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60" r:id="rId1"/>
  </p:sldMasterIdLst>
  <p:notesMasterIdLst>
    <p:notesMasterId r:id="rId213"/>
  </p:notesMasterIdLst>
  <p:handoutMasterIdLst>
    <p:handoutMasterId r:id="rId214"/>
  </p:handoutMasterIdLst>
  <p:sldIdLst>
    <p:sldId id="256" r:id="rId2"/>
    <p:sldId id="259" r:id="rId3"/>
    <p:sldId id="447" r:id="rId4"/>
    <p:sldId id="260" r:id="rId5"/>
    <p:sldId id="261" r:id="rId6"/>
    <p:sldId id="355" r:id="rId7"/>
    <p:sldId id="356" r:id="rId8"/>
    <p:sldId id="357" r:id="rId9"/>
    <p:sldId id="358" r:id="rId10"/>
    <p:sldId id="359" r:id="rId11"/>
    <p:sldId id="360" r:id="rId12"/>
    <p:sldId id="262" r:id="rId13"/>
    <p:sldId id="361" r:id="rId14"/>
    <p:sldId id="263" r:id="rId15"/>
    <p:sldId id="362" r:id="rId16"/>
    <p:sldId id="265" r:id="rId17"/>
    <p:sldId id="264" r:id="rId18"/>
    <p:sldId id="266" r:id="rId19"/>
    <p:sldId id="448" r:id="rId20"/>
    <p:sldId id="267" r:id="rId21"/>
    <p:sldId id="268" r:id="rId22"/>
    <p:sldId id="364" r:id="rId23"/>
    <p:sldId id="366" r:id="rId24"/>
    <p:sldId id="449" r:id="rId25"/>
    <p:sldId id="450" r:id="rId26"/>
    <p:sldId id="367" r:id="rId27"/>
    <p:sldId id="482" r:id="rId28"/>
    <p:sldId id="453" r:id="rId29"/>
    <p:sldId id="454" r:id="rId30"/>
    <p:sldId id="369" r:id="rId31"/>
    <p:sldId id="368" r:id="rId32"/>
    <p:sldId id="483" r:id="rId33"/>
    <p:sldId id="370" r:id="rId34"/>
    <p:sldId id="484" r:id="rId35"/>
    <p:sldId id="269" r:id="rId36"/>
    <p:sldId id="270" r:id="rId37"/>
    <p:sldId id="371" r:id="rId38"/>
    <p:sldId id="372" r:id="rId39"/>
    <p:sldId id="373" r:id="rId40"/>
    <p:sldId id="374" r:id="rId41"/>
    <p:sldId id="375" r:id="rId42"/>
    <p:sldId id="376" r:id="rId43"/>
    <p:sldId id="271" r:id="rId44"/>
    <p:sldId id="272" r:id="rId45"/>
    <p:sldId id="327" r:id="rId46"/>
    <p:sldId id="328" r:id="rId47"/>
    <p:sldId id="273" r:id="rId48"/>
    <p:sldId id="274" r:id="rId49"/>
    <p:sldId id="329" r:id="rId50"/>
    <p:sldId id="377" r:id="rId51"/>
    <p:sldId id="330" r:id="rId52"/>
    <p:sldId id="378" r:id="rId53"/>
    <p:sldId id="331" r:id="rId54"/>
    <p:sldId id="275" r:id="rId55"/>
    <p:sldId id="276" r:id="rId56"/>
    <p:sldId id="332" r:id="rId57"/>
    <p:sldId id="379" r:id="rId58"/>
    <p:sldId id="380" r:id="rId59"/>
    <p:sldId id="381" r:id="rId60"/>
    <p:sldId id="335" r:id="rId61"/>
    <p:sldId id="279" r:id="rId62"/>
    <p:sldId id="278" r:id="rId63"/>
    <p:sldId id="333" r:id="rId64"/>
    <p:sldId id="277" r:id="rId65"/>
    <p:sldId id="334" r:id="rId66"/>
    <p:sldId id="382" r:id="rId67"/>
    <p:sldId id="455" r:id="rId68"/>
    <p:sldId id="280" r:id="rId69"/>
    <p:sldId id="281" r:id="rId70"/>
    <p:sldId id="282" r:id="rId71"/>
    <p:sldId id="383" r:id="rId72"/>
    <p:sldId id="384" r:id="rId73"/>
    <p:sldId id="385" r:id="rId74"/>
    <p:sldId id="283" r:id="rId75"/>
    <p:sldId id="284" r:id="rId76"/>
    <p:sldId id="386" r:id="rId77"/>
    <p:sldId id="387" r:id="rId78"/>
    <p:sldId id="457" r:id="rId79"/>
    <p:sldId id="456" r:id="rId80"/>
    <p:sldId id="388" r:id="rId81"/>
    <p:sldId id="393" r:id="rId82"/>
    <p:sldId id="389" r:id="rId83"/>
    <p:sldId id="390" r:id="rId84"/>
    <p:sldId id="391" r:id="rId85"/>
    <p:sldId id="394" r:id="rId86"/>
    <p:sldId id="395" r:id="rId87"/>
    <p:sldId id="458" r:id="rId88"/>
    <p:sldId id="392" r:id="rId89"/>
    <p:sldId id="285" r:id="rId90"/>
    <p:sldId id="286" r:id="rId91"/>
    <p:sldId id="338" r:id="rId92"/>
    <p:sldId id="400" r:id="rId93"/>
    <p:sldId id="459" r:id="rId94"/>
    <p:sldId id="340" r:id="rId95"/>
    <p:sldId id="341" r:id="rId96"/>
    <p:sldId id="401" r:id="rId97"/>
    <p:sldId id="460" r:id="rId98"/>
    <p:sldId id="287" r:id="rId99"/>
    <p:sldId id="288" r:id="rId100"/>
    <p:sldId id="398" r:id="rId101"/>
    <p:sldId id="461" r:id="rId102"/>
    <p:sldId id="462" r:id="rId103"/>
    <p:sldId id="289" r:id="rId104"/>
    <p:sldId id="290" r:id="rId105"/>
    <p:sldId id="397" r:id="rId106"/>
    <p:sldId id="463" r:id="rId107"/>
    <p:sldId id="464" r:id="rId108"/>
    <p:sldId id="466" r:id="rId109"/>
    <p:sldId id="465" r:id="rId110"/>
    <p:sldId id="295" r:id="rId111"/>
    <p:sldId id="296" r:id="rId112"/>
    <p:sldId id="297" r:id="rId113"/>
    <p:sldId id="298" r:id="rId114"/>
    <p:sldId id="299" r:id="rId115"/>
    <p:sldId id="396" r:id="rId116"/>
    <p:sldId id="399" r:id="rId117"/>
    <p:sldId id="467" r:id="rId118"/>
    <p:sldId id="468" r:id="rId119"/>
    <p:sldId id="315" r:id="rId120"/>
    <p:sldId id="304" r:id="rId121"/>
    <p:sldId id="402" r:id="rId122"/>
    <p:sldId id="301" r:id="rId123"/>
    <p:sldId id="403" r:id="rId124"/>
    <p:sldId id="302" r:id="rId125"/>
    <p:sldId id="303" r:id="rId126"/>
    <p:sldId id="404" r:id="rId127"/>
    <p:sldId id="405" r:id="rId128"/>
    <p:sldId id="305" r:id="rId129"/>
    <p:sldId id="306" r:id="rId130"/>
    <p:sldId id="307" r:id="rId131"/>
    <p:sldId id="308" r:id="rId132"/>
    <p:sldId id="342" r:id="rId133"/>
    <p:sldId id="406" r:id="rId134"/>
    <p:sldId id="469" r:id="rId135"/>
    <p:sldId id="407" r:id="rId136"/>
    <p:sldId id="408" r:id="rId137"/>
    <p:sldId id="409" r:id="rId138"/>
    <p:sldId id="410" r:id="rId139"/>
    <p:sldId id="411" r:id="rId140"/>
    <p:sldId id="470" r:id="rId141"/>
    <p:sldId id="412" r:id="rId142"/>
    <p:sldId id="485" r:id="rId143"/>
    <p:sldId id="309" r:id="rId144"/>
    <p:sldId id="310" r:id="rId145"/>
    <p:sldId id="343" r:id="rId146"/>
    <p:sldId id="413" r:id="rId147"/>
    <p:sldId id="414" r:id="rId148"/>
    <p:sldId id="313" r:id="rId149"/>
    <p:sldId id="471" r:id="rId150"/>
    <p:sldId id="312" r:id="rId151"/>
    <p:sldId id="344" r:id="rId152"/>
    <p:sldId id="316" r:id="rId153"/>
    <p:sldId id="472" r:id="rId154"/>
    <p:sldId id="345" r:id="rId155"/>
    <p:sldId id="416" r:id="rId156"/>
    <p:sldId id="317" r:id="rId157"/>
    <p:sldId id="347" r:id="rId158"/>
    <p:sldId id="346" r:id="rId159"/>
    <p:sldId id="417" r:id="rId160"/>
    <p:sldId id="418" r:id="rId161"/>
    <p:sldId id="351" r:id="rId162"/>
    <p:sldId id="419" r:id="rId163"/>
    <p:sldId id="348" r:id="rId164"/>
    <p:sldId id="420" r:id="rId165"/>
    <p:sldId id="349" r:id="rId166"/>
    <p:sldId id="350" r:id="rId167"/>
    <p:sldId id="421" r:id="rId168"/>
    <p:sldId id="422" r:id="rId169"/>
    <p:sldId id="318" r:id="rId170"/>
    <p:sldId id="352" r:id="rId171"/>
    <p:sldId id="473" r:id="rId172"/>
    <p:sldId id="477" r:id="rId173"/>
    <p:sldId id="319" r:id="rId174"/>
    <p:sldId id="474" r:id="rId175"/>
    <p:sldId id="476" r:id="rId176"/>
    <p:sldId id="320" r:id="rId177"/>
    <p:sldId id="475" r:id="rId178"/>
    <p:sldId id="478" r:id="rId179"/>
    <p:sldId id="321" r:id="rId180"/>
    <p:sldId id="322" r:id="rId181"/>
    <p:sldId id="423" r:id="rId182"/>
    <p:sldId id="353" r:id="rId183"/>
    <p:sldId id="424" r:id="rId184"/>
    <p:sldId id="323" r:id="rId185"/>
    <p:sldId id="426" r:id="rId186"/>
    <p:sldId id="479" r:id="rId187"/>
    <p:sldId id="425" r:id="rId188"/>
    <p:sldId id="324" r:id="rId189"/>
    <p:sldId id="354" r:id="rId190"/>
    <p:sldId id="427" r:id="rId191"/>
    <p:sldId id="428" r:id="rId192"/>
    <p:sldId id="480" r:id="rId193"/>
    <p:sldId id="429" r:id="rId194"/>
    <p:sldId id="430" r:id="rId195"/>
    <p:sldId id="431" r:id="rId196"/>
    <p:sldId id="481" r:id="rId197"/>
    <p:sldId id="432" r:id="rId198"/>
    <p:sldId id="433" r:id="rId199"/>
    <p:sldId id="434" r:id="rId200"/>
    <p:sldId id="435" r:id="rId201"/>
    <p:sldId id="436" r:id="rId202"/>
    <p:sldId id="437" r:id="rId203"/>
    <p:sldId id="438" r:id="rId204"/>
    <p:sldId id="439" r:id="rId205"/>
    <p:sldId id="440" r:id="rId206"/>
    <p:sldId id="441" r:id="rId207"/>
    <p:sldId id="442" r:id="rId208"/>
    <p:sldId id="443" r:id="rId209"/>
    <p:sldId id="444" r:id="rId210"/>
    <p:sldId id="445" r:id="rId211"/>
    <p:sldId id="446" r:id="rId212"/>
  </p:sldIdLst>
  <p:sldSz cx="12192000" cy="6858000"/>
  <p:notesSz cx="9928225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wer Roche" initials="PR" lastIdx="1" clrIdx="0">
    <p:extLst>
      <p:ext uri="{19B8F6BF-5375-455C-9EA6-DF929625EA0E}">
        <p15:presenceInfo xmlns:p15="http://schemas.microsoft.com/office/powerpoint/2012/main" userId="ba3bb16da059f5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76671" autoAdjust="0"/>
  </p:normalViewPr>
  <p:slideViewPr>
    <p:cSldViewPr snapToGrid="0">
      <p:cViewPr varScale="1">
        <p:scale>
          <a:sx n="84" d="100"/>
          <a:sy n="84" d="100"/>
        </p:scale>
        <p:origin x="1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presProps" Target="presProps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notesMaster" Target="notesMasters/notesMaster1.xml"/><Relationship Id="rId218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handoutMaster" Target="handoutMasters/handout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commentAuthors" Target="commentAuthor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8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90AAF-0A81-4DD3-8FED-EA6BFC118926}" type="datetimeFigureOut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6614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8" y="6456614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AE56E-8C0B-48EB-A82D-EE8E9FAF76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599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8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F969C-290D-4AF7-9D1F-D9365819CC59}" type="datetimeFigureOut">
              <a:rPr lang="zh-CN" altLang="en-US" smtClean="0"/>
              <a:pPr/>
              <a:t>2021/4/19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71383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56614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8" y="6456614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21687-B0A7-4083-A9B7-8BE7ECAB6D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7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3.1~3.4</a:t>
            </a:r>
            <a:r>
              <a:rPr lang="zh-CN" altLang="en-US" dirty="0"/>
              <a:t>都是基本代码，用于基本块的编译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3.5</a:t>
            </a:r>
            <a:r>
              <a:rPr lang="zh-CN" altLang="en-US" dirty="0"/>
              <a:t>是函数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3.6</a:t>
            </a:r>
            <a:r>
              <a:rPr lang="zh-CN" altLang="en-US" dirty="0"/>
              <a:t>是复杂数据的实现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4465181-E0DB-4F68-B6CD-8DE283401434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240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这里只有寄存器，没有</a:t>
            </a:r>
            <a:r>
              <a:rPr lang="en-US" altLang="zh-CN" dirty="0"/>
              <a:t>ALU/PC/MEM</a:t>
            </a:r>
            <a:r>
              <a:rPr lang="zh-CN" altLang="en-US" dirty="0"/>
              <a:t>的部件，需要在</a:t>
            </a:r>
            <a:r>
              <a:rPr lang="en-US" altLang="zh-CN" dirty="0"/>
              <a:t>“x86</a:t>
            </a:r>
            <a:r>
              <a:rPr lang="zh-CN" altLang="en-US" dirty="0"/>
              <a:t>指令格式、执行模式</a:t>
            </a:r>
            <a:r>
              <a:rPr lang="en-US" altLang="zh-CN" dirty="0"/>
              <a:t>”</a:t>
            </a:r>
            <a:r>
              <a:rPr lang="zh-CN" altLang="en-US" dirty="0"/>
              <a:t>补充</a:t>
            </a:r>
            <a:r>
              <a:rPr lang="en-US" altLang="zh-CN" dirty="0" err="1"/>
              <a:t>ppt</a:t>
            </a:r>
            <a:r>
              <a:rPr lang="zh-CN" altLang="en-US" dirty="0"/>
              <a:t>里面补充完整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2125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注意字符串是由结束字符“</a:t>
            </a:r>
            <a:r>
              <a:rPr lang="en-US" altLang="zh-CN" dirty="0"/>
              <a:t>0</a:t>
            </a:r>
            <a:r>
              <a:rPr lang="zh-CN" altLang="en-US" dirty="0"/>
              <a:t>”的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4949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执行启动</a:t>
            </a:r>
            <a:r>
              <a:rPr lang="en-US" altLang="zh-CN" dirty="0"/>
              <a:t>shell</a:t>
            </a:r>
            <a:r>
              <a:rPr lang="zh-CN" altLang="en-US" dirty="0"/>
              <a:t>的</a:t>
            </a:r>
            <a:r>
              <a:rPr lang="en-US" altLang="zh-CN" dirty="0" err="1"/>
              <a:t>execv</a:t>
            </a:r>
            <a:r>
              <a:rPr lang="zh-CN" altLang="en-US" dirty="0"/>
              <a:t>系统调用，产生一个</a:t>
            </a:r>
            <a:r>
              <a:rPr lang="en-US" altLang="zh-CN" dirty="0"/>
              <a:t>shell</a:t>
            </a:r>
            <a:r>
              <a:rPr lang="zh-CN" altLang="en-US" dirty="0"/>
              <a:t>可以用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4845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用于计算一个整数所需要的十进制数字的个数：首先将整数转换为字符串</a:t>
            </a:r>
            <a:r>
              <a:rPr lang="en-US" altLang="zh-CN" dirty="0" err="1"/>
              <a:t>iptoa</a:t>
            </a:r>
            <a:r>
              <a:rPr lang="en-US" altLang="zh-CN" dirty="0"/>
              <a:t>()</a:t>
            </a:r>
            <a:r>
              <a:rPr lang="zh-CN" altLang="en-US" dirty="0"/>
              <a:t>（调用</a:t>
            </a:r>
            <a:r>
              <a:rPr lang="en-US" altLang="zh-CN" dirty="0" err="1"/>
              <a:t>sprintf</a:t>
            </a:r>
            <a:r>
              <a:rPr lang="en-US" altLang="zh-CN" dirty="0"/>
              <a:t>()</a:t>
            </a:r>
            <a:r>
              <a:rPr lang="zh-CN" altLang="en-US" dirty="0"/>
              <a:t>打印成字符串），然后对字符串计算长度</a:t>
            </a:r>
            <a:r>
              <a:rPr lang="en-US" altLang="zh-CN" dirty="0" err="1"/>
              <a:t>strlen</a:t>
            </a:r>
            <a:r>
              <a:rPr lang="en-US" altLang="zh-CN" dirty="0"/>
              <a:t>()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94485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586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8n+22</a:t>
            </a:r>
            <a:r>
              <a:rPr lang="zh-CN" altLang="en-US" dirty="0"/>
              <a:t>，在</a:t>
            </a:r>
            <a:r>
              <a:rPr lang="en-US" altLang="zh-CN" dirty="0"/>
              <a:t>n</a:t>
            </a:r>
            <a:r>
              <a:rPr lang="zh-CN" altLang="en-US" dirty="0"/>
              <a:t>是奇数时对齐到</a:t>
            </a:r>
            <a:r>
              <a:rPr lang="en-US" altLang="zh-CN" dirty="0"/>
              <a:t>8n+8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是偶数时对齐到</a:t>
            </a:r>
            <a:r>
              <a:rPr lang="en-US" altLang="zh-CN"/>
              <a:t>8n+16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8074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回顾历史有利于理解浮点寄存器</a:t>
            </a:r>
            <a:endParaRPr lang="en-US" altLang="zh-CN" dirty="0"/>
          </a:p>
          <a:p>
            <a:r>
              <a:rPr lang="zh-CN" altLang="en-US" dirty="0"/>
              <a:t>本课程以</a:t>
            </a:r>
            <a:r>
              <a:rPr lang="en-US" altLang="zh-CN" dirty="0"/>
              <a:t>AVX2</a:t>
            </a:r>
            <a:r>
              <a:rPr lang="zh-CN" altLang="en-US" dirty="0"/>
              <a:t>为基础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12093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zh-CN" altLang="en-US" dirty="0"/>
              <a:t>单精度</a:t>
            </a:r>
            <a:r>
              <a:rPr lang="en-US" altLang="zh-CN" dirty="0"/>
              <a:t>d</a:t>
            </a:r>
            <a:r>
              <a:rPr lang="zh-CN" altLang="en-US" dirty="0"/>
              <a:t>双精度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对齐</a:t>
            </a:r>
            <a:r>
              <a:rPr lang="en-US" altLang="zh-CN" dirty="0"/>
              <a:t>p</a:t>
            </a:r>
            <a:r>
              <a:rPr lang="zh-CN" altLang="en-US" dirty="0"/>
              <a:t>打包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18087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Cvt</a:t>
            </a:r>
            <a:r>
              <a:rPr lang="zh-CN" altLang="en-US" dirty="0"/>
              <a:t>转变   </a:t>
            </a:r>
            <a:r>
              <a:rPr lang="en-US" altLang="zh-CN" dirty="0"/>
              <a:t>t truncate</a:t>
            </a:r>
            <a:r>
              <a:rPr lang="zh-CN" altLang="en-US" dirty="0"/>
              <a:t>截断  </a:t>
            </a:r>
            <a:r>
              <a:rPr lang="en-US" altLang="zh-CN" dirty="0"/>
              <a:t>ss2si  </a:t>
            </a:r>
            <a:r>
              <a:rPr lang="zh-CN" altLang="en-US" dirty="0"/>
              <a:t>  </a:t>
            </a:r>
            <a:r>
              <a:rPr lang="en-US" altLang="zh-CN" dirty="0"/>
              <a:t>s</a:t>
            </a:r>
            <a:r>
              <a:rPr lang="zh-CN" altLang="en-US" dirty="0"/>
              <a:t>标量  </a:t>
            </a:r>
            <a:r>
              <a:rPr lang="en-US" altLang="zh-CN" dirty="0"/>
              <a:t>s</a:t>
            </a:r>
            <a:r>
              <a:rPr lang="zh-CN" altLang="en-US" dirty="0"/>
              <a:t>单精度  </a:t>
            </a:r>
            <a:r>
              <a:rPr lang="en-US" altLang="zh-CN" dirty="0" err="1"/>
              <a:t>i</a:t>
            </a:r>
            <a:r>
              <a:rPr lang="zh-CN" altLang="en-US" dirty="0"/>
              <a:t>整数 </a:t>
            </a:r>
            <a:r>
              <a:rPr lang="en-US" altLang="zh-CN" dirty="0"/>
              <a:t>q</a:t>
            </a:r>
            <a:r>
              <a:rPr lang="zh-CN" altLang="en-US" dirty="0"/>
              <a:t>四字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0113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  <a:r>
              <a:rPr lang="en-US" altLang="zh-CN" dirty="0" err="1"/>
              <a:t>NaN</a:t>
            </a:r>
            <a:r>
              <a:rPr lang="zh-CN" altLang="en-US" dirty="0"/>
              <a:t>时</a:t>
            </a:r>
            <a:r>
              <a:rPr lang="en-US" altLang="zh-CN" dirty="0"/>
              <a:t>PF</a:t>
            </a:r>
            <a:r>
              <a:rPr lang="zh-CN" altLang="en-US" dirty="0"/>
              <a:t>会置位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210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52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这里只有寄存器，没有</a:t>
            </a:r>
            <a:r>
              <a:rPr lang="en-US" altLang="zh-CN" dirty="0"/>
              <a:t>ALU/PC/MEM</a:t>
            </a:r>
            <a:r>
              <a:rPr lang="zh-CN" altLang="en-US" dirty="0"/>
              <a:t>的部件，需要在</a:t>
            </a:r>
            <a:r>
              <a:rPr lang="en-US" altLang="zh-CN" dirty="0"/>
              <a:t>“x86</a:t>
            </a:r>
            <a:r>
              <a:rPr lang="zh-CN" altLang="en-US" dirty="0"/>
              <a:t>指令格式、执行模式</a:t>
            </a:r>
            <a:r>
              <a:rPr lang="en-US" altLang="zh-CN" dirty="0"/>
              <a:t>”</a:t>
            </a:r>
            <a:r>
              <a:rPr lang="zh-CN" altLang="en-US" dirty="0"/>
              <a:t>补充</a:t>
            </a:r>
            <a:r>
              <a:rPr lang="en-US" altLang="zh-CN" dirty="0" err="1"/>
              <a:t>ppt</a:t>
            </a:r>
            <a:r>
              <a:rPr lang="zh-CN" altLang="en-US" dirty="0"/>
              <a:t>里面补充完整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39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96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Scale=1/2/4/8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247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75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64</a:t>
            </a:r>
            <a:r>
              <a:rPr lang="zh-CN" altLang="en-US" dirty="0"/>
              <a:t>位系统使用“</a:t>
            </a:r>
            <a:r>
              <a:rPr lang="en-US" altLang="zh-CN" dirty="0"/>
              <a:t>q</a:t>
            </a:r>
            <a:r>
              <a:rPr lang="zh-CN" altLang="en-US" dirty="0"/>
              <a:t>”后缀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64</a:t>
            </a:r>
            <a:r>
              <a:rPr lang="zh-CN" altLang="en-US" dirty="0"/>
              <a:t>位的</a:t>
            </a:r>
            <a:r>
              <a:rPr lang="en-US" altLang="zh-CN" dirty="0" err="1"/>
              <a:t>movabsq</a:t>
            </a:r>
            <a:r>
              <a:rPr lang="zh-CN" altLang="en-US" dirty="0"/>
              <a:t>允许</a:t>
            </a:r>
            <a:r>
              <a:rPr lang="en-US" altLang="zh-CN" dirty="0"/>
              <a:t>64</a:t>
            </a:r>
            <a:r>
              <a:rPr lang="zh-CN" altLang="en-US" dirty="0"/>
              <a:t>位立即数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097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p123</a:t>
            </a:r>
            <a:r>
              <a:rPr lang="zh-CN" altLang="en-US" dirty="0"/>
              <a:t>上的</a:t>
            </a:r>
            <a:r>
              <a:rPr lang="en-US" altLang="zh-CN" dirty="0"/>
              <a:t>5</a:t>
            </a:r>
            <a:r>
              <a:rPr lang="zh-CN" altLang="en-US" dirty="0"/>
              <a:t>个例子   普通</a:t>
            </a:r>
            <a:r>
              <a:rPr lang="en-US" altLang="zh-CN" dirty="0" err="1"/>
              <a:t>mov</a:t>
            </a:r>
            <a:endParaRPr lang="en-US" altLang="zh-CN" dirty="0"/>
          </a:p>
          <a:p>
            <a:r>
              <a:rPr lang="en-US" altLang="zh-CN" dirty="0"/>
              <a:t>P124</a:t>
            </a:r>
            <a:r>
              <a:rPr lang="zh-CN" altLang="en-US" dirty="0"/>
              <a:t>页顶上的例子用于展示</a:t>
            </a:r>
            <a:r>
              <a:rPr lang="en-US" altLang="zh-CN" dirty="0"/>
              <a:t>1/2/4/8</a:t>
            </a:r>
            <a:r>
              <a:rPr lang="zh-CN" altLang="en-US" dirty="0"/>
              <a:t>字节</a:t>
            </a:r>
            <a:r>
              <a:rPr lang="en-US" altLang="zh-CN" dirty="0" err="1"/>
              <a:t>mov</a:t>
            </a:r>
            <a:r>
              <a:rPr lang="zh-CN" altLang="en-US" dirty="0"/>
              <a:t>到通用寄存器上的差异（不做考核）</a:t>
            </a:r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3.2</a:t>
            </a:r>
          </a:p>
          <a:p>
            <a:r>
              <a:rPr lang="en-US" altLang="zh-CN" dirty="0"/>
              <a:t>P124</a:t>
            </a:r>
            <a:r>
              <a:rPr lang="zh-CN" altLang="en-US" dirty="0"/>
              <a:t>页低下的例子</a:t>
            </a:r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3.3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215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p123</a:t>
            </a:r>
            <a:r>
              <a:rPr lang="zh-CN" altLang="en-US" dirty="0"/>
              <a:t>上的</a:t>
            </a:r>
            <a:r>
              <a:rPr lang="en-US" altLang="zh-CN" dirty="0"/>
              <a:t>5</a:t>
            </a:r>
            <a:r>
              <a:rPr lang="zh-CN" altLang="en-US" dirty="0"/>
              <a:t>个例子   普通</a:t>
            </a:r>
            <a:r>
              <a:rPr lang="en-US" altLang="zh-CN" dirty="0" err="1"/>
              <a:t>mov</a:t>
            </a:r>
            <a:endParaRPr lang="en-US" altLang="zh-CN" dirty="0"/>
          </a:p>
          <a:p>
            <a:r>
              <a:rPr lang="en-US" altLang="zh-CN" dirty="0"/>
              <a:t>P124</a:t>
            </a:r>
            <a:r>
              <a:rPr lang="zh-CN" altLang="en-US" dirty="0"/>
              <a:t>页低下的例子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016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64</a:t>
            </a:r>
            <a:r>
              <a:rPr lang="zh-CN" altLang="en-US" dirty="0"/>
              <a:t>位系统的练习</a:t>
            </a:r>
            <a:r>
              <a:rPr lang="en-US" altLang="zh-CN" dirty="0"/>
              <a:t>3.5</a:t>
            </a:r>
            <a:r>
              <a:rPr lang="zh-CN" altLang="en-US" dirty="0"/>
              <a:t>与此略有不同，</a:t>
            </a:r>
            <a:r>
              <a:rPr lang="en-US" altLang="zh-CN" dirty="0"/>
              <a:t>64</a:t>
            </a:r>
            <a:r>
              <a:rPr lang="zh-CN" altLang="en-US" dirty="0"/>
              <a:t>位系统不需要建立栈帧结构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059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x-&gt;*</a:t>
            </a:r>
            <a:r>
              <a:rPr lang="en-US" altLang="zh-CN" dirty="0" err="1"/>
              <a:t>yp</a:t>
            </a:r>
            <a:endParaRPr lang="en-US" altLang="zh-CN" dirty="0"/>
          </a:p>
          <a:p>
            <a:r>
              <a:rPr lang="en-US" altLang="zh-CN" dirty="0"/>
              <a:t>y-&gt;*</a:t>
            </a:r>
            <a:r>
              <a:rPr lang="en-US" altLang="zh-CN" dirty="0" err="1"/>
              <a:t>zp</a:t>
            </a:r>
            <a:endParaRPr lang="en-US" altLang="zh-CN" dirty="0"/>
          </a:p>
          <a:p>
            <a:r>
              <a:rPr lang="en-US" altLang="zh-CN" dirty="0"/>
              <a:t>z-&gt;</a:t>
            </a:r>
            <a:r>
              <a:rPr lang="en-US" altLang="zh-CN" dirty="0" err="1"/>
              <a:t>xp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607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回顾全过程，知道一点数据表示和运算（包括乘法除法会变成移位的知识点） </a:t>
            </a:r>
            <a:endParaRPr lang="en-US" altLang="zh-CN" dirty="0"/>
          </a:p>
          <a:p>
            <a:r>
              <a:rPr lang="zh-CN" altLang="en-US" dirty="0"/>
              <a:t>视野再扩大一点，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–o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p1.c</a:t>
            </a:r>
            <a:r>
              <a:rPr lang="zh-CN" altLang="en-US" dirty="0"/>
              <a:t> </a:t>
            </a:r>
            <a:r>
              <a:rPr lang="en-US" altLang="zh-CN" dirty="0"/>
              <a:t>p2.c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en-US" altLang="zh-CN" dirty="0" err="1"/>
              <a:t>lpthread</a:t>
            </a:r>
            <a:endParaRPr lang="en-US" altLang="zh-CN" dirty="0"/>
          </a:p>
          <a:p>
            <a:r>
              <a:rPr lang="zh-CN" altLang="en-US" dirty="0"/>
              <a:t>第三章解决</a:t>
            </a:r>
            <a:r>
              <a:rPr lang="en-US" altLang="zh-CN" dirty="0"/>
              <a:t>cc</a:t>
            </a:r>
            <a:r>
              <a:rPr lang="zh-CN" altLang="en-US" dirty="0"/>
              <a:t>第七章解决</a:t>
            </a:r>
            <a:r>
              <a:rPr lang="en-US" altLang="zh-CN" dirty="0"/>
              <a:t>link</a:t>
            </a:r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/>
              <a:t>还缺一个</a:t>
            </a:r>
            <a:r>
              <a:rPr lang="en-US" altLang="zh-CN" dirty="0"/>
              <a:t>loader</a:t>
            </a:r>
          </a:p>
          <a:p>
            <a:endParaRPr lang="en-US" altLang="zh-CN" dirty="0"/>
          </a:p>
          <a:p>
            <a:r>
              <a:rPr lang="zh-CN" altLang="en-US" dirty="0"/>
              <a:t>为什么要学习？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）性能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）安全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逆向工程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145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568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164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eax</a:t>
            </a:r>
            <a:r>
              <a:rPr lang="zh-CN" altLang="en-US" dirty="0"/>
              <a:t>是返回值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3.4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363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926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72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用移位的</a:t>
            </a:r>
            <a:r>
              <a:rPr lang="en-US" altLang="zh-CN" dirty="0"/>
              <a:t>4</a:t>
            </a:r>
            <a:r>
              <a:rPr lang="zh-CN" altLang="en-US" dirty="0"/>
              <a:t>条指令</a:t>
            </a:r>
            <a:endParaRPr lang="en-US" altLang="zh-CN" dirty="0"/>
          </a:p>
          <a:p>
            <a:r>
              <a:rPr lang="zh-CN" altLang="en-US" dirty="0"/>
              <a:t>或者用</a:t>
            </a:r>
            <a:r>
              <a:rPr lang="en-US" altLang="zh-CN" dirty="0" err="1"/>
              <a:t>leaq</a:t>
            </a:r>
            <a:r>
              <a:rPr lang="zh-CN" altLang="en-US" dirty="0"/>
              <a:t>的三条指令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796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用移位的</a:t>
            </a:r>
            <a:r>
              <a:rPr lang="en-US" altLang="zh-CN" dirty="0"/>
              <a:t>4</a:t>
            </a:r>
            <a:r>
              <a:rPr lang="zh-CN" altLang="en-US" dirty="0"/>
              <a:t>条指令</a:t>
            </a:r>
            <a:endParaRPr lang="en-US" altLang="zh-CN" dirty="0"/>
          </a:p>
          <a:p>
            <a:r>
              <a:rPr lang="zh-CN" altLang="en-US" dirty="0"/>
              <a:t>或者用</a:t>
            </a:r>
            <a:r>
              <a:rPr lang="en-US" altLang="zh-CN" dirty="0" err="1"/>
              <a:t>leaq</a:t>
            </a:r>
            <a:r>
              <a:rPr lang="zh-CN" altLang="en-US" dirty="0"/>
              <a:t>的三条指令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938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929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endParaRPr lang="en-US" altLang="zh-CN" dirty="0"/>
          </a:p>
          <a:p>
            <a:r>
              <a:rPr lang="en-US" altLang="zh-CN" dirty="0" err="1"/>
              <a:t>Salq</a:t>
            </a:r>
            <a:r>
              <a:rPr lang="en-US" altLang="zh-CN" dirty="0"/>
              <a:t> $4,%rax</a:t>
            </a:r>
          </a:p>
          <a:p>
            <a:r>
              <a:rPr lang="en-US" altLang="zh-CN" dirty="0" err="1"/>
              <a:t>Sarq</a:t>
            </a:r>
            <a:r>
              <a:rPr lang="en-US" altLang="zh-CN" baseline="0" dirty="0"/>
              <a:t> %</a:t>
            </a:r>
            <a:r>
              <a:rPr lang="en-US" altLang="zh-CN" baseline="0" dirty="0" err="1"/>
              <a:t>cl,%rax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796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48</a:t>
            </a:r>
            <a:r>
              <a:rPr lang="zh-CN" altLang="en-US" dirty="0"/>
              <a:t>变为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70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8086</a:t>
            </a:r>
            <a:r>
              <a:rPr lang="zh-CN" altLang="en-US" dirty="0"/>
              <a:t>没有保护模式</a:t>
            </a:r>
            <a:endParaRPr lang="en-US" altLang="zh-CN" dirty="0"/>
          </a:p>
          <a:p>
            <a:r>
              <a:rPr lang="en-US" altLang="zh-CN" dirty="0"/>
              <a:t>286</a:t>
            </a:r>
            <a:r>
              <a:rPr lang="zh-CN" altLang="en-US" dirty="0"/>
              <a:t>段式保护</a:t>
            </a:r>
            <a:endParaRPr lang="en-US" altLang="zh-CN" dirty="0"/>
          </a:p>
          <a:p>
            <a:r>
              <a:rPr lang="en-US" altLang="zh-CN" dirty="0"/>
              <a:t>386</a:t>
            </a:r>
            <a:r>
              <a:rPr lang="zh-CN" altLang="en-US" dirty="0"/>
              <a:t>段页式</a:t>
            </a:r>
            <a:endParaRPr lang="en-US" altLang="zh-CN" dirty="0"/>
          </a:p>
          <a:p>
            <a:r>
              <a:rPr lang="en-US" altLang="zh-CN" dirty="0"/>
              <a:t>486=386+8087</a:t>
            </a:r>
          </a:p>
          <a:p>
            <a:r>
              <a:rPr lang="en-US" altLang="zh-CN" dirty="0"/>
              <a:t>Pentium</a:t>
            </a:r>
            <a:r>
              <a:rPr lang="zh-CN" altLang="en-US" dirty="0"/>
              <a:t>小改进</a:t>
            </a:r>
            <a:endParaRPr lang="en-US" altLang="zh-CN" dirty="0"/>
          </a:p>
          <a:p>
            <a:r>
              <a:rPr lang="en-US" altLang="zh-CN" dirty="0"/>
              <a:t>Pro</a:t>
            </a:r>
            <a:r>
              <a:rPr lang="zh-CN" altLang="en-US" dirty="0"/>
              <a:t>    </a:t>
            </a:r>
            <a:r>
              <a:rPr lang="en-US" altLang="zh-CN" dirty="0"/>
              <a:t>p6</a:t>
            </a:r>
            <a:r>
              <a:rPr lang="zh-CN" altLang="en-US" dirty="0"/>
              <a:t>微体系结构</a:t>
            </a:r>
            <a:endParaRPr lang="en-US" altLang="zh-CN" dirty="0"/>
          </a:p>
          <a:p>
            <a:r>
              <a:rPr lang="en-US" altLang="zh-CN" dirty="0"/>
              <a:t>mmx</a:t>
            </a:r>
            <a:r>
              <a:rPr lang="zh-CN" altLang="en-US" dirty="0"/>
              <a:t>多媒体指令</a:t>
            </a:r>
            <a:endParaRPr lang="en-US" altLang="zh-CN" dirty="0"/>
          </a:p>
          <a:p>
            <a:r>
              <a:rPr lang="en-US" altLang="zh-CN" dirty="0"/>
              <a:t>P4 </a:t>
            </a:r>
            <a:r>
              <a:rPr lang="en-US" altLang="zh-CN" dirty="0" err="1"/>
              <a:t>sse</a:t>
            </a:r>
            <a:r>
              <a:rPr lang="zh-CN" altLang="en-US" dirty="0"/>
              <a:t>指令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i7</a:t>
            </a:r>
            <a:r>
              <a:rPr lang="zh-CN" altLang="en-US" dirty="0"/>
              <a:t>超线程</a:t>
            </a:r>
            <a:r>
              <a:rPr lang="en-US" altLang="zh-CN" dirty="0"/>
              <a:t>+</a:t>
            </a:r>
            <a:r>
              <a:rPr lang="zh-CN" altLang="en-US" dirty="0"/>
              <a:t>多核</a:t>
            </a:r>
            <a:endParaRPr lang="en-US" altLang="zh-CN" dirty="0"/>
          </a:p>
          <a:p>
            <a:r>
              <a:rPr lang="en-US" altLang="zh-CN" dirty="0"/>
              <a:t>P4e</a:t>
            </a:r>
            <a:r>
              <a:rPr lang="zh-CN" altLang="en-US" dirty="0"/>
              <a:t>超线程</a:t>
            </a:r>
            <a:endParaRPr lang="en-US" altLang="zh-CN" dirty="0"/>
          </a:p>
          <a:p>
            <a:r>
              <a:rPr lang="en-US" altLang="zh-CN" dirty="0"/>
              <a:t>Core2</a:t>
            </a:r>
            <a:r>
              <a:rPr lang="zh-CN" altLang="en-US" dirty="0"/>
              <a:t>多核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935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T1=</a:t>
            </a:r>
            <a:r>
              <a:rPr lang="en-US" altLang="zh-CN" dirty="0" err="1"/>
              <a:t>x^y</a:t>
            </a:r>
            <a:endParaRPr lang="en-US" altLang="zh-CN" dirty="0"/>
          </a:p>
          <a:p>
            <a:r>
              <a:rPr lang="en-US" altLang="zh-CN" dirty="0"/>
              <a:t>T2=t1&gt;&gt;3</a:t>
            </a:r>
          </a:p>
          <a:p>
            <a:r>
              <a:rPr lang="en-US" altLang="zh-CN" dirty="0"/>
              <a:t>T3=~t2</a:t>
            </a:r>
          </a:p>
          <a:p>
            <a:r>
              <a:rPr lang="en-US" altLang="zh-CN" dirty="0"/>
              <a:t>T4</a:t>
            </a:r>
            <a:r>
              <a:rPr lang="en-US" altLang="zh-CN" baseline="0" dirty="0"/>
              <a:t>=t3-z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64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T1=</a:t>
            </a:r>
            <a:r>
              <a:rPr lang="en-US" altLang="zh-CN" dirty="0" err="1"/>
              <a:t>x|y</a:t>
            </a:r>
            <a:endParaRPr lang="en-US" altLang="zh-CN" dirty="0"/>
          </a:p>
          <a:p>
            <a:r>
              <a:rPr lang="en-US" altLang="zh-CN" dirty="0"/>
              <a:t>T2=t1&gt;&gt;3</a:t>
            </a:r>
          </a:p>
          <a:p>
            <a:r>
              <a:rPr lang="en-US" altLang="zh-CN" dirty="0"/>
              <a:t>T3=~t2;</a:t>
            </a:r>
          </a:p>
          <a:p>
            <a:r>
              <a:rPr lang="en-US" altLang="zh-CN" dirty="0"/>
              <a:t>T4=z-t3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8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在系统中看看区别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在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–S</a:t>
            </a:r>
            <a:r>
              <a:rPr lang="zh-CN" altLang="en-US" dirty="0"/>
              <a:t> </a:t>
            </a:r>
            <a:r>
              <a:rPr lang="en-US" altLang="zh-CN" dirty="0" err="1"/>
              <a:t>main.c</a:t>
            </a:r>
            <a:r>
              <a:rPr lang="zh-CN" altLang="en-US" dirty="0"/>
              <a:t>的输出，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加上一条语句</a:t>
            </a:r>
            <a:r>
              <a:rPr lang="en-US" altLang="zh-CN" dirty="0" err="1"/>
              <a:t>xorl</a:t>
            </a:r>
            <a:r>
              <a:rPr lang="zh-CN" altLang="en-US" dirty="0"/>
              <a:t>  </a:t>
            </a:r>
            <a:r>
              <a:rPr lang="en-US" altLang="zh-CN" dirty="0"/>
              <a:t>%</a:t>
            </a:r>
            <a:r>
              <a:rPr lang="en-US" altLang="zh-CN" dirty="0" err="1"/>
              <a:t>edx</a:t>
            </a:r>
            <a:r>
              <a:rPr lang="en-US" altLang="zh-CN" dirty="0"/>
              <a:t>,%</a:t>
            </a:r>
            <a:r>
              <a:rPr lang="en-US" altLang="zh-CN" dirty="0" err="1"/>
              <a:t>edx</a:t>
            </a:r>
            <a:r>
              <a:rPr lang="zh-CN" altLang="en-US" dirty="0"/>
              <a:t>和</a:t>
            </a:r>
            <a:r>
              <a:rPr lang="en-US" altLang="zh-CN" dirty="0" err="1"/>
              <a:t>mov</a:t>
            </a:r>
            <a:r>
              <a:rPr lang="en-US" altLang="zh-CN" baseline="0" dirty="0"/>
              <a:t> $0,%edx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然后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-c</a:t>
            </a:r>
            <a:r>
              <a:rPr lang="zh-CN" altLang="en-US" dirty="0"/>
              <a:t>生成目标文件。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最后</a:t>
            </a:r>
            <a:r>
              <a:rPr lang="en-US" altLang="zh-CN" dirty="0" err="1"/>
              <a:t>objdump</a:t>
            </a:r>
            <a:r>
              <a:rPr lang="zh-CN" altLang="en-US" dirty="0"/>
              <a:t> </a:t>
            </a:r>
            <a:r>
              <a:rPr lang="en-US" altLang="zh-CN" dirty="0"/>
              <a:t>–d</a:t>
            </a:r>
            <a:r>
              <a:rPr lang="zh-CN" altLang="en-US" dirty="0"/>
              <a:t> 看结果。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关键在于那个立即数</a:t>
            </a:r>
            <a:r>
              <a:rPr lang="en-US" altLang="zh-CN" dirty="0"/>
              <a:t>32</a:t>
            </a:r>
            <a:r>
              <a:rPr lang="zh-CN" altLang="en-US" dirty="0"/>
              <a:t>位的系统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60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前面的乘法是双操作数的，结果只取低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en-US" altLang="zh-CN" dirty="0" err="1"/>
              <a:t>Imull</a:t>
            </a:r>
            <a:r>
              <a:rPr lang="zh-CN" altLang="en-US" dirty="0"/>
              <a:t>有单操作数和双操作数两种，我们可以根据后面的操作数个数作出区别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328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x</a:t>
            </a:r>
            <a:r>
              <a:rPr lang="zh-CN" altLang="en-US" dirty="0"/>
              <a:t>放到</a:t>
            </a:r>
            <a:r>
              <a:rPr lang="en-US" altLang="zh-CN" dirty="0" err="1"/>
              <a:t>edx</a:t>
            </a:r>
            <a:r>
              <a:rPr lang="zh-CN" altLang="en-US" dirty="0"/>
              <a:t>再右移，目的是达到符号扩展的目的。我们前面有符号扩展的指令，但是不能跨越两个寄存器</a:t>
            </a:r>
            <a:endParaRPr lang="en-US" altLang="zh-CN" dirty="0"/>
          </a:p>
          <a:p>
            <a:r>
              <a:rPr lang="zh-CN" altLang="en-US" dirty="0"/>
              <a:t>右边的代码则直接用</a:t>
            </a:r>
            <a:r>
              <a:rPr lang="en-US" altLang="zh-CN" dirty="0" err="1"/>
              <a:t>cltd</a:t>
            </a:r>
            <a:r>
              <a:rPr lang="zh-CN" altLang="en-US" dirty="0"/>
              <a:t>解决该问题问题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729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无符号数汇编中注意不要用</a:t>
            </a:r>
            <a:r>
              <a:rPr lang="en-US" altLang="zh-CN" dirty="0" err="1"/>
              <a:t>cltd</a:t>
            </a:r>
            <a:r>
              <a:rPr lang="zh-CN" altLang="en-US" dirty="0"/>
              <a:t>指令了，而是单独对</a:t>
            </a:r>
            <a:r>
              <a:rPr lang="en-US" altLang="zh-CN" dirty="0"/>
              <a:t>%</a:t>
            </a:r>
            <a:r>
              <a:rPr lang="en-US" altLang="zh-CN" dirty="0" err="1"/>
              <a:t>edx</a:t>
            </a:r>
            <a:r>
              <a:rPr lang="zh-CN" altLang="en-US" dirty="0"/>
              <a:t>清零。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54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Inttypes.h</a:t>
            </a:r>
            <a:r>
              <a:rPr lang="zh-CN" altLang="en-US" dirty="0"/>
              <a:t>是对</a:t>
            </a:r>
            <a:r>
              <a:rPr lang="en-US" altLang="zh-CN" dirty="0"/>
              <a:t>C</a:t>
            </a:r>
            <a:r>
              <a:rPr lang="zh-CN" altLang="en-US" dirty="0"/>
              <a:t>扩展的一部分，但没有</a:t>
            </a:r>
            <a:r>
              <a:rPr lang="en-US" altLang="zh-CN" dirty="0"/>
              <a:t>128</a:t>
            </a:r>
            <a:r>
              <a:rPr lang="zh-CN" altLang="en-US" dirty="0"/>
              <a:t>位的值。因此使用</a:t>
            </a:r>
            <a:r>
              <a:rPr lang="en-US" altLang="zh-CN" dirty="0"/>
              <a:t>GCC</a:t>
            </a:r>
            <a:r>
              <a:rPr lang="zh-CN" altLang="en-US" dirty="0"/>
              <a:t>的</a:t>
            </a:r>
            <a:r>
              <a:rPr lang="en-US" altLang="zh-CN" dirty="0"/>
              <a:t>unint128_t</a:t>
            </a:r>
            <a:r>
              <a:rPr lang="zh-CN" altLang="en-US" dirty="0"/>
              <a:t>来声明</a:t>
            </a:r>
            <a:r>
              <a:rPr lang="en-US" altLang="zh-CN" dirty="0"/>
              <a:t>__int128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0471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050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跳转是依据前提条件而作出的决策，因此首先要知道当前情况如何，</a:t>
            </a:r>
            <a:r>
              <a:rPr lang="en-US" altLang="zh-CN" dirty="0"/>
              <a:t>IA32</a:t>
            </a:r>
            <a:r>
              <a:rPr lang="zh-CN" altLang="en-US" dirty="0"/>
              <a:t>上使用条件码来完成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0742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通常不直接访问</a:t>
            </a:r>
            <a:r>
              <a:rPr lang="en-US" altLang="zh-CN" dirty="0"/>
              <a:t>flag</a:t>
            </a:r>
            <a:r>
              <a:rPr lang="zh-CN" altLang="en-US" dirty="0"/>
              <a:t>标志位，而是结合具体操作一起完成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2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指令</a:t>
            </a:r>
            <a:r>
              <a:rPr lang="en-US" altLang="zh-CN" dirty="0"/>
              <a:t>1~15</a:t>
            </a:r>
            <a:r>
              <a:rPr lang="zh-CN" altLang="en-US" dirty="0"/>
              <a:t>字节，不规整，系统三里的</a:t>
            </a:r>
            <a:r>
              <a:rPr lang="en-US" altLang="zh-CN" dirty="0"/>
              <a:t>MIPS/ARM</a:t>
            </a:r>
            <a:r>
              <a:rPr lang="zh-CN" altLang="en-US" dirty="0"/>
              <a:t>指令则很规整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</a:t>
            </a:r>
            <a:r>
              <a:rPr lang="en-US" altLang="zh-CN" dirty="0" err="1"/>
              <a:t>accum</a:t>
            </a:r>
            <a:r>
              <a:rPr lang="zh-CN" altLang="en-US" dirty="0"/>
              <a:t>符号名左边有，右边没有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）汇编时不知道</a:t>
            </a:r>
            <a:r>
              <a:rPr lang="en-US" altLang="zh-CN" dirty="0" err="1"/>
              <a:t>accum</a:t>
            </a:r>
            <a:r>
              <a:rPr lang="zh-CN" altLang="en-US" dirty="0"/>
              <a:t>地址在哪里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.o</a:t>
            </a:r>
            <a:r>
              <a:rPr lang="zh-CN" altLang="en-US" dirty="0"/>
              <a:t>文件也暂时不知，只需要用</a:t>
            </a:r>
            <a:r>
              <a:rPr lang="en-US" altLang="zh-CN" dirty="0"/>
              <a:t>0</a:t>
            </a:r>
            <a:r>
              <a:rPr lang="zh-CN" altLang="en-US" dirty="0"/>
              <a:t>暂时替代，等待链接时确定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2806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提醒</a:t>
            </a:r>
            <a:r>
              <a:rPr lang="en-US" altLang="zh-CN" dirty="0" err="1"/>
              <a:t>setl</a:t>
            </a:r>
            <a:r>
              <a:rPr lang="zh-CN" altLang="en-US" dirty="0"/>
              <a:t>只能单字节寄存器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9400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）地址相对于</a:t>
            </a:r>
            <a:r>
              <a:rPr lang="en-US" altLang="zh-CN" dirty="0"/>
              <a:t>PC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）而</a:t>
            </a:r>
            <a:r>
              <a:rPr lang="en-US" altLang="zh-CN" dirty="0"/>
              <a:t>PC</a:t>
            </a:r>
            <a:r>
              <a:rPr lang="zh-CN" altLang="en-US" dirty="0"/>
              <a:t>是下一条指令的地址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452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3.16</a:t>
            </a:r>
          </a:p>
          <a:p>
            <a:r>
              <a:rPr lang="zh-CN" altLang="en-US"/>
              <a:t>练习</a:t>
            </a:r>
            <a:r>
              <a:rPr lang="en-US" altLang="zh-CN"/>
              <a:t>3.17</a:t>
            </a:r>
            <a:r>
              <a:rPr lang="en-US" altLang="zh-CN" dirty="0"/>
              <a:t>——</a:t>
            </a:r>
            <a:r>
              <a:rPr lang="zh-CN" altLang="en-US" dirty="0"/>
              <a:t>选择哪种形式和“分支概率”有关系</a:t>
            </a:r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3.18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12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该例子和</a:t>
            </a:r>
            <a:r>
              <a:rPr lang="en-US" altLang="zh-CN" dirty="0"/>
              <a:t>32</a:t>
            </a:r>
            <a:r>
              <a:rPr lang="zh-CN" altLang="en-US" dirty="0"/>
              <a:t>位略有区别。</a:t>
            </a:r>
            <a:endParaRPr lang="en-US" altLang="zh-CN" dirty="0"/>
          </a:p>
          <a:p>
            <a:r>
              <a:rPr lang="en-US" altLang="zh-CN" dirty="0"/>
              <a:t>32</a:t>
            </a:r>
            <a:r>
              <a:rPr lang="zh-CN" altLang="en-US" dirty="0"/>
              <a:t>位严格按照模板是用</a:t>
            </a:r>
            <a:r>
              <a:rPr lang="en-US" altLang="zh-CN" dirty="0" err="1"/>
              <a:t>goto</a:t>
            </a:r>
            <a:r>
              <a:rPr lang="zh-CN" altLang="en-US" dirty="0"/>
              <a:t>语句和标号，而这里则经过优化省略</a:t>
            </a:r>
            <a:r>
              <a:rPr lang="en-US" altLang="zh-CN" dirty="0" err="1"/>
              <a:t>goto</a:t>
            </a:r>
            <a:r>
              <a:rPr lang="zh-CN" altLang="en-US" dirty="0"/>
              <a:t>直接</a:t>
            </a:r>
            <a:r>
              <a:rPr lang="en-US" altLang="zh-CN" dirty="0"/>
              <a:t>return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600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238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成立则选用？前面的值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讲解课本中关于分支惩罚现象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018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整个函数：</a:t>
            </a:r>
            <a:endParaRPr lang="en-US" altLang="zh-CN" dirty="0"/>
          </a:p>
          <a:p>
            <a:r>
              <a:rPr lang="zh-CN" altLang="en-US" dirty="0"/>
              <a:t>预测错误</a:t>
            </a:r>
            <a:r>
              <a:rPr lang="en-US" altLang="zh-CN" dirty="0"/>
              <a:t>15~30cycles</a:t>
            </a:r>
          </a:p>
          <a:p>
            <a:r>
              <a:rPr lang="zh-CN" altLang="en-US" dirty="0"/>
              <a:t>预测良好的代码</a:t>
            </a:r>
            <a:r>
              <a:rPr lang="en-US" altLang="zh-CN" dirty="0"/>
              <a:t>8</a:t>
            </a:r>
            <a:r>
              <a:rPr lang="zh-CN" altLang="en-US" dirty="0"/>
              <a:t>个，随即的</a:t>
            </a:r>
            <a:r>
              <a:rPr lang="en-US" altLang="zh-CN" dirty="0"/>
              <a:t>17.5</a:t>
            </a:r>
            <a:r>
              <a:rPr lang="zh-CN" altLang="en-US" dirty="0"/>
              <a:t>个损失周期，相当于一次错误的代价是</a:t>
            </a:r>
            <a:r>
              <a:rPr lang="en-US" altLang="zh-CN" dirty="0"/>
              <a:t>19</a:t>
            </a:r>
            <a:r>
              <a:rPr lang="zh-CN" altLang="en-US" dirty="0"/>
              <a:t>个周期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而使用条件编译后整个函数</a:t>
            </a:r>
            <a:r>
              <a:rPr lang="en-US" altLang="zh-CN" dirty="0"/>
              <a:t>8</a:t>
            </a:r>
            <a:r>
              <a:rPr lang="zh-CN" altLang="en-US" dirty="0"/>
              <a:t>周期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4137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编译器优化可以对</a:t>
            </a:r>
            <a:r>
              <a:rPr lang="en-US" altLang="zh-CN" dirty="0"/>
              <a:t>if-else</a:t>
            </a:r>
            <a:r>
              <a:rPr lang="zh-CN" altLang="en-US" dirty="0"/>
              <a:t>也使用条件传送，并不是说只有对</a:t>
            </a:r>
            <a:r>
              <a:rPr lang="en-US" altLang="zh-CN" dirty="0"/>
              <a:t>C</a:t>
            </a:r>
            <a:r>
              <a:rPr lang="zh-CN" altLang="en-US" dirty="0"/>
              <a:t>语言的条件赋值“  </a:t>
            </a:r>
            <a:r>
              <a:rPr lang="en-US" altLang="zh-CN" dirty="0"/>
              <a:t>=?</a:t>
            </a:r>
            <a:r>
              <a:rPr lang="zh-CN" altLang="en-US" dirty="0"/>
              <a:t> ： ；”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7201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问题在于</a:t>
            </a:r>
            <a:r>
              <a:rPr lang="en-US" altLang="zh-CN" dirty="0"/>
              <a:t>%</a:t>
            </a:r>
            <a:r>
              <a:rPr lang="en-US" altLang="zh-CN" dirty="0" err="1"/>
              <a:t>rdi</a:t>
            </a:r>
            <a:r>
              <a:rPr lang="en-US" altLang="zh-CN" dirty="0"/>
              <a:t>==0</a:t>
            </a:r>
            <a:r>
              <a:rPr lang="zh-CN" altLang="en-US" dirty="0"/>
              <a:t>的时候，不能访问（</a:t>
            </a:r>
            <a:r>
              <a:rPr lang="en-US" altLang="zh-CN" dirty="0"/>
              <a:t>%</a:t>
            </a:r>
            <a:r>
              <a:rPr lang="en-US" altLang="zh-CN" dirty="0" err="1"/>
              <a:t>rdi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Movl</a:t>
            </a:r>
            <a:r>
              <a:rPr lang="zh-CN" altLang="en-US" dirty="0"/>
              <a:t> </a:t>
            </a:r>
            <a:r>
              <a:rPr lang="en-US" altLang="zh-CN" dirty="0"/>
              <a:t>$0, %</a:t>
            </a:r>
            <a:r>
              <a:rPr lang="en-US" altLang="zh-CN" dirty="0" err="1"/>
              <a:t>rax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Testq</a:t>
            </a:r>
            <a:r>
              <a:rPr lang="en-US" altLang="zh-CN" dirty="0"/>
              <a:t> %</a:t>
            </a:r>
            <a:r>
              <a:rPr lang="en-US" altLang="zh-CN" dirty="0" err="1"/>
              <a:t>rdi</a:t>
            </a:r>
            <a:r>
              <a:rPr lang="en-US" altLang="zh-CN" dirty="0"/>
              <a:t>,%</a:t>
            </a:r>
            <a:r>
              <a:rPr lang="en-US" altLang="zh-CN" dirty="0" err="1"/>
              <a:t>rdi</a:t>
            </a:r>
            <a:endParaRPr lang="en-US" altLang="zh-CN" dirty="0"/>
          </a:p>
          <a:p>
            <a:r>
              <a:rPr lang="en-US" altLang="zh-CN" dirty="0" err="1"/>
              <a:t>Cmovz</a:t>
            </a:r>
            <a:r>
              <a:rPr lang="zh-CN" altLang="en-US" dirty="0"/>
              <a:t> </a:t>
            </a:r>
            <a:r>
              <a:rPr lang="en-US" altLang="zh-CN" dirty="0"/>
              <a:t>(%</a:t>
            </a:r>
            <a:r>
              <a:rPr lang="en-US" altLang="zh-CN" dirty="0" err="1"/>
              <a:t>rdi</a:t>
            </a:r>
            <a:r>
              <a:rPr lang="en-US" altLang="zh-CN" dirty="0"/>
              <a:t>),%</a:t>
            </a:r>
            <a:r>
              <a:rPr lang="en-US" altLang="zh-CN" dirty="0" err="1"/>
              <a:t>rax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3.20</a:t>
            </a:r>
          </a:p>
          <a:p>
            <a:r>
              <a:rPr lang="zh-CN" altLang="en-US" dirty="0"/>
              <a:t>联系 </a:t>
            </a:r>
            <a:r>
              <a:rPr lang="en-US" altLang="zh-CN" dirty="0"/>
              <a:t>3.21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274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760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完整程序，对比</a:t>
            </a:r>
            <a:r>
              <a:rPr lang="en-US" altLang="zh-CN" dirty="0" err="1"/>
              <a:t>code.o+mainc</a:t>
            </a:r>
            <a:r>
              <a:rPr lang="zh-CN" altLang="en-US" dirty="0"/>
              <a:t>和</a:t>
            </a:r>
            <a:r>
              <a:rPr lang="en-US" altLang="zh-CN" dirty="0" err="1"/>
              <a:t>code.c+main.c</a:t>
            </a:r>
            <a:r>
              <a:rPr lang="zh-CN" altLang="en-US" dirty="0"/>
              <a:t>的流程差别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objdump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US" altLang="zh-CN" dirty="0" err="1"/>
              <a:t>hrt</a:t>
            </a:r>
            <a:r>
              <a:rPr lang="zh-CN" altLang="en-US" dirty="0"/>
              <a:t> 可以查看到变量</a:t>
            </a:r>
            <a:r>
              <a:rPr lang="en-US" altLang="zh-CN" dirty="0"/>
              <a:t>sum/</a:t>
            </a:r>
            <a:r>
              <a:rPr lang="en-US" altLang="zh-CN" dirty="0" err="1"/>
              <a:t>accum</a:t>
            </a:r>
            <a:r>
              <a:rPr lang="zh-CN" altLang="en-US" dirty="0"/>
              <a:t>的地址</a:t>
            </a:r>
            <a:endParaRPr lang="en-US" altLang="zh-CN" dirty="0"/>
          </a:p>
          <a:p>
            <a:r>
              <a:rPr lang="en-US" altLang="zh-CN" dirty="0" err="1"/>
              <a:t>readelf</a:t>
            </a:r>
            <a:r>
              <a:rPr lang="en-US" altLang="zh-CN" dirty="0"/>
              <a:t> –</a:t>
            </a:r>
            <a:r>
              <a:rPr lang="en-US" altLang="zh-CN" dirty="0" err="1"/>
              <a:t>hrt</a:t>
            </a:r>
            <a:r>
              <a:rPr lang="zh-CN" altLang="en-US" dirty="0"/>
              <a:t>可以看到各个节的信息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演示产生的</a:t>
            </a:r>
            <a:r>
              <a:rPr lang="en-US" altLang="zh-CN" dirty="0"/>
              <a:t>.s</a:t>
            </a:r>
            <a:r>
              <a:rPr lang="zh-CN" altLang="en-US" dirty="0"/>
              <a:t>文件中很多</a:t>
            </a:r>
            <a:r>
              <a:rPr lang="en-US" altLang="zh-CN" dirty="0"/>
              <a:t>“.”</a:t>
            </a:r>
            <a:r>
              <a:rPr lang="zh-CN" altLang="en-US" dirty="0"/>
              <a:t>开头的语句，主要是汇编器和连接器的制导语句</a:t>
            </a:r>
            <a:endParaRPr lang="en-US" altLang="zh-CN" dirty="0"/>
          </a:p>
          <a:p>
            <a:r>
              <a:rPr lang="zh-CN" altLang="en-US" dirty="0"/>
              <a:t>演示</a:t>
            </a:r>
            <a:r>
              <a:rPr lang="en-US" altLang="zh-CN" dirty="0"/>
              <a:t>intel/</a:t>
            </a:r>
            <a:r>
              <a:rPr lang="en-US" altLang="zh-CN" dirty="0" err="1"/>
              <a:t>at&amp;t</a:t>
            </a:r>
            <a:r>
              <a:rPr lang="zh-CN" altLang="en-US" dirty="0"/>
              <a:t>汇编差异，  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–o1</a:t>
            </a:r>
            <a:r>
              <a:rPr lang="zh-CN" altLang="en-US" dirty="0"/>
              <a:t> </a:t>
            </a:r>
            <a:r>
              <a:rPr lang="en-US" altLang="zh-CN" dirty="0"/>
              <a:t>–S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en-US" altLang="zh-CN" dirty="0" err="1"/>
              <a:t>masm</a:t>
            </a:r>
            <a:r>
              <a:rPr lang="en-US" altLang="zh-CN" dirty="0"/>
              <a:t>=intel</a:t>
            </a:r>
            <a:r>
              <a:rPr lang="zh-CN" altLang="en-US" dirty="0"/>
              <a:t> </a:t>
            </a:r>
            <a:r>
              <a:rPr lang="en-US" altLang="zh-CN" dirty="0" err="1"/>
              <a:t>code.c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区别</a:t>
            </a:r>
            <a:r>
              <a:rPr lang="en-US" altLang="zh-CN" dirty="0"/>
              <a:t>1)intel</a:t>
            </a:r>
            <a:r>
              <a:rPr lang="zh-CN" altLang="en-US" dirty="0"/>
              <a:t>不用长度后缀；</a:t>
            </a:r>
            <a:r>
              <a:rPr lang="en-US" altLang="zh-CN" dirty="0"/>
              <a:t>2</a:t>
            </a:r>
            <a:r>
              <a:rPr lang="zh-CN" altLang="en-US" dirty="0"/>
              <a:t>）寄存器不用</a:t>
            </a:r>
            <a:r>
              <a:rPr lang="en-US" altLang="zh-CN" dirty="0"/>
              <a:t>%</a:t>
            </a:r>
            <a:r>
              <a:rPr lang="zh-CN" altLang="en-US" dirty="0"/>
              <a:t>；</a:t>
            </a:r>
            <a:r>
              <a:rPr lang="en-US" altLang="zh-CN" dirty="0"/>
              <a:t>3</a:t>
            </a:r>
            <a:r>
              <a:rPr lang="zh-CN" altLang="en-US" dirty="0"/>
              <a:t>）内存单元描述不同</a:t>
            </a:r>
            <a:r>
              <a:rPr lang="en-US" altLang="zh-CN" dirty="0"/>
              <a:t>DWORD PTR [ebp+8]</a:t>
            </a:r>
            <a:r>
              <a:rPr lang="zh-CN" altLang="en-US" dirty="0"/>
              <a:t>而不是</a:t>
            </a:r>
            <a:r>
              <a:rPr lang="en-US" altLang="zh-CN" dirty="0"/>
              <a:t>8</a:t>
            </a:r>
            <a:r>
              <a:rPr lang="zh-CN" altLang="en-US" dirty="0"/>
              <a:t>（</a:t>
            </a:r>
            <a:r>
              <a:rPr lang="en-US" altLang="zh-CN" dirty="0"/>
              <a:t>%</a:t>
            </a:r>
            <a:r>
              <a:rPr lang="en-US" altLang="zh-CN" dirty="0" err="1"/>
              <a:t>ebp</a:t>
            </a:r>
            <a:r>
              <a:rPr lang="zh-CN" altLang="en-US" dirty="0"/>
              <a:t>）；</a:t>
            </a:r>
            <a:r>
              <a:rPr lang="en-US" altLang="zh-CN" dirty="0"/>
              <a:t>4</a:t>
            </a:r>
            <a:r>
              <a:rPr lang="zh-CN" altLang="en-US" dirty="0"/>
              <a:t>）目的寄存器在前面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804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–S</a:t>
            </a:r>
            <a:r>
              <a:rPr lang="zh-CN" altLang="en-US" dirty="0"/>
              <a:t>看到直接用了赋值。然后换一下。</a:t>
            </a:r>
            <a:endParaRPr lang="en-US" altLang="zh-CN" dirty="0"/>
          </a:p>
          <a:p>
            <a:r>
              <a:rPr lang="zh-CN" altLang="en-US" dirty="0"/>
              <a:t>用了</a:t>
            </a:r>
            <a:r>
              <a:rPr lang="en-US" altLang="zh-CN" dirty="0" err="1"/>
              <a:t>gcc</a:t>
            </a:r>
            <a:r>
              <a:rPr lang="en-US" altLang="zh-CN" dirty="0"/>
              <a:t> –O2</a:t>
            </a:r>
            <a:r>
              <a:rPr lang="zh-CN" altLang="en-US" dirty="0"/>
              <a:t>之后，才有</a:t>
            </a:r>
            <a:r>
              <a:rPr lang="en-US" altLang="zh-CN" dirty="0"/>
              <a:t>likely/unlikely</a:t>
            </a:r>
            <a:r>
              <a:rPr lang="zh-CN" altLang="en-US" dirty="0"/>
              <a:t>的区别，否则看不出区别来。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用条件赋值的，无所谓</a:t>
            </a:r>
            <a:r>
              <a:rPr lang="en-US" altLang="zh-CN" dirty="0"/>
              <a:t>likely/unlikely</a:t>
            </a:r>
            <a:r>
              <a:rPr lang="zh-CN" altLang="en-US" dirty="0"/>
              <a:t>，都一样。</a:t>
            </a:r>
            <a:endParaRPr lang="en-US" altLang="zh-CN" dirty="0"/>
          </a:p>
          <a:p>
            <a:r>
              <a:rPr lang="zh-CN" altLang="en-US" dirty="0"/>
              <a:t>但是两个分支执行的代码比较长，就不能用条件赋值了，此时</a:t>
            </a:r>
            <a:r>
              <a:rPr lang="en-US" altLang="zh-CN" dirty="0"/>
              <a:t>likely/unlikely</a:t>
            </a:r>
            <a:r>
              <a:rPr lang="zh-CN" altLang="en-US" dirty="0"/>
              <a:t>对分支代码的安排就起作用了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2089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</a:t>
            </a:r>
            <a:r>
              <a:rPr lang="en-US" altLang="zh-CN" dirty="0"/>
              <a:t>N</a:t>
            </a:r>
            <a:r>
              <a:rPr lang="zh-CN" altLang="en-US" dirty="0"/>
              <a:t>的阶乘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先求等效的</a:t>
            </a:r>
            <a:r>
              <a:rPr lang="en-US" altLang="zh-CN" dirty="0"/>
              <a:t>C</a:t>
            </a:r>
            <a:r>
              <a:rPr lang="zh-CN" altLang="en-US" dirty="0"/>
              <a:t>表达方式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3.23</a:t>
            </a:r>
            <a:r>
              <a:rPr lang="zh-CN" altLang="en-US" dirty="0"/>
              <a:t>（变量ｘ的地址难以确定，</a:t>
            </a:r>
            <a:r>
              <a:rPr lang="en-US" altLang="zh-CN" dirty="0"/>
              <a:t>x</a:t>
            </a:r>
            <a:r>
              <a:rPr lang="zh-CN" altLang="en-US" dirty="0"/>
              <a:t>在</a:t>
            </a:r>
            <a:r>
              <a:rPr lang="en-US" altLang="zh-CN" dirty="0" err="1"/>
              <a:t>rdi</a:t>
            </a:r>
            <a:r>
              <a:rPr lang="zh-CN" altLang="en-US" dirty="0"/>
              <a:t>中）。或者做后面</a:t>
            </a:r>
            <a:r>
              <a:rPr lang="en-US" altLang="zh-CN" dirty="0" err="1"/>
              <a:t>ppt</a:t>
            </a:r>
            <a:r>
              <a:rPr lang="zh-CN" altLang="en-US" dirty="0"/>
              <a:t>的练习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1538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前三行取</a:t>
            </a:r>
            <a:r>
              <a:rPr lang="en-US" altLang="zh-CN" dirty="0"/>
              <a:t>x/y/n</a:t>
            </a:r>
          </a:p>
          <a:p>
            <a:endParaRPr lang="en-US" altLang="zh-CN" dirty="0"/>
          </a:p>
          <a:p>
            <a:r>
              <a:rPr lang="zh-CN" altLang="en-US" dirty="0"/>
              <a:t>逆向工程的方法：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）根据运算确定指令的对应关系；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）根据指令对应关系再确定变量与寄存器间的关系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）分支、循环、</a:t>
            </a:r>
            <a:r>
              <a:rPr lang="en-US" altLang="zh-CN" dirty="0"/>
              <a:t>switch</a:t>
            </a:r>
            <a:r>
              <a:rPr lang="zh-CN" altLang="en-US" dirty="0"/>
              <a:t>等模板的应用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2</a:t>
            </a:r>
            <a:r>
              <a:rPr lang="zh-CN" altLang="en-US" dirty="0"/>
              <a:t>）是非常复杂的映射关系，有多个变量对一个寄存器的复用情况。以及</a:t>
            </a:r>
            <a:r>
              <a:rPr lang="en-US" altLang="zh-CN" dirty="0"/>
              <a:t>GCC</a:t>
            </a:r>
            <a:r>
              <a:rPr lang="zh-CN" altLang="en-US" dirty="0"/>
              <a:t>自行作的各种奇异的转换。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9539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187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807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/>
              <a:t>3.24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7756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do-while</a:t>
            </a:r>
            <a:r>
              <a:rPr lang="zh-CN" altLang="en-US" dirty="0"/>
              <a:t>基础上，前面加一个</a:t>
            </a:r>
            <a:r>
              <a:rPr lang="en-US" altLang="zh-CN" dirty="0" err="1"/>
              <a:t>grard</a:t>
            </a:r>
            <a:r>
              <a:rPr lang="zh-CN" altLang="en-US" dirty="0"/>
              <a:t>条件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如果编译器发现</a:t>
            </a:r>
            <a:r>
              <a:rPr lang="en-US" altLang="zh-CN" dirty="0"/>
              <a:t>guard</a:t>
            </a:r>
            <a:r>
              <a:rPr lang="zh-CN" altLang="en-US" dirty="0"/>
              <a:t>总是满足，则可以去掉这个</a:t>
            </a:r>
            <a:r>
              <a:rPr lang="en-US" altLang="zh-CN" dirty="0"/>
              <a:t>guard</a:t>
            </a:r>
            <a:r>
              <a:rPr lang="zh-CN" altLang="en-US" dirty="0"/>
              <a:t>条件而优化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207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第一种方法，效率较高，在使用</a:t>
            </a:r>
            <a:r>
              <a:rPr lang="en-US" altLang="zh-CN" dirty="0"/>
              <a:t>-O1</a:t>
            </a:r>
            <a:r>
              <a:rPr lang="zh-CN" altLang="en-US" dirty="0"/>
              <a:t>优化手段是采用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3.25</a:t>
            </a:r>
            <a:r>
              <a:rPr lang="zh-CN" altLang="en-US" dirty="0"/>
              <a:t>  </a:t>
            </a:r>
            <a:r>
              <a:rPr lang="en-US" altLang="zh-CN" dirty="0"/>
              <a:t>/3.26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2890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314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提问：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do-while</a:t>
            </a:r>
            <a:r>
              <a:rPr lang="zh-CN" altLang="en-US" dirty="0"/>
              <a:t>还是用</a:t>
            </a:r>
            <a:r>
              <a:rPr lang="en-US" altLang="zh-CN" dirty="0"/>
              <a:t>while</a:t>
            </a:r>
            <a:r>
              <a:rPr lang="zh-CN" altLang="en-US" dirty="0"/>
              <a:t>模板来进行转换？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循环条件不满足时，是否执行一次循环体？</a:t>
            </a:r>
            <a:endParaRPr lang="en-US" altLang="zh-CN" dirty="0"/>
          </a:p>
          <a:p>
            <a:r>
              <a:rPr lang="en-US" altLang="zh-CN" dirty="0"/>
              <a:t>While</a:t>
            </a:r>
            <a:r>
              <a:rPr lang="zh-CN" altLang="en-US" dirty="0"/>
              <a:t>又可以有两种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guarded-do</a:t>
            </a:r>
            <a:r>
              <a:rPr lang="zh-CN" altLang="en-US" dirty="0"/>
              <a:t>和</a:t>
            </a:r>
            <a:r>
              <a:rPr lang="en-US" altLang="zh-CN" dirty="0" err="1"/>
              <a:t>jmp</a:t>
            </a:r>
            <a:r>
              <a:rPr lang="en-US" altLang="zh-CN" dirty="0"/>
              <a:t>-to-middle</a:t>
            </a:r>
          </a:p>
          <a:p>
            <a:endParaRPr lang="en-US" altLang="zh-CN" dirty="0"/>
          </a:p>
          <a:p>
            <a:r>
              <a:rPr lang="zh-CN" altLang="en-US" dirty="0"/>
              <a:t>最后用</a:t>
            </a:r>
            <a:r>
              <a:rPr lang="en-US" altLang="zh-CN" dirty="0"/>
              <a:t>guarded-do</a:t>
            </a:r>
            <a:r>
              <a:rPr lang="zh-CN" altLang="en-US" dirty="0"/>
              <a:t>模板实现一次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53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r>
              <a:rPr lang="zh-CN" altLang="en-US" dirty="0"/>
              <a:t>开头的都是伪指令，用于指示汇编器和链接器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</a:t>
            </a:r>
            <a:r>
              <a:rPr lang="en-US" altLang="zh-CN" dirty="0" err="1"/>
              <a:t>Og</a:t>
            </a:r>
            <a:r>
              <a:rPr lang="zh-CN" altLang="en-US" dirty="0"/>
              <a:t>使用的优化，尽量不干扰</a:t>
            </a:r>
            <a:r>
              <a:rPr lang="en-US" altLang="zh-CN" dirty="0"/>
              <a:t>-</a:t>
            </a:r>
            <a:r>
              <a:rPr lang="en-US" altLang="zh-CN" dirty="0" err="1"/>
              <a:t>Og</a:t>
            </a:r>
            <a:r>
              <a:rPr lang="zh-CN" altLang="en-US" dirty="0"/>
              <a:t>调试（例如变量被优化掉了）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6882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</a:t>
            </a:r>
            <a:r>
              <a:rPr lang="en-US" altLang="zh-CN" dirty="0" err="1"/>
              <a:t>ppt</a:t>
            </a:r>
            <a:r>
              <a:rPr lang="zh-CN" altLang="en-US" dirty="0"/>
              <a:t>的例子，再讲课本的</a:t>
            </a:r>
            <a:r>
              <a:rPr lang="en-US" altLang="zh-CN" dirty="0" err="1"/>
              <a:t>jmp</a:t>
            </a:r>
            <a:r>
              <a:rPr lang="en-US" altLang="zh-CN" dirty="0"/>
              <a:t>-to-middle</a:t>
            </a:r>
            <a:r>
              <a:rPr lang="zh-CN" altLang="en-US" dirty="0"/>
              <a:t>的例子</a:t>
            </a:r>
            <a:endParaRPr lang="en-US" altLang="zh-CN" dirty="0"/>
          </a:p>
          <a:p>
            <a:r>
              <a:rPr lang="zh-CN" altLang="en-US" dirty="0"/>
              <a:t>练习</a:t>
            </a:r>
            <a:r>
              <a:rPr lang="en-US" altLang="zh-CN" dirty="0"/>
              <a:t>3.28</a:t>
            </a:r>
          </a:p>
          <a:p>
            <a:r>
              <a:rPr lang="zh-CN" altLang="en-US" dirty="0"/>
              <a:t>此处用</a:t>
            </a:r>
            <a:r>
              <a:rPr lang="en-US" altLang="zh-CN" dirty="0" err="1"/>
              <a:t>guardde</a:t>
            </a:r>
            <a:r>
              <a:rPr lang="en-US" altLang="zh-CN" dirty="0"/>
              <a:t>-do</a:t>
            </a:r>
            <a:r>
              <a:rPr lang="zh-CN" altLang="en-US" dirty="0"/>
              <a:t>和</a:t>
            </a:r>
            <a:r>
              <a:rPr lang="en-US" altLang="zh-CN" dirty="0" err="1"/>
              <a:t>jmp</a:t>
            </a:r>
            <a:r>
              <a:rPr lang="en-US" altLang="zh-CN" dirty="0"/>
              <a:t>-to-</a:t>
            </a:r>
            <a:r>
              <a:rPr lang="en-US" altLang="zh-CN" dirty="0" err="1"/>
              <a:t>middl</a:t>
            </a:r>
            <a:r>
              <a:rPr lang="zh-CN" altLang="en-US" dirty="0"/>
              <a:t>都不适用，因为它将</a:t>
            </a:r>
            <a:r>
              <a:rPr lang="en-US" altLang="zh-CN" dirty="0"/>
              <a:t>guard</a:t>
            </a:r>
            <a:r>
              <a:rPr lang="zh-CN" altLang="en-US" dirty="0"/>
              <a:t>条件优化掉了（条件总是满足）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联系</a:t>
            </a:r>
            <a:r>
              <a:rPr lang="en-US" altLang="zh-CN" dirty="0"/>
              <a:t>3.29</a:t>
            </a:r>
          </a:p>
          <a:p>
            <a:r>
              <a:rPr lang="zh-CN" altLang="en-US" dirty="0"/>
              <a:t>前提是</a:t>
            </a:r>
            <a:r>
              <a:rPr lang="en-US" altLang="zh-CN" dirty="0"/>
              <a:t>while</a:t>
            </a:r>
            <a:r>
              <a:rPr lang="zh-CN" altLang="en-US" dirty="0"/>
              <a:t>的</a:t>
            </a:r>
            <a:r>
              <a:rPr lang="en-US" altLang="zh-CN" dirty="0" err="1"/>
              <a:t>continu</a:t>
            </a:r>
            <a:r>
              <a:rPr lang="zh-CN" altLang="en-US" dirty="0"/>
              <a:t>语句是</a:t>
            </a:r>
            <a:r>
              <a:rPr lang="en-US" altLang="zh-CN" dirty="0" err="1"/>
              <a:t>goto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</a:p>
          <a:p>
            <a:r>
              <a:rPr lang="zh-CN" altLang="en-US" dirty="0"/>
              <a:t>而</a:t>
            </a:r>
            <a:r>
              <a:rPr lang="en-US" altLang="zh-CN" dirty="0"/>
              <a:t>for</a:t>
            </a:r>
            <a:r>
              <a:rPr lang="zh-CN" altLang="en-US" dirty="0"/>
              <a:t>语句的</a:t>
            </a:r>
            <a:r>
              <a:rPr lang="en-US" altLang="zh-CN" dirty="0" err="1"/>
              <a:t>contiune</a:t>
            </a:r>
            <a:r>
              <a:rPr lang="zh-CN" altLang="en-US" dirty="0"/>
              <a:t>不能用</a:t>
            </a:r>
            <a:r>
              <a:rPr lang="en-US" altLang="zh-CN" dirty="0" err="1"/>
              <a:t>while+continu</a:t>
            </a:r>
            <a:r>
              <a:rPr lang="zh-CN" altLang="en-US" dirty="0"/>
              <a:t>实现，而是对</a:t>
            </a:r>
            <a:r>
              <a:rPr lang="en-US" altLang="zh-CN" dirty="0" err="1"/>
              <a:t>continu</a:t>
            </a:r>
            <a:r>
              <a:rPr lang="zh-CN" altLang="en-US" dirty="0"/>
              <a:t>改为</a:t>
            </a:r>
            <a:r>
              <a:rPr lang="en-US" altLang="zh-CN" dirty="0" err="1"/>
              <a:t>goto</a:t>
            </a:r>
            <a:r>
              <a:rPr lang="zh-CN" altLang="en-US" dirty="0"/>
              <a:t> </a:t>
            </a:r>
            <a:r>
              <a:rPr lang="en-US" altLang="zh-CN" dirty="0"/>
              <a:t>UPDATE.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874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0110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如果取值为</a:t>
            </a:r>
            <a:r>
              <a:rPr lang="en-US" altLang="zh-CN" dirty="0"/>
              <a:t>107</a:t>
            </a:r>
            <a:r>
              <a:rPr lang="zh-CN" altLang="en-US" dirty="0"/>
              <a:t>，具体过过程是怎么样的？和</a:t>
            </a:r>
            <a:r>
              <a:rPr lang="en-US" altLang="zh-CN" dirty="0"/>
              <a:t>100</a:t>
            </a:r>
            <a:r>
              <a:rPr lang="zh-CN" altLang="en-US" dirty="0"/>
              <a:t>有什么区别？</a:t>
            </a:r>
            <a:r>
              <a:rPr lang="en-US" altLang="zh-CN" dirty="0"/>
              <a:t>——</a:t>
            </a:r>
            <a:r>
              <a:rPr lang="zh-CN" altLang="en-US" dirty="0"/>
              <a:t>引出跳转表的好处。</a:t>
            </a:r>
            <a:endParaRPr lang="en-US" altLang="zh-CN" dirty="0"/>
          </a:p>
          <a:p>
            <a:r>
              <a:rPr lang="zh-CN" altLang="en-US" dirty="0"/>
              <a:t>然后看跳转表在什么时候不合适？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331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个去向</a:t>
            </a:r>
            <a:r>
              <a:rPr lang="en-US" altLang="zh-CN" dirty="0"/>
              <a:t>100~106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个缺省。其中</a:t>
            </a:r>
            <a:r>
              <a:rPr lang="en-US" altLang="zh-CN" dirty="0"/>
              <a:t>&amp;&amp;</a:t>
            </a:r>
            <a:r>
              <a:rPr lang="zh-CN" altLang="en-US" dirty="0"/>
              <a:t>是</a:t>
            </a:r>
            <a:r>
              <a:rPr lang="en-US" altLang="zh-CN" dirty="0"/>
              <a:t>GCC</a:t>
            </a:r>
            <a:r>
              <a:rPr lang="zh-CN" altLang="en-US" dirty="0"/>
              <a:t>创造的标号的地址</a:t>
            </a:r>
            <a:endParaRPr lang="en-US" altLang="zh-CN" dirty="0"/>
          </a:p>
          <a:p>
            <a:r>
              <a:rPr lang="zh-CN" altLang="en-US" dirty="0"/>
              <a:t>去向的标号</a:t>
            </a:r>
            <a:r>
              <a:rPr lang="en-US" altLang="zh-CN" dirty="0"/>
              <a:t>——</a:t>
            </a:r>
            <a:r>
              <a:rPr lang="zh-CN" altLang="en-US" dirty="0"/>
              <a:t>索引化变为</a:t>
            </a:r>
            <a:r>
              <a:rPr lang="en-US" altLang="zh-CN" dirty="0"/>
              <a:t>0/1/2/3…</a:t>
            </a:r>
          </a:p>
          <a:p>
            <a:r>
              <a:rPr lang="en-US" altLang="zh-CN" dirty="0" err="1"/>
              <a:t>Fallthrough</a:t>
            </a:r>
            <a:r>
              <a:rPr lang="zh-CN" altLang="en-US" dirty="0"/>
              <a:t>的实现</a:t>
            </a:r>
            <a:endParaRPr lang="en-US" altLang="zh-CN" dirty="0"/>
          </a:p>
          <a:p>
            <a:r>
              <a:rPr lang="en-US" altLang="zh-CN" dirty="0"/>
              <a:t>default</a:t>
            </a:r>
            <a:r>
              <a:rPr lang="zh-CN" altLang="en-US" dirty="0"/>
              <a:t>的实现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这里的代码没有按照</a:t>
            </a:r>
            <a:r>
              <a:rPr lang="en-US" altLang="zh-CN" dirty="0"/>
              <a:t>C</a:t>
            </a:r>
            <a:r>
              <a:rPr lang="zh-CN" altLang="en-US" dirty="0"/>
              <a:t>的顺序，由于有优化，将</a:t>
            </a:r>
            <a:r>
              <a:rPr lang="en-US" altLang="zh-CN" dirty="0"/>
              <a:t>result=x</a:t>
            </a:r>
            <a:r>
              <a:rPr lang="zh-CN" altLang="en-US" dirty="0"/>
              <a:t>直接放进各个分支中（减少访存次数？？）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529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对应前面</a:t>
            </a:r>
            <a:r>
              <a:rPr lang="en-US" altLang="zh-CN" dirty="0"/>
              <a:t>4</a:t>
            </a:r>
            <a:r>
              <a:rPr lang="zh-CN" altLang="en-US" dirty="0"/>
              <a:t>点功能，看汇编实现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601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359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缺省</a:t>
            </a:r>
            <a:r>
              <a:rPr lang="en-US" altLang="zh-CN" dirty="0"/>
              <a:t>L2</a:t>
            </a:r>
          </a:p>
          <a:p>
            <a:r>
              <a:rPr lang="zh-CN" altLang="en-US" dirty="0"/>
              <a:t>重复</a:t>
            </a:r>
            <a:r>
              <a:rPr lang="en-US" altLang="zh-CN" dirty="0"/>
              <a:t>L5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3102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238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栈的行为已经学过</a:t>
            </a:r>
            <a:endParaRPr lang="en-US" altLang="zh-CN" dirty="0"/>
          </a:p>
          <a:p>
            <a:r>
              <a:rPr lang="zh-CN" altLang="en-US" dirty="0"/>
              <a:t>作用：过程参数、返回地址、寄存器保存（用于修改后恢复，现场保存）、局部变量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每层函数调用有一个栈帧</a:t>
            </a:r>
            <a:endParaRPr lang="en-US" altLang="zh-CN" dirty="0"/>
          </a:p>
          <a:p>
            <a:r>
              <a:rPr lang="zh-CN" altLang="en-US" dirty="0"/>
              <a:t>调用返回地址</a:t>
            </a:r>
            <a:r>
              <a:rPr lang="en-US" altLang="zh-CN" dirty="0"/>
              <a:t>call</a:t>
            </a:r>
            <a:r>
              <a:rPr lang="zh-CN" altLang="en-US" dirty="0"/>
              <a:t>时压入</a:t>
            </a:r>
            <a:endParaRPr lang="en-US" altLang="zh-CN" dirty="0"/>
          </a:p>
          <a:p>
            <a:r>
              <a:rPr lang="en-US" altLang="zh-CN" dirty="0" err="1"/>
              <a:t>Ebp</a:t>
            </a:r>
            <a:endParaRPr lang="en-US" altLang="zh-CN" dirty="0"/>
          </a:p>
          <a:p>
            <a:r>
              <a:rPr lang="zh-CN" altLang="en-US" dirty="0"/>
              <a:t>局部变量可以放在寄存器、堆栈，后者可以有变量地址。</a:t>
            </a:r>
            <a:endParaRPr lang="en-US" altLang="zh-CN" dirty="0"/>
          </a:p>
          <a:p>
            <a:r>
              <a:rPr lang="zh-CN" altLang="en-US" dirty="0"/>
              <a:t>参数放在</a:t>
            </a:r>
            <a:r>
              <a:rPr lang="en-US" altLang="zh-CN" dirty="0"/>
              <a:t>ebp+8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466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栈的行为已经学过</a:t>
            </a:r>
            <a:endParaRPr lang="en-US" altLang="zh-CN" dirty="0"/>
          </a:p>
          <a:p>
            <a:r>
              <a:rPr lang="zh-CN" altLang="en-US" dirty="0"/>
              <a:t>作用：过程参数、返回地址、寄存器保存（用于修改后恢复，现场保存）、局部变量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每层函数调用有一个栈帧</a:t>
            </a:r>
            <a:endParaRPr lang="en-US" altLang="zh-CN" dirty="0"/>
          </a:p>
          <a:p>
            <a:r>
              <a:rPr lang="zh-CN" altLang="en-US" dirty="0"/>
              <a:t>调用返回地址</a:t>
            </a:r>
            <a:r>
              <a:rPr lang="en-US" altLang="zh-CN" dirty="0"/>
              <a:t>call</a:t>
            </a:r>
            <a:r>
              <a:rPr lang="zh-CN" altLang="en-US" dirty="0"/>
              <a:t>时压入</a:t>
            </a:r>
            <a:endParaRPr lang="en-US" altLang="zh-CN" dirty="0"/>
          </a:p>
          <a:p>
            <a:r>
              <a:rPr lang="en-US" altLang="zh-CN" dirty="0" err="1"/>
              <a:t>Ebp</a:t>
            </a:r>
            <a:endParaRPr lang="en-US" altLang="zh-CN" dirty="0"/>
          </a:p>
          <a:p>
            <a:r>
              <a:rPr lang="zh-CN" altLang="en-US" dirty="0"/>
              <a:t>局部变量可以放在寄存器、堆栈，后者可以有变量地址。</a:t>
            </a:r>
            <a:endParaRPr lang="en-US" altLang="zh-CN" dirty="0"/>
          </a:p>
          <a:p>
            <a:r>
              <a:rPr lang="zh-CN" altLang="en-US" dirty="0"/>
              <a:t>参数放在</a:t>
            </a:r>
            <a:r>
              <a:rPr lang="en-US" altLang="zh-CN" dirty="0"/>
              <a:t>ebp+8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529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已经看不懂了，需要用反汇编器来看它的内容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5356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先讲指令类型、各式、功能</a:t>
            </a:r>
            <a:endParaRPr lang="en-US" altLang="zh-CN" dirty="0"/>
          </a:p>
          <a:p>
            <a:r>
              <a:rPr lang="zh-CN" altLang="en-US" dirty="0"/>
              <a:t>再讲过程示例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921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先讲指令类型、各式、功能</a:t>
            </a:r>
            <a:endParaRPr lang="en-US" altLang="zh-CN" dirty="0"/>
          </a:p>
          <a:p>
            <a:r>
              <a:rPr lang="zh-CN" altLang="en-US" dirty="0"/>
              <a:t>再讲过程示例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57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5598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综合：调用过程、堆栈调整、栈帧结构变化、局部变量，参数传递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中间有不使用的空间，目的是栈帧边界在</a:t>
            </a:r>
            <a:r>
              <a:rPr lang="en-US" altLang="zh-CN" dirty="0"/>
              <a:t>16</a:t>
            </a:r>
            <a:r>
              <a:rPr lang="zh-CN" altLang="en-US" dirty="0"/>
              <a:t>字节对齐。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1197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在黑板上画前一页的堆栈结构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swap_add</a:t>
            </a:r>
            <a:r>
              <a:rPr lang="zh-CN" altLang="en-US" dirty="0"/>
              <a:t>汇编代码分三部分：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 初始化，栈帧建立</a:t>
            </a:r>
            <a:r>
              <a:rPr lang="en-US" altLang="zh-CN" dirty="0"/>
              <a:t>——</a:t>
            </a:r>
            <a:r>
              <a:rPr lang="zh-CN" altLang="en-US" dirty="0"/>
              <a:t>如果有局部变量和寄存器使用则还需调整堆栈指针、压入被修改的寄存器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 主体代码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 返回部分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Caller</a:t>
            </a:r>
            <a:r>
              <a:rPr lang="en-US" altLang="zh-CN" baseline="0" dirty="0"/>
              <a:t> </a:t>
            </a:r>
            <a:r>
              <a:rPr lang="zh-CN" altLang="en-US" baseline="0" dirty="0"/>
              <a:t>使用了</a:t>
            </a:r>
            <a:r>
              <a:rPr lang="en-US" altLang="zh-CN" baseline="0" dirty="0"/>
              <a:t>push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ebp</a:t>
            </a:r>
            <a:r>
              <a:rPr lang="en-US" altLang="zh-CN" baseline="0" dirty="0"/>
              <a:t>/sub</a:t>
            </a:r>
            <a:r>
              <a:rPr lang="zh-CN" altLang="en-US" baseline="0" dirty="0"/>
              <a:t> </a:t>
            </a:r>
            <a:r>
              <a:rPr lang="en-US" altLang="zh-CN" baseline="0" dirty="0"/>
              <a:t>24,esp/call</a:t>
            </a:r>
            <a:r>
              <a:rPr lang="zh-CN" altLang="en-US" baseline="0" dirty="0"/>
              <a:t>，共用了</a:t>
            </a:r>
            <a:r>
              <a:rPr lang="en-US" altLang="zh-CN" baseline="0" dirty="0"/>
              <a:t>32</a:t>
            </a:r>
            <a:r>
              <a:rPr lang="zh-CN" altLang="en-US" baseline="0" dirty="0"/>
              <a:t>字节大小的栈帧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748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从间接寻址的赋值 ，第</a:t>
            </a:r>
            <a:r>
              <a:rPr lang="en-US" altLang="zh-CN" dirty="0"/>
              <a:t>3</a:t>
            </a:r>
            <a:r>
              <a:rPr lang="zh-CN" altLang="en-US" dirty="0"/>
              <a:t>行，确定出*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</a:p>
          <a:p>
            <a:r>
              <a:rPr lang="zh-CN" altLang="en-US" dirty="0"/>
              <a:t>从</a:t>
            </a:r>
            <a:r>
              <a:rPr lang="en-US" altLang="zh-CN" dirty="0"/>
              <a:t>sub</a:t>
            </a:r>
            <a:r>
              <a:rPr lang="zh-CN" altLang="en-US" dirty="0"/>
              <a:t>找到</a:t>
            </a:r>
            <a:r>
              <a:rPr lang="en-US" altLang="zh-CN" dirty="0" err="1"/>
              <a:t>x-c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从第</a:t>
            </a:r>
            <a:r>
              <a:rPr lang="en-US" altLang="zh-CN" dirty="0"/>
              <a:t>1</a:t>
            </a:r>
            <a:r>
              <a:rPr lang="zh-CN" altLang="en-US" dirty="0"/>
              <a:t>行</a:t>
            </a:r>
            <a:r>
              <a:rPr lang="en-US" altLang="zh-CN" dirty="0" err="1"/>
              <a:t>movsbl</a:t>
            </a:r>
            <a:r>
              <a:rPr lang="zh-CN" altLang="en-US" dirty="0"/>
              <a:t>知道</a:t>
            </a:r>
            <a:r>
              <a:rPr lang="en-US" altLang="zh-CN" dirty="0"/>
              <a:t>d</a:t>
            </a:r>
            <a:r>
              <a:rPr lang="zh-CN" altLang="en-US" dirty="0"/>
              <a:t>为字节</a:t>
            </a:r>
            <a:endParaRPr lang="en-US" altLang="zh-CN" dirty="0"/>
          </a:p>
          <a:p>
            <a:r>
              <a:rPr lang="zh-CN" altLang="en-US" dirty="0"/>
              <a:t>从第</a:t>
            </a:r>
            <a:r>
              <a:rPr lang="en-US" altLang="zh-CN" dirty="0"/>
              <a:t>4</a:t>
            </a:r>
            <a:r>
              <a:rPr lang="zh-CN" altLang="en-US" dirty="0"/>
              <a:t>行知道</a:t>
            </a:r>
            <a:r>
              <a:rPr lang="en-US" altLang="zh-CN" dirty="0"/>
              <a:t>c</a:t>
            </a:r>
            <a:r>
              <a:rPr lang="zh-CN" altLang="en-US" dirty="0"/>
              <a:t>为</a:t>
            </a:r>
            <a:r>
              <a:rPr lang="en-US" altLang="zh-CN" dirty="0"/>
              <a:t>short</a:t>
            </a:r>
          </a:p>
          <a:p>
            <a:endParaRPr lang="en-US" altLang="zh-CN" dirty="0"/>
          </a:p>
          <a:p>
            <a:r>
              <a:rPr lang="zh-CN" altLang="en-US" dirty="0"/>
              <a:t>联系</a:t>
            </a:r>
            <a:r>
              <a:rPr lang="en-US" altLang="zh-CN" dirty="0"/>
              <a:t>3.33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8460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这里只有寄存器，没有</a:t>
            </a:r>
            <a:r>
              <a:rPr lang="en-US" altLang="zh-CN" dirty="0"/>
              <a:t>ALU/PC/MEM</a:t>
            </a:r>
            <a:r>
              <a:rPr lang="zh-CN" altLang="en-US" dirty="0"/>
              <a:t>的部件，需要在</a:t>
            </a:r>
            <a:r>
              <a:rPr lang="en-US" altLang="zh-CN" dirty="0"/>
              <a:t>“x86</a:t>
            </a:r>
            <a:r>
              <a:rPr lang="zh-CN" altLang="en-US" dirty="0"/>
              <a:t>指令格式、执行模式</a:t>
            </a:r>
            <a:r>
              <a:rPr lang="en-US" altLang="zh-CN" dirty="0"/>
              <a:t>”</a:t>
            </a:r>
            <a:r>
              <a:rPr lang="zh-CN" altLang="en-US" dirty="0"/>
              <a:t>补充</a:t>
            </a:r>
            <a:r>
              <a:rPr lang="en-US" altLang="zh-CN" dirty="0" err="1"/>
              <a:t>ppt</a:t>
            </a:r>
            <a:r>
              <a:rPr lang="zh-CN" altLang="en-US" dirty="0"/>
              <a:t>里面补充完整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4361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6520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这里只有寄存器，没有</a:t>
            </a:r>
            <a:r>
              <a:rPr lang="en-US" altLang="zh-CN" dirty="0"/>
              <a:t>ALU/PC/MEM</a:t>
            </a:r>
            <a:r>
              <a:rPr lang="zh-CN" altLang="en-US" dirty="0"/>
              <a:t>的部件，需要在</a:t>
            </a:r>
            <a:r>
              <a:rPr lang="en-US" altLang="zh-CN" dirty="0"/>
              <a:t>“x86</a:t>
            </a:r>
            <a:r>
              <a:rPr lang="zh-CN" altLang="en-US" dirty="0"/>
              <a:t>指令格式、执行模式</a:t>
            </a:r>
            <a:r>
              <a:rPr lang="en-US" altLang="zh-CN" dirty="0"/>
              <a:t>”</a:t>
            </a:r>
            <a:r>
              <a:rPr lang="zh-CN" altLang="en-US" dirty="0"/>
              <a:t>补充</a:t>
            </a:r>
            <a:r>
              <a:rPr lang="en-US" altLang="zh-CN" dirty="0" err="1"/>
              <a:t>ppt</a:t>
            </a:r>
            <a:r>
              <a:rPr lang="zh-CN" altLang="en-US" dirty="0"/>
              <a:t>里面补充完整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379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堆栈</a:t>
            </a:r>
            <a:r>
              <a:rPr lang="en-US" altLang="zh-CN" dirty="0"/>
              <a:t>-8</a:t>
            </a:r>
            <a:r>
              <a:rPr lang="zh-CN" altLang="en-US" dirty="0"/>
              <a:t>操作是用于对齐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754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指令长度有</a:t>
            </a:r>
            <a:r>
              <a:rPr lang="en-US" altLang="zh-CN" dirty="0"/>
              <a:t>1/3/5</a:t>
            </a:r>
            <a:r>
              <a:rPr lang="zh-CN" altLang="en-US" dirty="0"/>
              <a:t>字节，长度不一致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0563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一个函数的一次调用就拥有一个自己独立的栈帧空间，多次调用的栈占空间互不相同，不会相互干扰。</a:t>
            </a:r>
            <a:endParaRPr lang="en-US" altLang="zh-CN" dirty="0"/>
          </a:p>
          <a:p>
            <a:r>
              <a:rPr lang="zh-CN" altLang="en-US" dirty="0"/>
              <a:t>这里简单说代码有三个部分，后一张</a:t>
            </a:r>
            <a:r>
              <a:rPr lang="en-US" altLang="zh-CN" dirty="0" err="1"/>
              <a:t>ppt</a:t>
            </a:r>
            <a:r>
              <a:rPr lang="zh-CN" altLang="en-US" dirty="0"/>
              <a:t>在讨论细节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函数体内需要两个变量</a:t>
            </a:r>
            <a:r>
              <a:rPr lang="en-US" altLang="zh-CN" dirty="0"/>
              <a:t>n</a:t>
            </a:r>
            <a:r>
              <a:rPr lang="zh-CN" altLang="en-US" dirty="0"/>
              <a:t>、常数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n-1</a:t>
            </a:r>
            <a:r>
              <a:rPr lang="zh-CN" altLang="en-US" dirty="0"/>
              <a:t>，前者在</a:t>
            </a:r>
            <a:r>
              <a:rPr lang="en-US" altLang="zh-CN" dirty="0"/>
              <a:t>caller</a:t>
            </a:r>
            <a:r>
              <a:rPr lang="zh-CN" altLang="en-US" dirty="0"/>
              <a:t>栈帧的参数区，中者用了</a:t>
            </a:r>
            <a:r>
              <a:rPr lang="en-US" altLang="zh-CN" dirty="0" err="1"/>
              <a:t>ebx</a:t>
            </a:r>
            <a:r>
              <a:rPr lang="zh-CN" altLang="en-US" dirty="0"/>
              <a:t>，后者在本栈帧内（于是</a:t>
            </a:r>
            <a:r>
              <a:rPr lang="en-US" altLang="zh-CN" dirty="0"/>
              <a:t>esp-4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代码形式都是相同的，内部私有变量都是通过</a:t>
            </a:r>
            <a:r>
              <a:rPr lang="en-US" altLang="zh-CN" dirty="0" err="1"/>
              <a:t>rsp</a:t>
            </a:r>
            <a:r>
              <a:rPr lang="zh-CN" altLang="en-US" dirty="0"/>
              <a:t>堆栈相对寻址（但</a:t>
            </a:r>
            <a:r>
              <a:rPr lang="en-US" altLang="zh-CN" dirty="0" err="1"/>
              <a:t>rsp</a:t>
            </a:r>
            <a:r>
              <a:rPr lang="zh-CN" altLang="en-US" dirty="0"/>
              <a:t>不同，因此访问不同的栈帧）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5075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</a:t>
            </a:r>
            <a:r>
              <a:rPr lang="en-US" altLang="zh-CN" dirty="0"/>
              <a:t>if</a:t>
            </a:r>
            <a:r>
              <a:rPr lang="zh-CN" altLang="en-US" dirty="0"/>
              <a:t>条件分支，没有按照模板进行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由于只涉及一个变量的赋值，把成功分支先做了，必要时再修改，也比现在比较在跳转要快。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不仅可以用</a:t>
            </a:r>
            <a:r>
              <a:rPr lang="en-US" altLang="zh-CN" dirty="0" err="1"/>
              <a:t>eax</a:t>
            </a:r>
            <a:r>
              <a:rPr lang="zh-CN" altLang="en-US" dirty="0"/>
              <a:t>保存</a:t>
            </a:r>
            <a:r>
              <a:rPr lang="en-US" altLang="zh-CN" dirty="0"/>
              <a:t>n-1</a:t>
            </a:r>
            <a:r>
              <a:rPr lang="zh-CN" altLang="en-US" dirty="0"/>
              <a:t>的值，用</a:t>
            </a:r>
            <a:r>
              <a:rPr lang="en-US" altLang="zh-CN" dirty="0" err="1"/>
              <a:t>edx</a:t>
            </a:r>
            <a:r>
              <a:rPr lang="zh-CN" altLang="en-US" dirty="0"/>
              <a:t>和</a:t>
            </a:r>
            <a:r>
              <a:rPr lang="en-US" altLang="zh-CN" dirty="0" err="1"/>
              <a:t>ecx</a:t>
            </a:r>
            <a:r>
              <a:rPr lang="zh-CN" altLang="en-US" dirty="0"/>
              <a:t>也是可以的（</a:t>
            </a:r>
            <a:r>
              <a:rPr lang="en-US" altLang="zh-CN" dirty="0"/>
              <a:t>caller</a:t>
            </a:r>
            <a:r>
              <a:rPr lang="zh-CN" altLang="en-US" dirty="0"/>
              <a:t>保存）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板书，动态扩展堆栈过程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584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位为</a:t>
            </a:r>
            <a:r>
              <a:rPr lang="en-US" altLang="zh-CN" dirty="0"/>
              <a:t>1</a:t>
            </a:r>
            <a:r>
              <a:rPr lang="zh-CN" altLang="en-US" dirty="0"/>
              <a:t>的数量统计，</a:t>
            </a:r>
            <a:r>
              <a:rPr lang="en-US" altLang="zh-CN" dirty="0" err="1"/>
              <a:t>rv</a:t>
            </a:r>
            <a:r>
              <a:rPr lang="zh-CN" altLang="en-US" dirty="0"/>
              <a:t>返回值，</a:t>
            </a:r>
            <a:r>
              <a:rPr lang="en-US" altLang="zh-CN" dirty="0" err="1"/>
              <a:t>nx</a:t>
            </a:r>
            <a:r>
              <a:rPr lang="zh-CN" altLang="en-US" dirty="0"/>
              <a:t>是新</a:t>
            </a:r>
            <a:r>
              <a:rPr lang="en-US" altLang="zh-CN" dirty="0"/>
              <a:t>x</a:t>
            </a:r>
            <a:r>
              <a:rPr lang="zh-CN" altLang="en-US" dirty="0"/>
              <a:t>的值（右移之后）。   逆向工程结束之后，在模拟</a:t>
            </a:r>
            <a:r>
              <a:rPr lang="en-US" altLang="zh-CN" dirty="0"/>
              <a:t>101</a:t>
            </a:r>
            <a:r>
              <a:rPr lang="zh-CN" altLang="en-US" dirty="0"/>
              <a:t>作输入的执行从而推断出代码作用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行取</a:t>
            </a:r>
            <a:r>
              <a:rPr lang="en-US" altLang="zh-CN" dirty="0"/>
              <a:t>x</a:t>
            </a:r>
          </a:p>
          <a:p>
            <a:r>
              <a:rPr lang="zh-CN" altLang="en-US" dirty="0"/>
              <a:t>第二行是返回值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第三行比较语句</a:t>
            </a:r>
            <a:r>
              <a:rPr lang="en-US" altLang="zh-CN" dirty="0"/>
              <a:t>x==0</a:t>
            </a:r>
          </a:p>
          <a:p>
            <a:r>
              <a:rPr lang="zh-CN" altLang="en-US" dirty="0"/>
              <a:t>第四行跳转</a:t>
            </a:r>
            <a:endParaRPr lang="en-US" altLang="zh-CN" dirty="0"/>
          </a:p>
          <a:p>
            <a:r>
              <a:rPr lang="zh-CN" altLang="en-US" dirty="0"/>
              <a:t>第五行</a:t>
            </a:r>
            <a:r>
              <a:rPr lang="en-US" altLang="zh-CN" dirty="0"/>
              <a:t>x</a:t>
            </a:r>
            <a:r>
              <a:rPr lang="zh-CN" altLang="en-US" dirty="0"/>
              <a:t>保存到</a:t>
            </a:r>
            <a:r>
              <a:rPr lang="en-US" altLang="zh-CN" dirty="0" err="1"/>
              <a:t>eax</a:t>
            </a:r>
            <a:endParaRPr lang="en-US" altLang="zh-CN" dirty="0"/>
          </a:p>
          <a:p>
            <a:r>
              <a:rPr lang="zh-CN" altLang="en-US" dirty="0"/>
              <a:t>第六行 </a:t>
            </a:r>
            <a:r>
              <a:rPr lang="en-US" altLang="zh-CN" dirty="0"/>
              <a:t>x&gt;&gt;1</a:t>
            </a:r>
          </a:p>
          <a:p>
            <a:r>
              <a:rPr lang="zh-CN" altLang="en-US" dirty="0"/>
              <a:t>第七行 “</a:t>
            </a:r>
            <a:r>
              <a:rPr lang="en-US" altLang="zh-CN" dirty="0"/>
              <a:t>xx&gt;&gt;1</a:t>
            </a:r>
            <a:r>
              <a:rPr lang="zh-CN" altLang="en-US" dirty="0"/>
              <a:t>”保存到</a:t>
            </a:r>
            <a:r>
              <a:rPr lang="en-US" altLang="zh-CN" dirty="0"/>
              <a:t>(%</a:t>
            </a:r>
            <a:r>
              <a:rPr lang="en-US" altLang="zh-CN" dirty="0" err="1"/>
              <a:t>esp</a:t>
            </a:r>
            <a:r>
              <a:rPr lang="zh-CN" altLang="en-US" dirty="0"/>
              <a:t>）</a:t>
            </a:r>
            <a:r>
              <a:rPr lang="en-US" altLang="zh-CN" dirty="0"/>
              <a:t>, </a:t>
            </a:r>
            <a:r>
              <a:rPr lang="zh-CN" altLang="en-US" dirty="0"/>
              <a:t>这是</a:t>
            </a:r>
            <a:r>
              <a:rPr lang="en-US" altLang="zh-CN" dirty="0"/>
              <a:t>call</a:t>
            </a:r>
            <a:r>
              <a:rPr lang="zh-CN" altLang="en-US" dirty="0"/>
              <a:t>之前准备的参数</a:t>
            </a:r>
            <a:endParaRPr lang="en-US" altLang="zh-CN" dirty="0"/>
          </a:p>
          <a:p>
            <a:r>
              <a:rPr lang="zh-CN" altLang="en-US" dirty="0"/>
              <a:t>第八行 递归调用</a:t>
            </a:r>
            <a:endParaRPr lang="en-US" altLang="zh-CN" dirty="0"/>
          </a:p>
          <a:p>
            <a:r>
              <a:rPr lang="zh-CN" altLang="en-US" dirty="0"/>
              <a:t>第九行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3044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两个问题：</a:t>
            </a:r>
            <a:r>
              <a:rPr lang="en-US" altLang="zh-CN" dirty="0"/>
              <a:t>1</a:t>
            </a:r>
            <a:r>
              <a:rPr lang="zh-CN" altLang="en-US" dirty="0"/>
              <a:t>空间；</a:t>
            </a:r>
            <a:r>
              <a:rPr lang="en-US" altLang="zh-CN" dirty="0"/>
              <a:t>2</a:t>
            </a:r>
            <a:r>
              <a:rPr lang="zh-CN" altLang="en-US" dirty="0"/>
              <a:t>定位</a:t>
            </a:r>
            <a:r>
              <a:rPr lang="en-US" altLang="zh-CN" dirty="0"/>
              <a:t>——</a:t>
            </a:r>
            <a:r>
              <a:rPr lang="zh-CN" altLang="en-US" dirty="0"/>
              <a:t>定位公式 </a:t>
            </a:r>
            <a:r>
              <a:rPr lang="en-US" altLang="zh-CN" dirty="0" err="1"/>
              <a:t>XA+i</a:t>
            </a:r>
            <a:r>
              <a:rPr lang="en-US" altLang="zh-CN" dirty="0"/>
              <a:t>*L</a:t>
            </a:r>
          </a:p>
          <a:p>
            <a:endParaRPr lang="en-US" altLang="zh-CN" dirty="0"/>
          </a:p>
          <a:p>
            <a:r>
              <a:rPr lang="en-US" altLang="zh-CN" dirty="0" err="1"/>
              <a:t>intE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], E</a:t>
            </a:r>
            <a:r>
              <a:rPr lang="zh-CN" altLang="en-US" dirty="0"/>
              <a:t>地址在</a:t>
            </a:r>
            <a:r>
              <a:rPr lang="en-US" altLang="zh-CN" dirty="0" err="1"/>
              <a:t>edx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zh-CN" altLang="en-US" dirty="0"/>
              <a:t>在</a:t>
            </a:r>
            <a:r>
              <a:rPr lang="en-US" altLang="zh-CN" dirty="0" err="1"/>
              <a:t>ecx</a:t>
            </a:r>
            <a:r>
              <a:rPr lang="zh-CN" altLang="en-US" dirty="0"/>
              <a:t>中，则</a:t>
            </a:r>
            <a:r>
              <a:rPr lang="en-US" altLang="zh-CN" dirty="0" err="1"/>
              <a:t>movl</a:t>
            </a:r>
            <a:r>
              <a:rPr lang="zh-CN" altLang="en-US" dirty="0"/>
              <a:t> </a:t>
            </a:r>
            <a:r>
              <a:rPr lang="en-US" altLang="zh-CN" dirty="0"/>
              <a:t>(%edx,%ecx,4),%</a:t>
            </a:r>
            <a:r>
              <a:rPr lang="en-US" altLang="zh-CN" dirty="0" err="1"/>
              <a:t>eax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893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Expr</a:t>
            </a:r>
            <a:r>
              <a:rPr lang="zh-CN" altLang="en-US" dirty="0"/>
              <a:t>与*</a:t>
            </a:r>
            <a:r>
              <a:rPr lang="en-US" altLang="zh-CN" dirty="0"/>
              <a:t>&amp;Expr</a:t>
            </a:r>
            <a:r>
              <a:rPr lang="zh-CN" altLang="en-US" dirty="0"/>
              <a:t>是等价的，都是取得</a:t>
            </a:r>
            <a:r>
              <a:rPr lang="en-US" altLang="zh-CN" dirty="0"/>
              <a:t>Expr</a:t>
            </a:r>
            <a:r>
              <a:rPr lang="zh-CN" altLang="en-US" dirty="0"/>
              <a:t>的值</a:t>
            </a:r>
            <a:endParaRPr lang="en-US" altLang="zh-CN" dirty="0"/>
          </a:p>
          <a:p>
            <a:r>
              <a:rPr lang="zh-CN" altLang="en-US" dirty="0"/>
              <a:t>数组引用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等效于 </a:t>
            </a:r>
            <a:r>
              <a:rPr lang="en-US" altLang="zh-CN" dirty="0"/>
              <a:t>*(</a:t>
            </a:r>
            <a:r>
              <a:rPr lang="en-US" altLang="zh-CN" dirty="0" err="1"/>
              <a:t>A+i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63026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提问</a:t>
            </a:r>
            <a:r>
              <a:rPr lang="en-US" altLang="zh-CN" dirty="0"/>
              <a:t>A[5][3]</a:t>
            </a:r>
            <a:r>
              <a:rPr lang="zh-CN" altLang="en-US" dirty="0"/>
              <a:t>占用多大空间？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 才是如何定位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这里的代码算*</a:t>
            </a:r>
            <a:r>
              <a:rPr lang="en-US" altLang="zh-CN" dirty="0"/>
              <a:t>12</a:t>
            </a:r>
            <a:r>
              <a:rPr lang="zh-CN" altLang="en-US" dirty="0"/>
              <a:t>的时候分成两两句完成，不需要乘法指令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2806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取</a:t>
            </a:r>
            <a:r>
              <a:rPr lang="en-US" altLang="zh-CN" dirty="0" err="1"/>
              <a:t>i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取</a:t>
            </a:r>
            <a:r>
              <a:rPr lang="en-US" altLang="zh-CN" dirty="0"/>
              <a:t>j</a:t>
            </a:r>
          </a:p>
          <a:p>
            <a:pPr marL="228600" indent="-228600">
              <a:buAutoNum type="arabicPlain" startAt="3"/>
            </a:pPr>
            <a:r>
              <a:rPr lang="en-US" altLang="zh-CN" dirty="0"/>
              <a:t>8*</a:t>
            </a:r>
            <a:r>
              <a:rPr lang="en-US" altLang="zh-CN" dirty="0" err="1"/>
              <a:t>i</a:t>
            </a:r>
            <a:r>
              <a:rPr lang="en-US" altLang="zh-CN" dirty="0"/>
              <a:t>      </a:t>
            </a:r>
            <a:r>
              <a:rPr lang="zh-CN" altLang="en-US" dirty="0"/>
              <a:t>可能是低维为</a:t>
            </a:r>
            <a:r>
              <a:rPr lang="en-US" altLang="zh-CN" dirty="0"/>
              <a:t>8  </a:t>
            </a:r>
          </a:p>
          <a:p>
            <a:pPr marL="228600" indent="-228600">
              <a:buAutoNum type="arabicPlain" startAt="3"/>
            </a:pPr>
            <a:r>
              <a:rPr lang="en-US" altLang="zh-CN" dirty="0"/>
              <a:t>7*</a:t>
            </a:r>
            <a:r>
              <a:rPr lang="en-US" altLang="zh-CN" dirty="0" err="1"/>
              <a:t>i</a:t>
            </a:r>
            <a:r>
              <a:rPr lang="en-US" altLang="zh-CN" dirty="0"/>
              <a:t>=8*</a:t>
            </a:r>
            <a:r>
              <a:rPr lang="en-US" altLang="zh-CN" dirty="0" err="1"/>
              <a:t>i</a:t>
            </a:r>
            <a:r>
              <a:rPr lang="en-US" altLang="zh-CN" dirty="0"/>
              <a:t>-I</a:t>
            </a:r>
          </a:p>
          <a:p>
            <a:pPr marL="228600" indent="-228600">
              <a:buAutoNum type="arabicPlain" startAt="3"/>
            </a:pPr>
            <a:r>
              <a:rPr lang="en-US" altLang="zh-CN" dirty="0"/>
              <a:t>7i+j</a:t>
            </a:r>
          </a:p>
          <a:p>
            <a:pPr marL="228600" indent="-228600">
              <a:buAutoNum type="arabicPlain" startAt="3"/>
            </a:pPr>
            <a:r>
              <a:rPr lang="en-US" altLang="zh-CN" dirty="0"/>
              <a:t>5*j</a:t>
            </a:r>
          </a:p>
          <a:p>
            <a:pPr marL="228600" indent="-228600">
              <a:buAutoNum type="arabicPlain" startAt="3"/>
            </a:pPr>
            <a:r>
              <a:rPr lang="en-US" altLang="zh-CN" dirty="0"/>
              <a:t>5*</a:t>
            </a:r>
            <a:r>
              <a:rPr lang="en-US" altLang="zh-CN" dirty="0" err="1"/>
              <a:t>j+I</a:t>
            </a:r>
            <a:endParaRPr lang="en-US" altLang="zh-CN" dirty="0"/>
          </a:p>
          <a:p>
            <a:pPr marL="228600" indent="-228600">
              <a:buAutoNum type="arabicPlain" startAt="3"/>
            </a:pPr>
            <a:r>
              <a:rPr lang="en-US" altLang="zh-CN" dirty="0"/>
              <a:t>Mat1[7*</a:t>
            </a:r>
            <a:r>
              <a:rPr lang="en-US" altLang="zh-CN" dirty="0" err="1"/>
              <a:t>i+j</a:t>
            </a:r>
            <a:r>
              <a:rPr lang="en-US" altLang="zh-CN" dirty="0"/>
              <a:t>]</a:t>
            </a:r>
          </a:p>
          <a:p>
            <a:pPr marL="228600" indent="-228600">
              <a:buAutoNum type="arabicPlain" startAt="3"/>
            </a:pPr>
            <a:r>
              <a:rPr lang="en-US" altLang="zh-CN" dirty="0"/>
              <a:t>Mat2[5</a:t>
            </a:r>
            <a:r>
              <a:rPr lang="zh-CN" altLang="en-US" dirty="0"/>
              <a:t>*</a:t>
            </a:r>
            <a:r>
              <a:rPr lang="en-US" altLang="zh-CN" dirty="0"/>
              <a:t>j</a:t>
            </a:r>
            <a:r>
              <a:rPr lang="zh-CN" altLang="en-US" dirty="0"/>
              <a:t>*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820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8i</a:t>
            </a:r>
          </a:p>
          <a:p>
            <a:r>
              <a:rPr lang="en-US" altLang="zh-CN" dirty="0"/>
              <a:t>7i</a:t>
            </a:r>
          </a:p>
          <a:p>
            <a:r>
              <a:rPr lang="en-US" altLang="zh-CN" dirty="0"/>
              <a:t>7i+j</a:t>
            </a:r>
          </a:p>
          <a:p>
            <a:r>
              <a:rPr lang="en-US" altLang="zh-CN" dirty="0"/>
              <a:t>5j</a:t>
            </a:r>
          </a:p>
          <a:p>
            <a:r>
              <a:rPr lang="en-US" altLang="zh-CN" dirty="0"/>
              <a:t>i+5j</a:t>
            </a:r>
          </a:p>
          <a:p>
            <a:r>
              <a:rPr lang="en-US" altLang="zh-CN" dirty="0"/>
              <a:t>Xq+8</a:t>
            </a:r>
            <a:r>
              <a:rPr lang="zh-CN" altLang="en-US" dirty="0"/>
              <a:t>（</a:t>
            </a:r>
            <a:r>
              <a:rPr lang="en-US" altLang="zh-CN" dirty="0"/>
              <a:t>5j+i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Xp+8(7i+j)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9801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局部变量因为是在栈帧中，可以在函数执行时动态分配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如果数组维度是常数，最好用</a:t>
            </a:r>
            <a:r>
              <a:rPr lang="en-US" altLang="zh-CN" dirty="0"/>
              <a:t>define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1153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定长数组的矩阵乘法</a:t>
            </a:r>
            <a:r>
              <a:rPr lang="en-US" altLang="zh-CN" dirty="0"/>
              <a:t>——</a:t>
            </a:r>
            <a:r>
              <a:rPr lang="zh-CN" altLang="en-US" dirty="0"/>
              <a:t>只求一个元素</a:t>
            </a:r>
            <a:endParaRPr lang="en-US" altLang="zh-CN" dirty="0"/>
          </a:p>
          <a:p>
            <a:r>
              <a:rPr lang="zh-CN" altLang="en-US" dirty="0"/>
              <a:t>下面是优化的代码，</a:t>
            </a:r>
            <a:r>
              <a:rPr lang="en-US" altLang="zh-CN" dirty="0"/>
              <a:t>A</a:t>
            </a:r>
            <a:r>
              <a:rPr lang="zh-CN" altLang="en-US" dirty="0"/>
              <a:t>的行起点只需要固定就好了，</a:t>
            </a:r>
            <a:r>
              <a:rPr lang="en-US" altLang="zh-CN" dirty="0"/>
              <a:t>B</a:t>
            </a:r>
            <a:r>
              <a:rPr lang="zh-CN" altLang="en-US" dirty="0"/>
              <a:t>每次增加一行的距离。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238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术语是硬件遗留的习惯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可以在</a:t>
            </a:r>
            <a:r>
              <a:rPr lang="en-US" altLang="zh-CN" dirty="0" err="1"/>
              <a:t>code.c</a:t>
            </a:r>
            <a:r>
              <a:rPr lang="zh-CN" altLang="en-US" dirty="0"/>
              <a:t>中增加一个</a:t>
            </a:r>
            <a:r>
              <a:rPr lang="en-US" altLang="zh-CN" dirty="0"/>
              <a:t>char/</a:t>
            </a:r>
            <a:r>
              <a:rPr lang="en-US" altLang="zh-CN" dirty="0" err="1"/>
              <a:t>shor</a:t>
            </a:r>
            <a:r>
              <a:rPr lang="zh-CN" altLang="en-US" dirty="0"/>
              <a:t>和</a:t>
            </a:r>
            <a:r>
              <a:rPr lang="en-US" altLang="zh-CN" dirty="0"/>
              <a:t>float</a:t>
            </a:r>
          </a:p>
          <a:p>
            <a:r>
              <a:rPr lang="zh-CN" altLang="en-US" dirty="0"/>
              <a:t>发现底层硬件存储根本没有类型的概念！！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5600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3.38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4898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Int</a:t>
            </a:r>
            <a:r>
              <a:rPr lang="zh-CN" altLang="en-US" dirty="0"/>
              <a:t> *</a:t>
            </a:r>
            <a:r>
              <a:rPr lang="en-US" altLang="zh-CN" dirty="0"/>
              <a:t>Abase=&amp;A[0][0]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index=0;</a:t>
            </a:r>
          </a:p>
          <a:p>
            <a:endParaRPr lang="en-US" altLang="zh-CN" dirty="0"/>
          </a:p>
          <a:p>
            <a:r>
              <a:rPr lang="en-US" altLang="zh-CN" dirty="0"/>
              <a:t>Do{</a:t>
            </a:r>
          </a:p>
          <a:p>
            <a:r>
              <a:rPr lang="en-US" altLang="zh-CN" dirty="0"/>
              <a:t>Abase[index]=</a:t>
            </a:r>
            <a:r>
              <a:rPr lang="en-US" altLang="zh-CN" dirty="0" err="1"/>
              <a:t>val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Index+=(N+1);</a:t>
            </a:r>
          </a:p>
          <a:p>
            <a:r>
              <a:rPr lang="en-US" altLang="zh-CN" dirty="0"/>
              <a:t>}while (index!=(N+1)*N)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34873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必须乘上</a:t>
            </a:r>
            <a:r>
              <a:rPr lang="en-US" altLang="zh-CN" dirty="0" err="1"/>
              <a:t>i</a:t>
            </a:r>
            <a:r>
              <a:rPr lang="zh-CN" altLang="en-US" dirty="0"/>
              <a:t>，而不能像前面那样用移位加速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7405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只能用乘法求</a:t>
            </a:r>
            <a:r>
              <a:rPr lang="en-US" altLang="zh-CN" dirty="0"/>
              <a:t>n*</a:t>
            </a:r>
            <a:r>
              <a:rPr lang="en-US" altLang="zh-CN" dirty="0" err="1"/>
              <a:t>i</a:t>
            </a:r>
            <a:r>
              <a:rPr lang="zh-CN" altLang="en-US" dirty="0"/>
              <a:t>，而无法像定长数组那样，用移位来加速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5470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Arow</a:t>
            </a:r>
            <a:r>
              <a:rPr lang="zh-CN" altLang="en-US" dirty="0"/>
              <a:t>是指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en-US" altLang="zh-CN" dirty="0"/>
              <a:t>row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每次计算用</a:t>
            </a:r>
            <a:r>
              <a:rPr lang="en-US" altLang="zh-CN" dirty="0" err="1"/>
              <a:t>Arow</a:t>
            </a:r>
            <a:r>
              <a:rPr lang="en-US" altLang="zh-CN" dirty="0"/>
              <a:t>[j]</a:t>
            </a:r>
            <a:r>
              <a:rPr lang="zh-CN" altLang="en-US" dirty="0"/>
              <a:t>代表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][j]</a:t>
            </a:r>
            <a:r>
              <a:rPr lang="zh-CN" altLang="en-US" dirty="0"/>
              <a:t>，用*</a:t>
            </a:r>
            <a:r>
              <a:rPr lang="en-US" altLang="zh-CN" dirty="0" err="1"/>
              <a:t>Bprt</a:t>
            </a:r>
            <a:r>
              <a:rPr lang="zh-CN" altLang="en-US" dirty="0"/>
              <a:t>代表</a:t>
            </a:r>
            <a:r>
              <a:rPr lang="en-US" altLang="zh-CN" dirty="0"/>
              <a:t>B[</a:t>
            </a:r>
            <a:r>
              <a:rPr lang="en-US" altLang="zh-CN" dirty="0" err="1"/>
              <a:t>i</a:t>
            </a:r>
            <a:r>
              <a:rPr lang="en-US" altLang="zh-CN"/>
              <a:t>][j]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7784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保留了循环变量</a:t>
            </a:r>
            <a:r>
              <a:rPr lang="en-US" altLang="zh-CN" dirty="0"/>
              <a:t>j</a:t>
            </a:r>
          </a:p>
          <a:p>
            <a:endParaRPr lang="en-US" altLang="zh-CN" dirty="0"/>
          </a:p>
          <a:p>
            <a:r>
              <a:rPr lang="zh-CN" altLang="en-US" dirty="0"/>
              <a:t>注意</a:t>
            </a:r>
            <a:r>
              <a:rPr lang="en-US" altLang="zh-CN" dirty="0"/>
              <a:t>*4</a:t>
            </a:r>
            <a:r>
              <a:rPr lang="zh-CN" altLang="en-US" dirty="0"/>
              <a:t>用了</a:t>
            </a:r>
            <a:r>
              <a:rPr lang="en-US" altLang="zh-CN" dirty="0"/>
              <a:t>lead</a:t>
            </a:r>
            <a:r>
              <a:rPr lang="zh-CN" altLang="en-US" dirty="0"/>
              <a:t>的</a:t>
            </a:r>
            <a:r>
              <a:rPr lang="en-US" altLang="zh-CN" dirty="0"/>
              <a:t>scale</a:t>
            </a:r>
            <a:r>
              <a:rPr lang="zh-CN" altLang="en-US" dirty="0"/>
              <a:t>功能</a:t>
            </a:r>
            <a:endParaRPr lang="en-US" altLang="zh-CN" dirty="0"/>
          </a:p>
          <a:p>
            <a:r>
              <a:rPr lang="en-US" altLang="zh-CN" dirty="0"/>
              <a:t>R9</a:t>
            </a:r>
            <a:r>
              <a:rPr lang="zh-CN" altLang="en-US" dirty="0"/>
              <a:t>实际上是</a:t>
            </a:r>
            <a:r>
              <a:rPr lang="en-US" altLang="zh-CN" dirty="0"/>
              <a:t>n*4</a:t>
            </a:r>
          </a:p>
          <a:p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代码中函数用的参数是</a:t>
            </a:r>
            <a:r>
              <a:rPr lang="en-US" altLang="zh-CN" dirty="0"/>
              <a:t>A[n][n],</a:t>
            </a:r>
            <a:r>
              <a:rPr lang="zh-CN" altLang="en-US" dirty="0"/>
              <a:t>而汇编使用的是</a:t>
            </a:r>
            <a:r>
              <a:rPr lang="en-US" altLang="zh-CN" dirty="0" err="1"/>
              <a:t>Arow</a:t>
            </a:r>
            <a:r>
              <a:rPr lang="zh-CN" altLang="en-US" dirty="0"/>
              <a:t>（即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8737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5400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5263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SSE</a:t>
            </a:r>
            <a:r>
              <a:rPr lang="zh-CN" altLang="en-US" dirty="0"/>
              <a:t>指令要求数据</a:t>
            </a:r>
            <a:r>
              <a:rPr lang="en-US" altLang="zh-CN" dirty="0"/>
              <a:t>16</a:t>
            </a:r>
            <a:r>
              <a:rPr lang="zh-CN" altLang="en-US" dirty="0"/>
              <a:t>字节对齐，否则无法正确执行</a:t>
            </a:r>
            <a:endParaRPr lang="en-US" altLang="zh-CN" dirty="0"/>
          </a:p>
          <a:p>
            <a:r>
              <a:rPr lang="zh-CN" altLang="en-US" dirty="0"/>
              <a:t>因此</a:t>
            </a:r>
            <a:r>
              <a:rPr lang="en-US" altLang="zh-CN" dirty="0" err="1"/>
              <a:t>alloc</a:t>
            </a:r>
            <a:r>
              <a:rPr lang="en-US" altLang="zh-CN" dirty="0"/>
              <a:t>()/</a:t>
            </a:r>
            <a:r>
              <a:rPr lang="en-US" altLang="zh-CN" dirty="0" err="1"/>
              <a:t>malloc</a:t>
            </a:r>
            <a:r>
              <a:rPr lang="en-US" altLang="zh-CN" dirty="0"/>
              <a:t>()/</a:t>
            </a:r>
            <a:r>
              <a:rPr lang="en-US" altLang="zh-CN" dirty="0" err="1"/>
              <a:t>calloc</a:t>
            </a:r>
            <a:r>
              <a:rPr lang="en-US" altLang="zh-CN" dirty="0"/>
              <a:t>()/</a:t>
            </a:r>
            <a:r>
              <a:rPr lang="en-US" altLang="zh-CN" dirty="0" err="1"/>
              <a:t>realloc</a:t>
            </a:r>
            <a:r>
              <a:rPr lang="en-US" altLang="zh-CN" dirty="0"/>
              <a:t>()</a:t>
            </a:r>
            <a:r>
              <a:rPr lang="zh-CN" altLang="en-US" dirty="0"/>
              <a:t>等函数分配的内存空间都以</a:t>
            </a:r>
            <a:r>
              <a:rPr lang="en-US" altLang="zh-CN" dirty="0"/>
              <a:t>16</a:t>
            </a:r>
            <a:r>
              <a:rPr lang="zh-CN" altLang="en-US" dirty="0"/>
              <a:t>字节对齐</a:t>
            </a:r>
            <a:endParaRPr lang="en-US" altLang="zh-CN" dirty="0"/>
          </a:p>
          <a:p>
            <a:r>
              <a:rPr lang="zh-CN" altLang="en-US" dirty="0"/>
              <a:t>函数的栈帧也以</a:t>
            </a:r>
            <a:r>
              <a:rPr lang="en-US" altLang="zh-CN" dirty="0"/>
              <a:t>16</a:t>
            </a:r>
            <a:r>
              <a:rPr lang="zh-CN" altLang="en-US" dirty="0"/>
              <a:t>字节对齐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AVX</a:t>
            </a:r>
            <a:r>
              <a:rPr lang="zh-CN" altLang="en-US" dirty="0"/>
              <a:t>指令则可以不对齐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4750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Out-of-Bounds Memory References and Buffer Overflow</a:t>
            </a:r>
          </a:p>
          <a:p>
            <a:endParaRPr lang="en-US" altLang="zh-CN" dirty="0"/>
          </a:p>
          <a:p>
            <a:r>
              <a:rPr lang="zh-CN" altLang="en-US" dirty="0"/>
              <a:t>需要补充指针概念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21687-B0A7-4083-A9B7-8BE7ECAB6D13}" type="slidenum">
              <a:rPr lang="zh-CN" altLang="en-US" smtClean="0"/>
              <a:pPr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03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715368-1108-4622-9707-1302AF29C5F4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Parallel Programming with  Intel Parallel Studio XE </a:t>
            </a:r>
            <a:fld id="{4EC9487D-EDE6-4240-988C-9B3801F6C3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9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0575C-E412-4327-A2D3-6A3689C503B1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BFE60-31ED-427F-A1F2-3D69A70E38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9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D07A6-638C-4D27-B6AB-268E34B0E210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9239F-357D-482E-918D-3ED5A63575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67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168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90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122B3-86C5-44B2-A31D-101270A77D2F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EB7A3-68BD-4CAE-8C14-8063AF6D8F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49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E3F79-A974-43C6-80E9-65454845AAAF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EB1A0-3023-43F0-97EE-02504FA71A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56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5DBBD-6995-4DED-8717-653520402F37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A321-DC3E-40F3-9C40-B0DC3FC0A8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7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7E25-5B42-4525-91B6-BC4BA244FC14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F7AEF-DFB1-4D8E-A0AD-E22BEDE345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6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5611B-78D8-4A61-96EF-510306F2C2E5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7BB3E-743D-4008-8225-7E363631CB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8C386-04D6-401E-ABEB-7F953EC0AE82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184C0-916E-4CCA-8FFE-169A3289BB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56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C302E-8084-463D-98EB-665EE57F03FE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31BE3-27E6-45A3-9FD0-D6D377DA90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29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68163-2CD8-4BB8-820C-0D53A8BFBD48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31243-DBEA-4109-85A3-E82E485F61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98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3A08E8D-C396-42F6-A6A4-94EA64FE17C5}" type="datetime1">
              <a:rPr lang="zh-CN" altLang="en-US"/>
              <a:pPr>
                <a:defRPr/>
              </a:pPr>
              <a:t>2021/4/19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41F4F0B-1E44-4A40-8C56-CF8BFA97AA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图片 9" descr="ppt-nhpccsz-4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7" y="0"/>
            <a:ext cx="113313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7"/>
          <p:cNvSpPr txBox="1">
            <a:spLocks noChangeArrowheads="1"/>
          </p:cNvSpPr>
          <p:nvPr userDrawn="1"/>
        </p:nvSpPr>
        <p:spPr bwMode="auto">
          <a:xfrm>
            <a:off x="527051" y="260351"/>
            <a:ext cx="5739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200" dirty="0"/>
              <a:t>深入理解计算机系统</a:t>
            </a:r>
            <a:r>
              <a:rPr lang="en-US" altLang="zh-CN" sz="1200" dirty="0"/>
              <a:t>/Computer</a:t>
            </a:r>
            <a:r>
              <a:rPr lang="en-US" altLang="zh-CN" sz="1200" baseline="0" dirty="0"/>
              <a:t> Systems: A Programmer’s Perspective 2</a:t>
            </a:r>
            <a:r>
              <a:rPr lang="en-US" altLang="zh-CN" sz="1200" baseline="30000" dirty="0"/>
              <a:t>nd</a:t>
            </a:r>
            <a:r>
              <a:rPr lang="en-US" altLang="zh-CN" sz="1200" baseline="0" dirty="0"/>
              <a:t> Edition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7299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emf"/><Relationship Id="rId4" Type="http://schemas.openxmlformats.org/officeDocument/2006/relationships/image" Target="../media/image162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7" Type="http://schemas.openxmlformats.org/officeDocument/2006/relationships/image" Target="../media/image170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emf"/><Relationship Id="rId4" Type="http://schemas.openxmlformats.org/officeDocument/2006/relationships/image" Target="../media/image175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emf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emf"/><Relationship Id="rId4" Type="http://schemas.openxmlformats.org/officeDocument/2006/relationships/image" Target="../media/image187.emf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em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emf"/><Relationship Id="rId4" Type="http://schemas.openxmlformats.org/officeDocument/2006/relationships/image" Target="../media/image198.e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7" Type="http://schemas.openxmlformats.org/officeDocument/2006/relationships/image" Target="../media/image205.emf"/><Relationship Id="rId2" Type="http://schemas.openxmlformats.org/officeDocument/2006/relationships/image" Target="../media/image20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emf"/><Relationship Id="rId5" Type="http://schemas.openxmlformats.org/officeDocument/2006/relationships/image" Target="../media/image203.emf"/><Relationship Id="rId4" Type="http://schemas.openxmlformats.org/officeDocument/2006/relationships/image" Target="../media/image202.e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emf"/><Relationship Id="rId5" Type="http://schemas.openxmlformats.org/officeDocument/2006/relationships/image" Target="../media/image214.emf"/><Relationship Id="rId4" Type="http://schemas.openxmlformats.org/officeDocument/2006/relationships/image" Target="../media/image213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emf"/><Relationship Id="rId5" Type="http://schemas.openxmlformats.org/officeDocument/2006/relationships/image" Target="../media/image218.emf"/><Relationship Id="rId4" Type="http://schemas.openxmlformats.org/officeDocument/2006/relationships/image" Target="../media/image21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em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7" Type="http://schemas.openxmlformats.org/officeDocument/2006/relationships/image" Target="../media/image228.emf"/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emf"/><Relationship Id="rId5" Type="http://schemas.openxmlformats.org/officeDocument/2006/relationships/image" Target="../media/image226.emf"/><Relationship Id="rId4" Type="http://schemas.openxmlformats.org/officeDocument/2006/relationships/image" Target="../media/image225.emf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2" Type="http://schemas.openxmlformats.org/officeDocument/2006/relationships/image" Target="../media/image23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emf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7" Type="http://schemas.openxmlformats.org/officeDocument/2006/relationships/image" Target="../media/image240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emf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2" Type="http://schemas.openxmlformats.org/officeDocument/2006/relationships/image" Target="../media/image24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5.emf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emf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emf"/><Relationship Id="rId5" Type="http://schemas.openxmlformats.org/officeDocument/2006/relationships/image" Target="../media/image253.emf"/><Relationship Id="rId4" Type="http://schemas.openxmlformats.org/officeDocument/2006/relationships/image" Target="../media/image252.em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3.emf"/><Relationship Id="rId4" Type="http://schemas.openxmlformats.org/officeDocument/2006/relationships/image" Target="../media/image252.emf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image" Target="../media/image257.emf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image" Target="../media/image259.emf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image" Target="../media/image260.emf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emf"/><Relationship Id="rId5" Type="http://schemas.openxmlformats.org/officeDocument/2006/relationships/image" Target="../media/image263.emf"/><Relationship Id="rId4" Type="http://schemas.openxmlformats.org/officeDocument/2006/relationships/image" Target="../media/image262.emf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8.emf"/><Relationship Id="rId4" Type="http://schemas.openxmlformats.org/officeDocument/2006/relationships/image" Target="../media/image267.em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emf"/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emf"/><Relationship Id="rId2" Type="http://schemas.openxmlformats.org/officeDocument/2006/relationships/image" Target="../media/image27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7.emf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2" Type="http://schemas.openxmlformats.org/officeDocument/2006/relationships/image" Target="../media/image278.emf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emf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2" Type="http://schemas.openxmlformats.org/officeDocument/2006/relationships/image" Target="../media/image282.emf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emf"/><Relationship Id="rId2" Type="http://schemas.openxmlformats.org/officeDocument/2006/relationships/image" Target="../media/image284.emf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2" Type="http://schemas.openxmlformats.org/officeDocument/2006/relationships/image" Target="../media/image286.emf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emf"/><Relationship Id="rId2" Type="http://schemas.openxmlformats.org/officeDocument/2006/relationships/image" Target="../media/image288.emf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2.emf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emf"/><Relationship Id="rId2" Type="http://schemas.openxmlformats.org/officeDocument/2006/relationships/image" Target="../media/image29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898989"/>
                </a:solidFill>
                <a:latin typeface="Calibri" panose="020F0502020204030204" pitchFamily="34" charset="0"/>
              </a:rPr>
              <a:t>Luo </a:t>
            </a:r>
            <a:r>
              <a:rPr lang="en-US" altLang="zh-CN" dirty="0" err="1">
                <a:solidFill>
                  <a:srgbClr val="898989"/>
                </a:solidFill>
                <a:latin typeface="Calibri" panose="020F0502020204030204" pitchFamily="34" charset="0"/>
              </a:rPr>
              <a:t>Qiuming</a:t>
            </a:r>
            <a:r>
              <a:rPr lang="en-US" altLang="zh-CN" dirty="0">
                <a:solidFill>
                  <a:srgbClr val="898989"/>
                </a:solidFill>
                <a:latin typeface="Calibri" panose="020F0502020204030204" pitchFamily="34" charset="0"/>
              </a:rPr>
              <a:t>  </a:t>
            </a:r>
            <a:fld id="{4604BEF5-A037-4E21-B91C-9683FF4C0271}" type="slidenum">
              <a:rPr lang="zh-CN" altLang="en-US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1</a:t>
            </a:fld>
            <a:endParaRPr lang="zh-CN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098" name="标题 1"/>
          <p:cNvSpPr>
            <a:spLocks noGrp="1"/>
          </p:cNvSpPr>
          <p:nvPr>
            <p:ph type="ctrTitle" idx="4294967295"/>
          </p:nvPr>
        </p:nvSpPr>
        <p:spPr>
          <a:xfrm>
            <a:off x="785748" y="1163177"/>
            <a:ext cx="9144000" cy="2387600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3 </a:t>
            </a:r>
            <a:r>
              <a:rPr lang="zh-CN" altLang="en-US" dirty="0"/>
              <a:t>程序的机器级表示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336040" y="2890208"/>
            <a:ext cx="9144000" cy="3351843"/>
          </a:xfrm>
        </p:spPr>
        <p:txBody>
          <a:bodyPr rtlCol="0"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altLang="zh-CN" dirty="0"/>
              <a:t>3.1</a:t>
            </a:r>
            <a:r>
              <a:rPr lang="zh-CN" altLang="en-US" dirty="0"/>
              <a:t> 程序编码与数据格式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3.2</a:t>
            </a:r>
            <a:r>
              <a:rPr lang="zh-CN" altLang="en-US" dirty="0"/>
              <a:t> 访问数据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3.3</a:t>
            </a:r>
            <a:r>
              <a:rPr lang="zh-CN" altLang="en-US" dirty="0"/>
              <a:t> 算术与逻辑运算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3.4</a:t>
            </a:r>
            <a:r>
              <a:rPr lang="zh-CN" altLang="en-US" dirty="0"/>
              <a:t> 控制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3.5</a:t>
            </a:r>
            <a:r>
              <a:rPr lang="zh-CN" altLang="en-US" dirty="0"/>
              <a:t> 过程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3.6</a:t>
            </a:r>
            <a:r>
              <a:rPr lang="zh-CN" altLang="en-US" dirty="0"/>
              <a:t> 数组</a:t>
            </a:r>
            <a:r>
              <a:rPr lang="en-US" altLang="zh-CN" dirty="0"/>
              <a:t>/</a:t>
            </a:r>
            <a:r>
              <a:rPr lang="zh-CN" altLang="en-US" dirty="0"/>
              <a:t>结构</a:t>
            </a:r>
            <a:r>
              <a:rPr lang="en-US" altLang="zh-CN" dirty="0"/>
              <a:t>/</a:t>
            </a:r>
            <a:r>
              <a:rPr lang="zh-CN" altLang="en-US" dirty="0"/>
              <a:t>联合体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3.7</a:t>
            </a:r>
            <a:r>
              <a:rPr lang="zh-CN" altLang="en-US" dirty="0"/>
              <a:t> 缓冲区溢出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3.8</a:t>
            </a:r>
            <a:r>
              <a:rPr lang="zh-CN" altLang="en-US" dirty="0"/>
              <a:t> </a:t>
            </a:r>
            <a:r>
              <a:rPr lang="en-US" altLang="zh-CN" dirty="0"/>
              <a:t>X86-64</a:t>
            </a:r>
            <a:r>
              <a:rPr lang="zh-CN" altLang="en-US" dirty="0"/>
              <a:t>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8792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3EE76F-C98C-4CEA-9EC4-1799423F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3D2479-E6FB-489F-9966-0A429713F6F7}"/>
              </a:ext>
            </a:extLst>
          </p:cNvPr>
          <p:cNvSpPr/>
          <p:nvPr/>
        </p:nvSpPr>
        <p:spPr>
          <a:xfrm>
            <a:off x="7346576" y="258168"/>
            <a:ext cx="484542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cat </a:t>
            </a:r>
            <a:r>
              <a:rPr lang="en-US" altLang="zh-CN" dirty="0" err="1"/>
              <a:t>mstore.s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.file</a:t>
            </a:r>
            <a:r>
              <a:rPr lang="en-US" altLang="zh-CN" dirty="0"/>
              <a:t>	"</a:t>
            </a:r>
            <a:r>
              <a:rPr lang="en-US" altLang="zh-CN" dirty="0" err="1"/>
              <a:t>mstore.c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.text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globl</a:t>
            </a:r>
            <a:r>
              <a:rPr lang="en-US" altLang="zh-CN" dirty="0"/>
              <a:t>	</a:t>
            </a:r>
            <a:r>
              <a:rPr lang="en-US" altLang="zh-CN" dirty="0" err="1"/>
              <a:t>multstore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.type</a:t>
            </a:r>
            <a:r>
              <a:rPr lang="en-US" altLang="zh-CN" dirty="0"/>
              <a:t>	</a:t>
            </a:r>
            <a:r>
              <a:rPr lang="en-US" altLang="zh-CN" dirty="0" err="1"/>
              <a:t>multstore</a:t>
            </a:r>
            <a:r>
              <a:rPr lang="en-US" altLang="zh-CN" dirty="0"/>
              <a:t>, @function</a:t>
            </a:r>
          </a:p>
          <a:p>
            <a:r>
              <a:rPr lang="en-US" altLang="zh-CN" dirty="0" err="1"/>
              <a:t>multstore</a:t>
            </a:r>
            <a:r>
              <a:rPr lang="en-US" altLang="zh-CN" dirty="0"/>
              <a:t>: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.LFB0: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cfi_startproc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	</a:t>
            </a:r>
            <a:r>
              <a:rPr lang="en-US" altLang="zh-CN" dirty="0" err="1"/>
              <a:t>pushq</a:t>
            </a:r>
            <a:r>
              <a:rPr lang="en-US" altLang="zh-CN" dirty="0"/>
              <a:t>	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cfi_def_cfa_offset</a:t>
            </a:r>
            <a:r>
              <a:rPr lang="en-US" altLang="zh-CN" dirty="0">
                <a:solidFill>
                  <a:srgbClr val="FF0000"/>
                </a:solidFill>
              </a:rPr>
              <a:t> 16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	.</a:t>
            </a:r>
            <a:r>
              <a:rPr lang="en-US" altLang="zh-CN" dirty="0" err="1">
                <a:solidFill>
                  <a:srgbClr val="FF0000"/>
                </a:solidFill>
              </a:rPr>
              <a:t>cfi_offset</a:t>
            </a:r>
            <a:r>
              <a:rPr lang="en-US" altLang="zh-CN" dirty="0">
                <a:solidFill>
                  <a:srgbClr val="FF0000"/>
                </a:solidFill>
              </a:rPr>
              <a:t> 3, -16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movq</a:t>
            </a:r>
            <a:r>
              <a:rPr lang="en-US" altLang="zh-CN" dirty="0"/>
              <a:t>	%</a:t>
            </a:r>
            <a:r>
              <a:rPr lang="en-US" altLang="zh-CN" dirty="0" err="1"/>
              <a:t>rdx</a:t>
            </a:r>
            <a:r>
              <a:rPr lang="en-US" altLang="zh-CN" dirty="0"/>
              <a:t>, 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	call	mult2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movq</a:t>
            </a:r>
            <a:r>
              <a:rPr lang="en-US" altLang="zh-CN" dirty="0"/>
              <a:t>	%</a:t>
            </a:r>
            <a:r>
              <a:rPr lang="en-US" altLang="zh-CN" dirty="0" err="1"/>
              <a:t>rax</a:t>
            </a:r>
            <a:r>
              <a:rPr lang="en-US" altLang="zh-CN" dirty="0"/>
              <a:t>, (%</a:t>
            </a:r>
            <a:r>
              <a:rPr lang="en-US" altLang="zh-CN" dirty="0" err="1"/>
              <a:t>rbx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popq</a:t>
            </a:r>
            <a:r>
              <a:rPr lang="en-US" altLang="zh-CN" dirty="0"/>
              <a:t>	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cfi_def_cfa_offset</a:t>
            </a:r>
            <a:r>
              <a:rPr lang="en-US" altLang="zh-CN" dirty="0">
                <a:solidFill>
                  <a:srgbClr val="FF0000"/>
                </a:solidFill>
              </a:rPr>
              <a:t> 8</a:t>
            </a:r>
          </a:p>
          <a:p>
            <a:pPr lvl="1"/>
            <a:r>
              <a:rPr lang="en-US" altLang="zh-CN" dirty="0"/>
              <a:t>	ret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cfi_endproc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.LFE0: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.size	</a:t>
            </a:r>
            <a:r>
              <a:rPr lang="en-US" altLang="zh-CN" dirty="0" err="1">
                <a:solidFill>
                  <a:srgbClr val="FF0000"/>
                </a:solidFill>
              </a:rPr>
              <a:t>multstore</a:t>
            </a:r>
            <a:r>
              <a:rPr lang="en-US" altLang="zh-CN" dirty="0">
                <a:solidFill>
                  <a:srgbClr val="FF0000"/>
                </a:solidFill>
              </a:rPr>
              <a:t>, .-</a:t>
            </a:r>
            <a:r>
              <a:rPr lang="en-US" altLang="zh-CN" dirty="0" err="1">
                <a:solidFill>
                  <a:srgbClr val="FF0000"/>
                </a:solidFill>
              </a:rPr>
              <a:t>multstore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	.ident	"GCC: (GNU) 4.8.5 20150623 (Red Hat 4.8.5-11)"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	.section	.note.GNU-stack,"",@</a:t>
            </a:r>
            <a:r>
              <a:rPr lang="en-US" altLang="zh-CN" dirty="0" err="1">
                <a:solidFill>
                  <a:srgbClr val="FF0000"/>
                </a:solidFill>
              </a:rPr>
              <a:t>progbits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8D2690-928F-4F11-BB37-939C5847E5F7}"/>
              </a:ext>
            </a:extLst>
          </p:cNvPr>
          <p:cNvSpPr txBox="1"/>
          <p:nvPr/>
        </p:nvSpPr>
        <p:spPr>
          <a:xfrm>
            <a:off x="673029" y="755372"/>
            <a:ext cx="19962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r>
              <a:rPr lang="en-US" altLang="zh-CN" b="1" dirty="0"/>
              <a:t>-</a:t>
            </a:r>
            <a:r>
              <a:rPr lang="zh-CN" altLang="en-US" b="1" dirty="0"/>
              <a:t>代码示例：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CDE1E4-9CA4-4A25-A56E-20F8F2730EC5}"/>
              </a:ext>
            </a:extLst>
          </p:cNvPr>
          <p:cNvSpPr txBox="1"/>
          <p:nvPr/>
        </p:nvSpPr>
        <p:spPr>
          <a:xfrm>
            <a:off x="3640791" y="2346047"/>
            <a:ext cx="156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伪指令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240381" y="2427517"/>
            <a:ext cx="4902133" cy="2501721"/>
            <a:chOff x="3240381" y="2427517"/>
            <a:chExt cx="4902133" cy="2501721"/>
          </a:xfrm>
        </p:grpSpPr>
        <p:cxnSp>
          <p:nvCxnSpPr>
            <p:cNvPr id="7" name="直接箭头连接符 6"/>
            <p:cNvCxnSpPr>
              <a:stCxn id="10" idx="3"/>
            </p:cNvCxnSpPr>
            <p:nvPr/>
          </p:nvCxnSpPr>
          <p:spPr>
            <a:xfrm flipV="1">
              <a:off x="5007909" y="2427517"/>
              <a:ext cx="3134605" cy="1651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>
              <a:stCxn id="10" idx="3"/>
            </p:cNvCxnSpPr>
            <p:nvPr/>
          </p:nvCxnSpPr>
          <p:spPr>
            <a:xfrm flipV="1">
              <a:off x="5007909" y="2993573"/>
              <a:ext cx="3134605" cy="1085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3240381" y="3478936"/>
              <a:ext cx="1767528" cy="1200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Call frame instructions</a:t>
              </a:r>
            </a:p>
            <a:p>
              <a:pPr algn="ctr"/>
              <a:r>
                <a:rPr lang="en-US" altLang="zh-CN" dirty="0"/>
                <a:t>For</a:t>
              </a:r>
            </a:p>
            <a:p>
              <a:pPr algn="ctr"/>
              <a:r>
                <a:rPr lang="en-US" altLang="zh-CN" dirty="0" err="1"/>
                <a:t>backtrace</a:t>
              </a:r>
              <a:endParaRPr lang="zh-CN" altLang="en-US" dirty="0"/>
            </a:p>
          </p:txBody>
        </p:sp>
        <p:cxnSp>
          <p:nvCxnSpPr>
            <p:cNvPr id="15" name="直接箭头连接符 14"/>
            <p:cNvCxnSpPr>
              <a:stCxn id="10" idx="3"/>
            </p:cNvCxnSpPr>
            <p:nvPr/>
          </p:nvCxnSpPr>
          <p:spPr>
            <a:xfrm flipV="1">
              <a:off x="5007909" y="3272801"/>
              <a:ext cx="3134605" cy="806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0" idx="3"/>
            </p:cNvCxnSpPr>
            <p:nvPr/>
          </p:nvCxnSpPr>
          <p:spPr>
            <a:xfrm>
              <a:off x="5007909" y="4079101"/>
              <a:ext cx="3134604" cy="533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0" idx="3"/>
            </p:cNvCxnSpPr>
            <p:nvPr/>
          </p:nvCxnSpPr>
          <p:spPr>
            <a:xfrm>
              <a:off x="5007909" y="4079101"/>
              <a:ext cx="3134603" cy="850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553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6F2FF8-FBD0-4F37-A276-E608C13D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6105EF-FDC5-4060-A833-BA112534E024}"/>
              </a:ext>
            </a:extLst>
          </p:cNvPr>
          <p:cNvSpPr txBox="1"/>
          <p:nvPr/>
        </p:nvSpPr>
        <p:spPr>
          <a:xfrm>
            <a:off x="2106910" y="74402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4C0EDA-0857-4518-90E6-1DA07D6E66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5518" y="286438"/>
            <a:ext cx="6396882" cy="33376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719829-B0C6-4E70-A5F6-FD7D641B24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1573" y="2433705"/>
            <a:ext cx="5251940" cy="413785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6511367" y="2963072"/>
            <a:ext cx="918653" cy="38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源代码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88184" y="3832227"/>
            <a:ext cx="11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翻译模板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76030" y="5771378"/>
            <a:ext cx="11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汇编代码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7059168" y="3240156"/>
            <a:ext cx="1240784" cy="2566283"/>
          </a:xfrm>
          <a:custGeom>
            <a:avLst/>
            <a:gdLst>
              <a:gd name="connsiteX0" fmla="*/ 393192 w 1240784"/>
              <a:gd name="connsiteY0" fmla="*/ 0 h 2688336"/>
              <a:gd name="connsiteX1" fmla="*/ 1234440 w 1240784"/>
              <a:gd name="connsiteY1" fmla="*/ 1042416 h 2688336"/>
              <a:gd name="connsiteX2" fmla="*/ 0 w 1240784"/>
              <a:gd name="connsiteY2" fmla="*/ 2688336 h 268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0784" h="2688336">
                <a:moveTo>
                  <a:pt x="393192" y="0"/>
                </a:moveTo>
                <a:cubicBezTo>
                  <a:pt x="846582" y="297180"/>
                  <a:pt x="1299972" y="594360"/>
                  <a:pt x="1234440" y="1042416"/>
                </a:cubicBezTo>
                <a:cubicBezTo>
                  <a:pt x="1168908" y="1490472"/>
                  <a:pt x="584454" y="2089404"/>
                  <a:pt x="0" y="2688336"/>
                </a:cubicBezTo>
              </a:path>
            </a:pathLst>
          </a:custGeom>
          <a:noFill/>
          <a:ln w="28575">
            <a:solidFill>
              <a:srgbClr val="00B050"/>
            </a:solidFill>
            <a:tailEnd type="stealth" w="lg" len="lg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8122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0FC9BD-59CD-49BE-A0CE-2F0837BD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842C1E-8B77-4A07-AE36-ED8337B4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0" y="490853"/>
            <a:ext cx="4059176" cy="28371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44C5CF-774A-4857-9501-F78E40F7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775" y="490853"/>
            <a:ext cx="3961860" cy="48635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6FE2EF-527F-4166-AB6D-D1636E42E515}"/>
              </a:ext>
            </a:extLst>
          </p:cNvPr>
          <p:cNvSpPr txBox="1"/>
          <p:nvPr/>
        </p:nvSpPr>
        <p:spPr>
          <a:xfrm>
            <a:off x="2312017" y="1309274"/>
            <a:ext cx="1776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         b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b&gt;0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       result*a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b - a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068845" y="2405270"/>
            <a:ext cx="1633981" cy="1441684"/>
            <a:chOff x="4100897" y="2236304"/>
            <a:chExt cx="1633981" cy="1848679"/>
          </a:xfrm>
        </p:grpSpPr>
        <p:sp>
          <p:nvSpPr>
            <p:cNvPr id="8" name="任意多边形 7"/>
            <p:cNvSpPr/>
            <p:nvPr/>
          </p:nvSpPr>
          <p:spPr>
            <a:xfrm>
              <a:off x="5059017" y="2236304"/>
              <a:ext cx="675861" cy="1848679"/>
            </a:xfrm>
            <a:custGeom>
              <a:avLst/>
              <a:gdLst>
                <a:gd name="connsiteX0" fmla="*/ 1303879 w 1303879"/>
                <a:gd name="connsiteY0" fmla="*/ 1848679 h 1848679"/>
                <a:gd name="connsiteX1" fmla="*/ 1853 w 1303879"/>
                <a:gd name="connsiteY1" fmla="*/ 566531 h 1848679"/>
                <a:gd name="connsiteX2" fmla="*/ 1075279 w 1303879"/>
                <a:gd name="connsiteY2" fmla="*/ 0 h 184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879" h="1848679">
                  <a:moveTo>
                    <a:pt x="1303879" y="1848679"/>
                  </a:moveTo>
                  <a:cubicBezTo>
                    <a:pt x="671916" y="1361661"/>
                    <a:pt x="39953" y="874644"/>
                    <a:pt x="1853" y="566531"/>
                  </a:cubicBezTo>
                  <a:cubicBezTo>
                    <a:pt x="-36247" y="258418"/>
                    <a:pt x="519516" y="129209"/>
                    <a:pt x="1075279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prstDash val="solid"/>
              <a:tailEnd type="stealth" w="lg" len="lg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100897" y="2736588"/>
              <a:ext cx="1119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向前跳转</a:t>
              </a:r>
              <a:endParaRPr lang="en-US" altLang="zh-CN" b="1" dirty="0"/>
            </a:p>
            <a:p>
              <a:r>
                <a:rPr lang="zh-CN" altLang="en-US" b="1" dirty="0"/>
                <a:t>（循环）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60011" y="1490870"/>
            <a:ext cx="4159850" cy="3033034"/>
            <a:chOff x="4477255" y="1752386"/>
            <a:chExt cx="4159850" cy="3033034"/>
          </a:xfrm>
        </p:grpSpPr>
        <p:sp>
          <p:nvSpPr>
            <p:cNvPr id="11" name="椭圆 10"/>
            <p:cNvSpPr/>
            <p:nvPr/>
          </p:nvSpPr>
          <p:spPr>
            <a:xfrm>
              <a:off x="6005227" y="1752386"/>
              <a:ext cx="2631878" cy="366898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585141" y="1938781"/>
              <a:ext cx="1868556" cy="2846639"/>
            </a:xfrm>
            <a:custGeom>
              <a:avLst/>
              <a:gdLst>
                <a:gd name="connsiteX0" fmla="*/ 629660 w 878138"/>
                <a:gd name="connsiteY0" fmla="*/ 0 h 1610140"/>
                <a:gd name="connsiteX1" fmla="*/ 3494 w 878138"/>
                <a:gd name="connsiteY1" fmla="*/ 626166 h 1610140"/>
                <a:gd name="connsiteX2" fmla="*/ 878138 w 878138"/>
                <a:gd name="connsiteY2" fmla="*/ 1610140 h 161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8138" h="1610140">
                  <a:moveTo>
                    <a:pt x="629660" y="0"/>
                  </a:moveTo>
                  <a:cubicBezTo>
                    <a:pt x="295870" y="178904"/>
                    <a:pt x="-37919" y="357809"/>
                    <a:pt x="3494" y="626166"/>
                  </a:cubicBezTo>
                  <a:cubicBezTo>
                    <a:pt x="44907" y="894523"/>
                    <a:pt x="461522" y="1252331"/>
                    <a:pt x="878138" y="1610140"/>
                  </a:cubicBezTo>
                </a:path>
              </a:pathLst>
            </a:custGeom>
            <a:noFill/>
            <a:ln w="22225">
              <a:solidFill>
                <a:srgbClr val="FF0000"/>
              </a:solidFill>
              <a:tailEnd type="stealth" w="lg" len="lg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77255" y="1892362"/>
              <a:ext cx="1042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guarded do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146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916FC0-38F2-4613-BBED-A5A763EF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BDF2BC-96C7-4F83-9A30-D89732B2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73" y="555171"/>
            <a:ext cx="5088548" cy="25337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82D3A0-6487-4B2C-B990-46D7AFD75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780" y="555171"/>
            <a:ext cx="5362432" cy="37063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907869-CCD8-4014-9435-A16AE70EA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85" y="4936658"/>
            <a:ext cx="5685927" cy="13661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38BA554-E032-4D77-8045-CA2C3D86714B}"/>
              </a:ext>
            </a:extLst>
          </p:cNvPr>
          <p:cNvSpPr txBox="1"/>
          <p:nvPr/>
        </p:nvSpPr>
        <p:spPr>
          <a:xfrm>
            <a:off x="1929161" y="3233854"/>
            <a:ext cx="3704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while(x){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en-US" altLang="zh-CN" dirty="0" err="1">
                <a:solidFill>
                  <a:srgbClr val="FF0000"/>
                </a:solidFill>
              </a:rPr>
              <a:t>val</a:t>
            </a:r>
            <a:r>
              <a:rPr lang="en-US" altLang="zh-CN" dirty="0">
                <a:solidFill>
                  <a:srgbClr val="FF0000"/>
                </a:solidFill>
              </a:rPr>
              <a:t>^=x;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	x&gt;&gt;=1;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}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检查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出现的奇数次还是偶数次</a:t>
            </a:r>
          </a:p>
        </p:txBody>
      </p:sp>
    </p:spTree>
    <p:extLst>
      <p:ext uri="{BB962C8B-B14F-4D97-AF65-F5344CB8AC3E}">
        <p14:creationId xmlns:p14="http://schemas.microsoft.com/office/powerpoint/2010/main" val="258448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103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for</a:t>
            </a:r>
            <a:r>
              <a:rPr lang="zh-CN" altLang="en-US" dirty="0"/>
              <a:t>循环</a:t>
            </a:r>
            <a:endParaRPr lang="en-US" altLang="zh-CN" dirty="0"/>
          </a:p>
          <a:p>
            <a:pPr lvl="2"/>
            <a:r>
              <a:rPr lang="zh-CN" altLang="en-US" dirty="0"/>
              <a:t>转换模板：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910590" y="18389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ZztexMono-Regular"/>
              </a:rPr>
              <a:t>for (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dirty="0">
                <a:latin typeface="ZztexMono-Regular"/>
              </a:rPr>
              <a:t>;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; 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dirty="0">
                <a:latin typeface="ZztexMono-Regular"/>
              </a:rPr>
              <a:t>)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07580" y="1838959"/>
            <a:ext cx="37299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) {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6" name="下箭头 5"/>
          <p:cNvSpPr/>
          <p:nvPr/>
        </p:nvSpPr>
        <p:spPr>
          <a:xfrm>
            <a:off x="8737600" y="3448367"/>
            <a:ext cx="548640" cy="468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27395" y="1708249"/>
            <a:ext cx="145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先转换为</a:t>
            </a:r>
            <a:r>
              <a:rPr lang="en-US" altLang="zh-CN" dirty="0"/>
              <a:t>while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606540" y="4052739"/>
            <a:ext cx="3661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-expr;</a:t>
            </a:r>
          </a:p>
          <a:p>
            <a:r>
              <a:rPr lang="en-US" altLang="zh-CN" dirty="0">
                <a:latin typeface="ZztexMono-Regular"/>
              </a:rPr>
              <a:t>	if (!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)</a:t>
            </a:r>
          </a:p>
          <a:p>
            <a:r>
              <a:rPr lang="en-US" altLang="zh-CN" dirty="0">
                <a:latin typeface="ZztexMono-Regular"/>
              </a:rPr>
              <a:t>	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done;</a:t>
            </a:r>
          </a:p>
          <a:p>
            <a:r>
              <a:rPr lang="en-US" altLang="zh-CN" dirty="0">
                <a:latin typeface="ZztexMono-Regular"/>
              </a:rPr>
              <a:t>	do {</a:t>
            </a:r>
          </a:p>
          <a:p>
            <a:r>
              <a:rPr lang="en-US" altLang="zh-CN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	} 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);</a:t>
            </a:r>
          </a:p>
          <a:p>
            <a:r>
              <a:rPr lang="en-US" altLang="zh-CN" dirty="0">
                <a:latin typeface="ZztexMono-Regular"/>
              </a:rPr>
              <a:t>done: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5886450" y="2354580"/>
            <a:ext cx="720090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0590" y="3316287"/>
            <a:ext cx="45002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-expr;</a:t>
            </a:r>
          </a:p>
          <a:p>
            <a:r>
              <a:rPr lang="en-US" altLang="zh-CN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	if (!t)</a:t>
            </a:r>
          </a:p>
          <a:p>
            <a:r>
              <a:rPr lang="en-US" altLang="zh-CN" dirty="0">
                <a:latin typeface="ZztexMono-Regular"/>
              </a:rPr>
              <a:t>	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done;</a:t>
            </a:r>
          </a:p>
          <a:p>
            <a:r>
              <a:rPr lang="en-US" altLang="zh-CN" dirty="0">
                <a:latin typeface="ZztexMono-Regular"/>
              </a:rPr>
              <a:t>loop: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	if (t)</a:t>
            </a:r>
          </a:p>
          <a:p>
            <a:r>
              <a:rPr lang="en-US" altLang="zh-CN" dirty="0">
                <a:latin typeface="ZztexMono-Regular"/>
              </a:rPr>
              <a:t>	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loop;</a:t>
            </a:r>
          </a:p>
          <a:p>
            <a:r>
              <a:rPr lang="en-US" altLang="zh-CN" dirty="0">
                <a:latin typeface="ZztexMono-Regular"/>
              </a:rPr>
              <a:t>done: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 flipH="1">
            <a:off x="5378132" y="4477692"/>
            <a:ext cx="667385" cy="408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28550" y="3406408"/>
            <a:ext cx="145161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风格</a:t>
            </a:r>
            <a:r>
              <a:rPr lang="en-US" altLang="zh-CN" dirty="0">
                <a:solidFill>
                  <a:srgbClr val="FF0000"/>
                </a:solidFill>
              </a:rPr>
              <a:t>Guarded-do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440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104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28700" y="6629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for</a:t>
            </a:r>
          </a:p>
          <a:p>
            <a:r>
              <a:rPr lang="zh-CN" altLang="en-US" b="1" dirty="0"/>
              <a:t>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144780" y="1309271"/>
            <a:ext cx="3512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fact_for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n)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 = 1;</a:t>
            </a:r>
          </a:p>
          <a:p>
            <a:r>
              <a:rPr lang="nn-NO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nn-NO" altLang="zh-CN" dirty="0">
                <a:solidFill>
                  <a:srgbClr val="000000"/>
                </a:solidFill>
                <a:latin typeface="ZztexMono-Regular"/>
              </a:rPr>
              <a:t>for (i = 2; i &lt;= n; i++)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*=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4780" y="3663761"/>
            <a:ext cx="33413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init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TimesTen-Italic"/>
              </a:rPr>
              <a:t>-expr</a:t>
            </a:r>
            <a:r>
              <a:rPr lang="en-US" altLang="zh-CN" i="1" dirty="0">
                <a:latin typeface="TimesTen-Italic"/>
              </a:rPr>
              <a:t> </a:t>
            </a:r>
            <a:r>
              <a:rPr lang="en-US" altLang="zh-CN" dirty="0" err="1">
                <a:latin typeface="ZztexMono-Regular"/>
              </a:rPr>
              <a:t>i</a:t>
            </a:r>
            <a:r>
              <a:rPr lang="en-US" altLang="zh-CN" dirty="0">
                <a:latin typeface="ZztexMono-Regular"/>
              </a:rPr>
              <a:t> = 2</a:t>
            </a:r>
          </a:p>
          <a:p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i="1" dirty="0">
                <a:latin typeface="TimesTen-Italic"/>
              </a:rPr>
              <a:t> </a:t>
            </a:r>
            <a:r>
              <a:rPr lang="en-US" altLang="zh-CN" dirty="0" err="1">
                <a:latin typeface="ZztexMono-Regular"/>
              </a:rPr>
              <a:t>i</a:t>
            </a:r>
            <a:r>
              <a:rPr lang="en-US" altLang="zh-CN" dirty="0">
                <a:latin typeface="ZztexMono-Regular"/>
              </a:rPr>
              <a:t> &lt;= n</a:t>
            </a:r>
          </a:p>
          <a:p>
            <a:r>
              <a:rPr lang="en-US" altLang="zh-CN" b="1" i="1" dirty="0">
                <a:solidFill>
                  <a:schemeClr val="accent2">
                    <a:lumMod val="75000"/>
                  </a:schemeClr>
                </a:solidFill>
                <a:latin typeface="TimesTen-Italic"/>
              </a:rPr>
              <a:t>update-expr</a:t>
            </a:r>
            <a:r>
              <a:rPr lang="en-US" altLang="zh-CN" i="1" dirty="0">
                <a:latin typeface="TimesTen-Italic"/>
              </a:rPr>
              <a:t> </a:t>
            </a:r>
            <a:r>
              <a:rPr lang="en-US" altLang="zh-CN" dirty="0" err="1">
                <a:latin typeface="ZztexMono-Regular"/>
              </a:rPr>
              <a:t>i</a:t>
            </a:r>
            <a:r>
              <a:rPr lang="en-US" altLang="zh-CN" dirty="0">
                <a:latin typeface="ZztexMono-Regular"/>
              </a:rPr>
              <a:t>++</a:t>
            </a:r>
          </a:p>
          <a:p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r>
              <a:rPr lang="en-US" altLang="zh-CN" i="1" dirty="0">
                <a:latin typeface="TimesTen-Italic"/>
              </a:rPr>
              <a:t> </a:t>
            </a:r>
            <a:r>
              <a:rPr lang="en-US" altLang="zh-CN" dirty="0">
                <a:latin typeface="ZztexMono-Regular"/>
              </a:rPr>
              <a:t>result *= </a:t>
            </a:r>
            <a:r>
              <a:rPr lang="en-US" altLang="zh-CN" dirty="0" err="1">
                <a:latin typeface="ZztexMono-Regular"/>
              </a:rPr>
              <a:t>i</a:t>
            </a:r>
            <a:r>
              <a:rPr lang="en-US" altLang="zh-CN" dirty="0">
                <a:latin typeface="ZztexMono-Regular"/>
              </a:rPr>
              <a:t>;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64230" y="1180773"/>
            <a:ext cx="328041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fact_for_goto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n)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2;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 = 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if (!(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&lt;= n))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   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loop: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*=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++;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if 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&lt;= n)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   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loop;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done: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939790" y="200742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Argument: n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+8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Registers: n in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ecx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in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edx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, result in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eax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$2,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to 2 (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init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result to 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cmpl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Compare n:1 (!test)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jle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.L14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If &lt;=,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.L17: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loop: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result *=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(body)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Increment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(update)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    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cmpl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Compare n:i (test)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   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jge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.L17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If &gt;=,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loop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.L14: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done: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40715C-F9F8-41F4-8E0D-2D311091C856}"/>
              </a:ext>
            </a:extLst>
          </p:cNvPr>
          <p:cNvSpPr txBox="1"/>
          <p:nvPr/>
        </p:nvSpPr>
        <p:spPr>
          <a:xfrm>
            <a:off x="6965349" y="50164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67744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C801A7C-2F2C-4BA8-820B-CBF26BBA526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8520" y="1920656"/>
            <a:ext cx="4012599" cy="392140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6F2FF8-FBD0-4F37-A276-E608C13D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6105EF-FDC5-4060-A833-BA112534E024}"/>
              </a:ext>
            </a:extLst>
          </p:cNvPr>
          <p:cNvSpPr txBox="1"/>
          <p:nvPr/>
        </p:nvSpPr>
        <p:spPr>
          <a:xfrm>
            <a:off x="6965349" y="50164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8388AB-9849-42CA-A77D-28E3FE43DE8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3310" y="661012"/>
            <a:ext cx="3391198" cy="222149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DBD059-BD81-4DED-92F3-9ADFBF35FAE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4501" y="444087"/>
            <a:ext cx="3217657" cy="116156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E24F9A-65EB-488F-85A6-4A54705F13A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331" y="3148869"/>
            <a:ext cx="3539547" cy="30481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50543D-DA79-4498-B56A-7750F9BA492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3494" y="3037647"/>
            <a:ext cx="4911530" cy="331870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CE11C6-0221-4DE3-8E3F-583F1BB70A87}"/>
              </a:ext>
            </a:extLst>
          </p:cNvPr>
          <p:cNvSpPr txBox="1"/>
          <p:nvPr/>
        </p:nvSpPr>
        <p:spPr>
          <a:xfrm>
            <a:off x="8708389" y="1937383"/>
            <a:ext cx="1907571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风格</a:t>
            </a:r>
            <a:endParaRPr lang="en-US" altLang="zh-CN" dirty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jump-to-middle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EB3B590-D089-4BDF-BBEF-531499637B3F}"/>
              </a:ext>
            </a:extLst>
          </p:cNvPr>
          <p:cNvGrpSpPr/>
          <p:nvPr/>
        </p:nvGrpSpPr>
        <p:grpSpPr>
          <a:xfrm>
            <a:off x="6237974" y="4315971"/>
            <a:ext cx="745756" cy="1616199"/>
            <a:chOff x="6237974" y="4315971"/>
            <a:chExt cx="745756" cy="1616199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50726159-5834-4E65-A8A2-E498322E87A2}"/>
                </a:ext>
              </a:extLst>
            </p:cNvPr>
            <p:cNvSpPr/>
            <p:nvPr/>
          </p:nvSpPr>
          <p:spPr>
            <a:xfrm>
              <a:off x="6237974" y="4629150"/>
              <a:ext cx="745756" cy="1303020"/>
            </a:xfrm>
            <a:custGeom>
              <a:avLst/>
              <a:gdLst>
                <a:gd name="connsiteX0" fmla="*/ 745756 w 745756"/>
                <a:gd name="connsiteY0" fmla="*/ 1303020 h 1303020"/>
                <a:gd name="connsiteX1" fmla="*/ 2806 w 745756"/>
                <a:gd name="connsiteY1" fmla="*/ 445770 h 1303020"/>
                <a:gd name="connsiteX2" fmla="*/ 540016 w 745756"/>
                <a:gd name="connsiteY2" fmla="*/ 0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756" h="1303020">
                  <a:moveTo>
                    <a:pt x="745756" y="1303020"/>
                  </a:moveTo>
                  <a:cubicBezTo>
                    <a:pt x="391426" y="982980"/>
                    <a:pt x="37096" y="662940"/>
                    <a:pt x="2806" y="445770"/>
                  </a:cubicBezTo>
                  <a:cubicBezTo>
                    <a:pt x="-31484" y="228600"/>
                    <a:pt x="254266" y="114300"/>
                    <a:pt x="540016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tailEnd type="stealth" w="lg" len="lg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0E9B8CA-FA33-4553-B674-6F86FB88F1EF}"/>
                </a:ext>
              </a:extLst>
            </p:cNvPr>
            <p:cNvSpPr/>
            <p:nvPr/>
          </p:nvSpPr>
          <p:spPr>
            <a:xfrm>
              <a:off x="6434279" y="4315971"/>
              <a:ext cx="480871" cy="1033269"/>
            </a:xfrm>
            <a:custGeom>
              <a:avLst/>
              <a:gdLst>
                <a:gd name="connsiteX0" fmla="*/ 480871 w 480871"/>
                <a:gd name="connsiteY0" fmla="*/ 38859 h 1033269"/>
                <a:gd name="connsiteX1" fmla="*/ 811 w 480871"/>
                <a:gd name="connsiteY1" fmla="*/ 118869 h 1033269"/>
                <a:gd name="connsiteX2" fmla="*/ 389431 w 480871"/>
                <a:gd name="connsiteY2" fmla="*/ 1033269 h 103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0871" h="1033269">
                  <a:moveTo>
                    <a:pt x="480871" y="38859"/>
                  </a:moveTo>
                  <a:cubicBezTo>
                    <a:pt x="248461" y="-4004"/>
                    <a:pt x="16051" y="-46866"/>
                    <a:pt x="811" y="118869"/>
                  </a:cubicBezTo>
                  <a:cubicBezTo>
                    <a:pt x="-14429" y="284604"/>
                    <a:pt x="187501" y="658936"/>
                    <a:pt x="389431" y="103326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tailEnd type="stealth" w="lg" len="lg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95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019CF6-7F30-4EBC-ACBA-4CD137FA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5B804-A7B7-4991-8C49-F8F10F2A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66" y="658362"/>
            <a:ext cx="9337288" cy="17815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22F5B2D-85AC-4593-9404-0153C71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52" y="2257398"/>
            <a:ext cx="3825690" cy="409895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5C218CF-9B0A-49D3-AF62-88AE3E4764DD}"/>
              </a:ext>
            </a:extLst>
          </p:cNvPr>
          <p:cNvGrpSpPr/>
          <p:nvPr/>
        </p:nvGrpSpPr>
        <p:grpSpPr>
          <a:xfrm>
            <a:off x="776868" y="1739590"/>
            <a:ext cx="9303834" cy="334537"/>
            <a:chOff x="776868" y="1739590"/>
            <a:chExt cx="9303834" cy="33453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3050BAC-837B-44D7-8211-572B0BB64AF3}"/>
                </a:ext>
              </a:extLst>
            </p:cNvPr>
            <p:cNvCxnSpPr/>
            <p:nvPr/>
          </p:nvCxnSpPr>
          <p:spPr>
            <a:xfrm>
              <a:off x="6096000" y="1739590"/>
              <a:ext cx="3984702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DA314B2-6586-44C5-B6B7-46FFB8398AEC}"/>
                </a:ext>
              </a:extLst>
            </p:cNvPr>
            <p:cNvCxnSpPr>
              <a:cxnSpLocks/>
            </p:cNvCxnSpPr>
            <p:nvPr/>
          </p:nvCxnSpPr>
          <p:spPr>
            <a:xfrm>
              <a:off x="776868" y="2074127"/>
              <a:ext cx="262425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ADFE88E-CC83-4E2C-99DF-6209CD7740A9}"/>
              </a:ext>
            </a:extLst>
          </p:cNvPr>
          <p:cNvSpPr/>
          <p:nvPr/>
        </p:nvSpPr>
        <p:spPr>
          <a:xfrm>
            <a:off x="5687122" y="3429000"/>
            <a:ext cx="2341756" cy="609996"/>
          </a:xfrm>
          <a:prstGeom prst="round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80EF8F1-EC68-4725-AE39-8A526602A437}"/>
              </a:ext>
            </a:extLst>
          </p:cNvPr>
          <p:cNvSpPr/>
          <p:nvPr/>
        </p:nvSpPr>
        <p:spPr>
          <a:xfrm>
            <a:off x="4403312" y="3713356"/>
            <a:ext cx="1294961" cy="1839951"/>
          </a:xfrm>
          <a:custGeom>
            <a:avLst/>
            <a:gdLst>
              <a:gd name="connsiteX0" fmla="*/ 1294961 w 1294961"/>
              <a:gd name="connsiteY0" fmla="*/ 0 h 1839951"/>
              <a:gd name="connsiteX1" fmla="*/ 1420 w 1294961"/>
              <a:gd name="connsiteY1" fmla="*/ 624468 h 1839951"/>
              <a:gd name="connsiteX2" fmla="*/ 1094239 w 1294961"/>
              <a:gd name="connsiteY2" fmla="*/ 1839951 h 183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4961" h="1839951">
                <a:moveTo>
                  <a:pt x="1294961" y="0"/>
                </a:moveTo>
                <a:cubicBezTo>
                  <a:pt x="664917" y="158905"/>
                  <a:pt x="34874" y="317810"/>
                  <a:pt x="1420" y="624468"/>
                </a:cubicBezTo>
                <a:cubicBezTo>
                  <a:pt x="-32034" y="931126"/>
                  <a:pt x="531102" y="1385538"/>
                  <a:pt x="1094239" y="1839951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AA747D4-016B-4F40-93E3-0169E62F344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7444" y="2602610"/>
            <a:ext cx="3391198" cy="222149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4566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335233-BE25-47F1-A287-C55D498E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17B4F0-E4E8-4F30-BA76-3A79830D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4" y="3414538"/>
            <a:ext cx="4414357" cy="2743897"/>
          </a:xfrm>
          <a:prstGeom prst="rect">
            <a:avLst/>
          </a:prstGeom>
          <a:ln w="15875">
            <a:solidFill>
              <a:schemeClr val="accent5">
                <a:lumMod val="75000"/>
              </a:scheme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F7CC55-08A7-4DA3-AFC2-AF07170B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03" y="514453"/>
            <a:ext cx="5464928" cy="27438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49AA5A-0BA8-43D1-82C0-C4A06BB4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79" y="5384825"/>
            <a:ext cx="9058507" cy="11540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886325-DE99-4D71-A0DD-0E4AE5BE5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586" y="250210"/>
            <a:ext cx="3780861" cy="18068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DDC1A2-1894-4986-B205-F27783A13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190" y="2087193"/>
            <a:ext cx="5420810" cy="1946238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D15A13E-DD0E-4892-9B74-7C89D28E3D6A}"/>
              </a:ext>
            </a:extLst>
          </p:cNvPr>
          <p:cNvSpPr/>
          <p:nvPr/>
        </p:nvSpPr>
        <p:spPr>
          <a:xfrm>
            <a:off x="6726586" y="1603932"/>
            <a:ext cx="745756" cy="2030807"/>
          </a:xfrm>
          <a:custGeom>
            <a:avLst/>
            <a:gdLst>
              <a:gd name="connsiteX0" fmla="*/ 745756 w 745756"/>
              <a:gd name="connsiteY0" fmla="*/ 1303020 h 1303020"/>
              <a:gd name="connsiteX1" fmla="*/ 2806 w 745756"/>
              <a:gd name="connsiteY1" fmla="*/ 445770 h 1303020"/>
              <a:gd name="connsiteX2" fmla="*/ 540016 w 745756"/>
              <a:gd name="connsiteY2" fmla="*/ 0 h 130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756" h="1303020">
                <a:moveTo>
                  <a:pt x="745756" y="1303020"/>
                </a:moveTo>
                <a:cubicBezTo>
                  <a:pt x="391426" y="982980"/>
                  <a:pt x="37096" y="662940"/>
                  <a:pt x="2806" y="445770"/>
                </a:cubicBezTo>
                <a:cubicBezTo>
                  <a:pt x="-31484" y="228600"/>
                  <a:pt x="254266" y="114300"/>
                  <a:pt x="540016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55BDE5-E0C7-4CA6-B12C-D9076C6368A3}"/>
              </a:ext>
            </a:extLst>
          </p:cNvPr>
          <p:cNvGrpSpPr/>
          <p:nvPr/>
        </p:nvGrpSpPr>
        <p:grpSpPr>
          <a:xfrm>
            <a:off x="5684422" y="1830700"/>
            <a:ext cx="1042164" cy="1033269"/>
            <a:chOff x="5684422" y="1830700"/>
            <a:chExt cx="1042164" cy="1033269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3DD983C-5D4E-423A-A60F-BA3818F076D4}"/>
                </a:ext>
              </a:extLst>
            </p:cNvPr>
            <p:cNvSpPr/>
            <p:nvPr/>
          </p:nvSpPr>
          <p:spPr>
            <a:xfrm>
              <a:off x="6017993" y="1830700"/>
              <a:ext cx="480871" cy="1033269"/>
            </a:xfrm>
            <a:custGeom>
              <a:avLst/>
              <a:gdLst>
                <a:gd name="connsiteX0" fmla="*/ 480871 w 480871"/>
                <a:gd name="connsiteY0" fmla="*/ 38859 h 1033269"/>
                <a:gd name="connsiteX1" fmla="*/ 811 w 480871"/>
                <a:gd name="connsiteY1" fmla="*/ 118869 h 1033269"/>
                <a:gd name="connsiteX2" fmla="*/ 389431 w 480871"/>
                <a:gd name="connsiteY2" fmla="*/ 1033269 h 103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0871" h="1033269">
                  <a:moveTo>
                    <a:pt x="480871" y="38859"/>
                  </a:moveTo>
                  <a:cubicBezTo>
                    <a:pt x="248461" y="-4004"/>
                    <a:pt x="16051" y="-46866"/>
                    <a:pt x="811" y="118869"/>
                  </a:cubicBezTo>
                  <a:cubicBezTo>
                    <a:pt x="-14429" y="284604"/>
                    <a:pt x="187501" y="658936"/>
                    <a:pt x="389431" y="1033269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prstDash val="dash"/>
              <a:tailEnd type="stealth" w="lg" len="lg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6558B26-2AEC-4583-92C4-B1C59353AC60}"/>
                </a:ext>
              </a:extLst>
            </p:cNvPr>
            <p:cNvSpPr txBox="1"/>
            <p:nvPr/>
          </p:nvSpPr>
          <p:spPr>
            <a:xfrm>
              <a:off x="5684422" y="1962596"/>
              <a:ext cx="1042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没有向前跳转</a:t>
              </a:r>
              <a:r>
                <a:rPr lang="en-US" altLang="zh-CN" b="1" dirty="0"/>
                <a:t>?</a:t>
              </a:r>
              <a:endParaRPr lang="zh-CN" altLang="en-US" b="1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1DD4668-D289-4125-BC57-E4E62CE68321}"/>
              </a:ext>
            </a:extLst>
          </p:cNvPr>
          <p:cNvSpPr txBox="1"/>
          <p:nvPr/>
        </p:nvSpPr>
        <p:spPr>
          <a:xfrm>
            <a:off x="5072789" y="1136933"/>
            <a:ext cx="16651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说明初次循环条件成立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140B2C-91BE-400F-B0C4-870FD065A548}"/>
              </a:ext>
            </a:extLst>
          </p:cNvPr>
          <p:cNvSpPr txBox="1"/>
          <p:nvPr/>
        </p:nvSpPr>
        <p:spPr>
          <a:xfrm>
            <a:off x="10219012" y="1962596"/>
            <a:ext cx="6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x&amp;1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1D5699C-A8F5-4CCE-B3D7-5239F548A55B}"/>
              </a:ext>
            </a:extLst>
          </p:cNvPr>
          <p:cNvSpPr txBox="1"/>
          <p:nvPr/>
        </p:nvSpPr>
        <p:spPr>
          <a:xfrm>
            <a:off x="10219011" y="2238544"/>
            <a:ext cx="163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B0F0"/>
                </a:solidFill>
              </a:rPr>
              <a:t>val</a:t>
            </a:r>
            <a:r>
              <a:rPr lang="en-US" altLang="zh-CN" b="1" dirty="0">
                <a:solidFill>
                  <a:srgbClr val="00B0F0"/>
                </a:solidFill>
              </a:rPr>
              <a:t>*2</a:t>
            </a:r>
            <a:r>
              <a:rPr lang="zh-CN" altLang="en-US" b="1" dirty="0">
                <a:solidFill>
                  <a:srgbClr val="00B0F0"/>
                </a:solidFill>
              </a:rPr>
              <a:t>、</a:t>
            </a:r>
            <a:r>
              <a:rPr lang="en-US" altLang="zh-CN" b="1" dirty="0" err="1">
                <a:solidFill>
                  <a:srgbClr val="00B0F0"/>
                </a:solidFill>
              </a:rPr>
              <a:t>val</a:t>
            </a:r>
            <a:r>
              <a:rPr lang="en-US" altLang="zh-CN" b="1" dirty="0">
                <a:solidFill>
                  <a:srgbClr val="00B0F0"/>
                </a:solidFill>
              </a:rPr>
              <a:t>&lt;&lt;1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21378E-52DF-48FB-983B-22E53A3C73F1}"/>
              </a:ext>
            </a:extLst>
          </p:cNvPr>
          <p:cNvSpPr txBox="1"/>
          <p:nvPr/>
        </p:nvSpPr>
        <p:spPr>
          <a:xfrm>
            <a:off x="10219011" y="2528809"/>
            <a:ext cx="163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x&amp;1 | </a:t>
            </a:r>
            <a:r>
              <a:rPr lang="en-US" altLang="zh-CN" b="1" dirty="0" err="1">
                <a:solidFill>
                  <a:srgbClr val="00B0F0"/>
                </a:solidFill>
              </a:rPr>
              <a:t>val</a:t>
            </a:r>
            <a:r>
              <a:rPr lang="en-US" altLang="zh-CN" b="1" dirty="0">
                <a:solidFill>
                  <a:srgbClr val="00B0F0"/>
                </a:solidFill>
              </a:rPr>
              <a:t>&lt;&lt;1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8796AB6-6D67-4261-B40F-6B5F68025F05}"/>
              </a:ext>
            </a:extLst>
          </p:cNvPr>
          <p:cNvSpPr txBox="1"/>
          <p:nvPr/>
        </p:nvSpPr>
        <p:spPr>
          <a:xfrm>
            <a:off x="9826961" y="2863969"/>
            <a:ext cx="6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x&gt;&gt;1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24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5D6EEC-560C-4C6B-AA66-A0ECB31C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6EC889-BEB1-4305-8D69-C5A9D972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2" y="521641"/>
            <a:ext cx="9192322" cy="35992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F15A45-7DAF-4CB4-AF06-C1C207FB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59" y="4926796"/>
            <a:ext cx="9192323" cy="140956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A7FCAF-8701-41FC-A5FF-384564B06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955" y="2190815"/>
            <a:ext cx="5464230" cy="2476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D9051D5-251D-4023-9676-F004A06BB0B4}"/>
              </a:ext>
            </a:extLst>
          </p:cNvPr>
          <p:cNvSpPr/>
          <p:nvPr/>
        </p:nvSpPr>
        <p:spPr>
          <a:xfrm>
            <a:off x="6255834" y="2966224"/>
            <a:ext cx="1605776" cy="32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551EEC6-ABA7-494F-9066-C4D65B896A7E}"/>
              </a:ext>
            </a:extLst>
          </p:cNvPr>
          <p:cNvSpPr/>
          <p:nvPr/>
        </p:nvSpPr>
        <p:spPr>
          <a:xfrm>
            <a:off x="6590371" y="3530856"/>
            <a:ext cx="1605776" cy="2271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93763FE-F576-4CD3-AE2F-3D90CFCE0992}"/>
              </a:ext>
            </a:extLst>
          </p:cNvPr>
          <p:cNvSpPr/>
          <p:nvPr/>
        </p:nvSpPr>
        <p:spPr>
          <a:xfrm>
            <a:off x="6162908" y="4065019"/>
            <a:ext cx="951570" cy="227105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979CBDC-E021-4545-BD9F-BE8D5330B0A4}"/>
              </a:ext>
            </a:extLst>
          </p:cNvPr>
          <p:cNvSpPr/>
          <p:nvPr/>
        </p:nvSpPr>
        <p:spPr>
          <a:xfrm>
            <a:off x="5230070" y="3668751"/>
            <a:ext cx="1293393" cy="747132"/>
          </a:xfrm>
          <a:custGeom>
            <a:avLst/>
            <a:gdLst>
              <a:gd name="connsiteX0" fmla="*/ 1293393 w 1293393"/>
              <a:gd name="connsiteY0" fmla="*/ 0 h 747132"/>
              <a:gd name="connsiteX1" fmla="*/ 11003 w 1293393"/>
              <a:gd name="connsiteY1" fmla="*/ 223025 h 747132"/>
              <a:gd name="connsiteX2" fmla="*/ 780437 w 1293393"/>
              <a:gd name="connsiteY2" fmla="*/ 747132 h 74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393" h="747132">
                <a:moveTo>
                  <a:pt x="1293393" y="0"/>
                </a:moveTo>
                <a:cubicBezTo>
                  <a:pt x="694944" y="49251"/>
                  <a:pt x="96496" y="98503"/>
                  <a:pt x="11003" y="223025"/>
                </a:cubicBezTo>
                <a:cubicBezTo>
                  <a:pt x="-74490" y="347547"/>
                  <a:pt x="352973" y="547339"/>
                  <a:pt x="780437" y="747132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6A184B-24F3-4A64-B938-C8AC7E4F05D8}"/>
              </a:ext>
            </a:extLst>
          </p:cNvPr>
          <p:cNvSpPr txBox="1"/>
          <p:nvPr/>
        </p:nvSpPr>
        <p:spPr>
          <a:xfrm>
            <a:off x="7192388" y="3998507"/>
            <a:ext cx="296966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continue</a:t>
            </a:r>
            <a:r>
              <a:rPr lang="zh-CN" altLang="en-US" dirty="0"/>
              <a:t>时，跳过了该段</a:t>
            </a:r>
            <a:endParaRPr lang="en-US" altLang="zh-CN" dirty="0"/>
          </a:p>
          <a:p>
            <a:r>
              <a:rPr lang="zh-CN" altLang="en-US" dirty="0"/>
              <a:t>形成无限循环</a:t>
            </a:r>
          </a:p>
        </p:txBody>
      </p:sp>
    </p:spTree>
    <p:extLst>
      <p:ext uri="{BB962C8B-B14F-4D97-AF65-F5344CB8AC3E}">
        <p14:creationId xmlns:p14="http://schemas.microsoft.com/office/powerpoint/2010/main" val="261419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5A2630-0CC9-4079-8B6F-72279040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59" y="685401"/>
            <a:ext cx="10874282" cy="399557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ED01AFB-288D-4D5A-9FE7-AC0F05C5E86A}"/>
              </a:ext>
            </a:extLst>
          </p:cNvPr>
          <p:cNvGrpSpPr/>
          <p:nvPr/>
        </p:nvGrpSpPr>
        <p:grpSpPr>
          <a:xfrm>
            <a:off x="6096000" y="2932772"/>
            <a:ext cx="5925015" cy="2816082"/>
            <a:chOff x="6556785" y="3272484"/>
            <a:chExt cx="5464230" cy="247636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D0D7B4-81A4-4F59-8C76-5A737B63C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6785" y="3272484"/>
              <a:ext cx="5464230" cy="247636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7446A88-C08B-4CCB-BA93-B4CCED47C36C}"/>
                </a:ext>
              </a:extLst>
            </p:cNvPr>
            <p:cNvSpPr/>
            <p:nvPr/>
          </p:nvSpPr>
          <p:spPr>
            <a:xfrm>
              <a:off x="6980664" y="4047893"/>
              <a:ext cx="1605776" cy="3233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A62DAFD-8905-4A6A-8C7D-1561E9E49A10}"/>
                </a:ext>
              </a:extLst>
            </p:cNvPr>
            <p:cNvSpPr/>
            <p:nvPr/>
          </p:nvSpPr>
          <p:spPr>
            <a:xfrm>
              <a:off x="7315201" y="4612525"/>
              <a:ext cx="1605776" cy="227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09CA358-4BDB-4F73-8E47-92E9E05F61A9}"/>
              </a:ext>
            </a:extLst>
          </p:cNvPr>
          <p:cNvGrpSpPr/>
          <p:nvPr/>
        </p:nvGrpSpPr>
        <p:grpSpPr>
          <a:xfrm>
            <a:off x="6659988" y="5013286"/>
            <a:ext cx="3999140" cy="369332"/>
            <a:chOff x="6887738" y="5080176"/>
            <a:chExt cx="3999140" cy="36933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A328594-8F95-4FFE-A2BC-79846CC9D615}"/>
                </a:ext>
              </a:extLst>
            </p:cNvPr>
            <p:cNvSpPr/>
            <p:nvPr/>
          </p:nvSpPr>
          <p:spPr>
            <a:xfrm>
              <a:off x="6887738" y="5146688"/>
              <a:ext cx="951570" cy="227105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07E7F6B-6E5A-4EAB-9F51-DFDAB3993B4E}"/>
                </a:ext>
              </a:extLst>
            </p:cNvPr>
            <p:cNvSpPr txBox="1"/>
            <p:nvPr/>
          </p:nvSpPr>
          <p:spPr>
            <a:xfrm>
              <a:off x="7917218" y="5080176"/>
              <a:ext cx="2969660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continue</a:t>
              </a:r>
              <a:r>
                <a:rPr lang="zh-CN" altLang="en-US" dirty="0"/>
                <a:t>时，不应跳过该段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CF2DE3-3B22-4D5D-909C-99B745E6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109</a:t>
            </a:fld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A6F837-DF4E-4B24-B55F-76BC3AA8D661}"/>
              </a:ext>
            </a:extLst>
          </p:cNvPr>
          <p:cNvGrpSpPr/>
          <p:nvPr/>
        </p:nvGrpSpPr>
        <p:grpSpPr>
          <a:xfrm>
            <a:off x="3682041" y="3429000"/>
            <a:ext cx="3205697" cy="1110191"/>
            <a:chOff x="3682041" y="3429000"/>
            <a:chExt cx="3205697" cy="1110191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318026-E56E-4FFC-8632-1C1FE787B3A3}"/>
                </a:ext>
              </a:extLst>
            </p:cNvPr>
            <p:cNvCxnSpPr>
              <a:cxnSpLocks/>
            </p:cNvCxnSpPr>
            <p:nvPr/>
          </p:nvCxnSpPr>
          <p:spPr>
            <a:xfrm>
              <a:off x="3682041" y="3429000"/>
              <a:ext cx="3205697" cy="1110191"/>
            </a:xfrm>
            <a:prstGeom prst="straightConnector1">
              <a:avLst/>
            </a:prstGeom>
            <a:ln w="666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5389FC3-D023-4E7F-8D22-544A09B92D11}"/>
                </a:ext>
              </a:extLst>
            </p:cNvPr>
            <p:cNvSpPr txBox="1"/>
            <p:nvPr/>
          </p:nvSpPr>
          <p:spPr>
            <a:xfrm>
              <a:off x="4753026" y="3452138"/>
              <a:ext cx="787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修正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29CC9EB-1642-4446-9624-70DE33E3D53D}"/>
              </a:ext>
            </a:extLst>
          </p:cNvPr>
          <p:cNvGrpSpPr/>
          <p:nvPr/>
        </p:nvGrpSpPr>
        <p:grpSpPr>
          <a:xfrm>
            <a:off x="5298101" y="4585771"/>
            <a:ext cx="1589637" cy="835201"/>
            <a:chOff x="5298101" y="4585771"/>
            <a:chExt cx="1589637" cy="835201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B58123D-D0CA-459C-8114-261699D71E55}"/>
                </a:ext>
              </a:extLst>
            </p:cNvPr>
            <p:cNvSpPr/>
            <p:nvPr/>
          </p:nvSpPr>
          <p:spPr>
            <a:xfrm>
              <a:off x="5298101" y="4585771"/>
              <a:ext cx="1589637" cy="835201"/>
            </a:xfrm>
            <a:custGeom>
              <a:avLst/>
              <a:gdLst>
                <a:gd name="connsiteX0" fmla="*/ 1293393 w 1293393"/>
                <a:gd name="connsiteY0" fmla="*/ 0 h 747132"/>
                <a:gd name="connsiteX1" fmla="*/ 11003 w 1293393"/>
                <a:gd name="connsiteY1" fmla="*/ 223025 h 747132"/>
                <a:gd name="connsiteX2" fmla="*/ 780437 w 1293393"/>
                <a:gd name="connsiteY2" fmla="*/ 747132 h 74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393" h="747132">
                  <a:moveTo>
                    <a:pt x="1293393" y="0"/>
                  </a:moveTo>
                  <a:cubicBezTo>
                    <a:pt x="694944" y="49251"/>
                    <a:pt x="96496" y="98503"/>
                    <a:pt x="11003" y="223025"/>
                  </a:cubicBezTo>
                  <a:cubicBezTo>
                    <a:pt x="-74490" y="347547"/>
                    <a:pt x="352973" y="547339"/>
                    <a:pt x="780437" y="747132"/>
                  </a:cubicBezTo>
                </a:path>
              </a:pathLst>
            </a:custGeom>
            <a:noFill/>
            <a:ln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B7B9876-5DF9-4867-9946-002C87594040}"/>
                </a:ext>
              </a:extLst>
            </p:cNvPr>
            <p:cNvSpPr/>
            <p:nvPr/>
          </p:nvSpPr>
          <p:spPr>
            <a:xfrm>
              <a:off x="6096000" y="4680975"/>
              <a:ext cx="791738" cy="496229"/>
            </a:xfrm>
            <a:custGeom>
              <a:avLst/>
              <a:gdLst>
                <a:gd name="connsiteX0" fmla="*/ 1293393 w 1293393"/>
                <a:gd name="connsiteY0" fmla="*/ 0 h 747132"/>
                <a:gd name="connsiteX1" fmla="*/ 11003 w 1293393"/>
                <a:gd name="connsiteY1" fmla="*/ 223025 h 747132"/>
                <a:gd name="connsiteX2" fmla="*/ 780437 w 1293393"/>
                <a:gd name="connsiteY2" fmla="*/ 747132 h 74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393" h="747132">
                  <a:moveTo>
                    <a:pt x="1293393" y="0"/>
                  </a:moveTo>
                  <a:cubicBezTo>
                    <a:pt x="694944" y="49251"/>
                    <a:pt x="96496" y="98503"/>
                    <a:pt x="11003" y="223025"/>
                  </a:cubicBezTo>
                  <a:cubicBezTo>
                    <a:pt x="-74490" y="347547"/>
                    <a:pt x="352973" y="547339"/>
                    <a:pt x="780437" y="747132"/>
                  </a:cubicBez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14762C1-C5EB-42D6-A88C-C1C243E8DBC5}"/>
              </a:ext>
            </a:extLst>
          </p:cNvPr>
          <p:cNvGrpSpPr/>
          <p:nvPr/>
        </p:nvGrpSpPr>
        <p:grpSpPr>
          <a:xfrm>
            <a:off x="158052" y="3337430"/>
            <a:ext cx="1416930" cy="1110191"/>
            <a:chOff x="158052" y="3337430"/>
            <a:chExt cx="1416930" cy="1110191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8329EB5-8B47-457A-9263-59C8F4DC5D15}"/>
                </a:ext>
              </a:extLst>
            </p:cNvPr>
            <p:cNvSpPr/>
            <p:nvPr/>
          </p:nvSpPr>
          <p:spPr>
            <a:xfrm>
              <a:off x="158052" y="3337430"/>
              <a:ext cx="1416930" cy="1110191"/>
            </a:xfrm>
            <a:custGeom>
              <a:avLst/>
              <a:gdLst>
                <a:gd name="connsiteX0" fmla="*/ 1293393 w 1293393"/>
                <a:gd name="connsiteY0" fmla="*/ 0 h 747132"/>
                <a:gd name="connsiteX1" fmla="*/ 11003 w 1293393"/>
                <a:gd name="connsiteY1" fmla="*/ 223025 h 747132"/>
                <a:gd name="connsiteX2" fmla="*/ 780437 w 1293393"/>
                <a:gd name="connsiteY2" fmla="*/ 747132 h 74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393" h="747132">
                  <a:moveTo>
                    <a:pt x="1293393" y="0"/>
                  </a:moveTo>
                  <a:cubicBezTo>
                    <a:pt x="694944" y="49251"/>
                    <a:pt x="96496" y="98503"/>
                    <a:pt x="11003" y="223025"/>
                  </a:cubicBezTo>
                  <a:cubicBezTo>
                    <a:pt x="-74490" y="347547"/>
                    <a:pt x="352973" y="547339"/>
                    <a:pt x="780437" y="747132"/>
                  </a:cubicBezTo>
                </a:path>
              </a:pathLst>
            </a:custGeom>
            <a:noFill/>
            <a:ln>
              <a:prstDash val="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DCF747C-0407-418A-9768-4498732F7646}"/>
                </a:ext>
              </a:extLst>
            </p:cNvPr>
            <p:cNvSpPr/>
            <p:nvPr/>
          </p:nvSpPr>
          <p:spPr>
            <a:xfrm>
              <a:off x="741693" y="3429000"/>
              <a:ext cx="833288" cy="476725"/>
            </a:xfrm>
            <a:custGeom>
              <a:avLst/>
              <a:gdLst>
                <a:gd name="connsiteX0" fmla="*/ 1293393 w 1293393"/>
                <a:gd name="connsiteY0" fmla="*/ 0 h 747132"/>
                <a:gd name="connsiteX1" fmla="*/ 11003 w 1293393"/>
                <a:gd name="connsiteY1" fmla="*/ 223025 h 747132"/>
                <a:gd name="connsiteX2" fmla="*/ 780437 w 1293393"/>
                <a:gd name="connsiteY2" fmla="*/ 747132 h 74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393" h="747132">
                  <a:moveTo>
                    <a:pt x="1293393" y="0"/>
                  </a:moveTo>
                  <a:cubicBezTo>
                    <a:pt x="694944" y="49251"/>
                    <a:pt x="96496" y="98503"/>
                    <a:pt x="11003" y="223025"/>
                  </a:cubicBezTo>
                  <a:cubicBezTo>
                    <a:pt x="-74490" y="347547"/>
                    <a:pt x="352973" y="547339"/>
                    <a:pt x="780437" y="747132"/>
                  </a:cubicBez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44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3EE76F-C98C-4CEA-9EC4-1799423F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8D2690-928F-4F11-BB37-939C5847E5F7}"/>
              </a:ext>
            </a:extLst>
          </p:cNvPr>
          <p:cNvSpPr txBox="1"/>
          <p:nvPr/>
        </p:nvSpPr>
        <p:spPr>
          <a:xfrm>
            <a:off x="673029" y="755372"/>
            <a:ext cx="19962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r>
              <a:rPr lang="en-US" altLang="zh-CN" b="1" dirty="0"/>
              <a:t>-</a:t>
            </a:r>
            <a:r>
              <a:rPr lang="zh-CN" altLang="en-US" b="1" dirty="0"/>
              <a:t>代码示例：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CDE1E4-9CA4-4A25-A56E-20F8F2730EC5}"/>
              </a:ext>
            </a:extLst>
          </p:cNvPr>
          <p:cNvSpPr txBox="1"/>
          <p:nvPr/>
        </p:nvSpPr>
        <p:spPr>
          <a:xfrm>
            <a:off x="417702" y="1869047"/>
            <a:ext cx="1569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汇编格式（</a:t>
            </a:r>
            <a:r>
              <a:rPr lang="en-US" altLang="zh-CN" sz="2400" dirty="0"/>
              <a:t>intel</a:t>
            </a:r>
            <a:r>
              <a:rPr lang="zh-CN" altLang="en-US" sz="2400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38545E-29E4-4966-A1F3-A64BA864DC34}"/>
              </a:ext>
            </a:extLst>
          </p:cNvPr>
          <p:cNvSpPr/>
          <p:nvPr/>
        </p:nvSpPr>
        <p:spPr>
          <a:xfrm>
            <a:off x="5413376" y="258168"/>
            <a:ext cx="664844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	.file	"</a:t>
            </a:r>
            <a:r>
              <a:rPr lang="en-US" altLang="zh-CN" dirty="0" err="1"/>
              <a:t>mstore.c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intel_syntax</a:t>
            </a:r>
            <a:r>
              <a:rPr lang="en-US" altLang="zh-CN" dirty="0"/>
              <a:t> </a:t>
            </a:r>
            <a:r>
              <a:rPr lang="en-US" altLang="zh-CN" dirty="0" err="1"/>
              <a:t>noprefix</a:t>
            </a:r>
            <a:endParaRPr lang="en-US" altLang="zh-CN" dirty="0"/>
          </a:p>
          <a:p>
            <a:r>
              <a:rPr lang="en-US" altLang="zh-CN" dirty="0"/>
              <a:t>	.text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globl</a:t>
            </a:r>
            <a:r>
              <a:rPr lang="en-US" altLang="zh-CN" dirty="0"/>
              <a:t>	</a:t>
            </a:r>
            <a:r>
              <a:rPr lang="en-US" altLang="zh-CN" dirty="0" err="1"/>
              <a:t>multstore</a:t>
            </a:r>
            <a:endParaRPr lang="en-US" altLang="zh-CN" dirty="0"/>
          </a:p>
          <a:p>
            <a:r>
              <a:rPr lang="en-US" altLang="zh-CN" dirty="0"/>
              <a:t>	.type	</a:t>
            </a:r>
            <a:r>
              <a:rPr lang="en-US" altLang="zh-CN" dirty="0" err="1"/>
              <a:t>multstore</a:t>
            </a:r>
            <a:r>
              <a:rPr lang="en-US" altLang="zh-CN" dirty="0"/>
              <a:t>, @function</a:t>
            </a:r>
          </a:p>
          <a:p>
            <a:r>
              <a:rPr lang="en-US" altLang="zh-CN" dirty="0" err="1"/>
              <a:t>multstore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.LFB0: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cfi_startproc</a:t>
            </a:r>
            <a:endParaRPr lang="en-US" altLang="zh-CN" dirty="0"/>
          </a:p>
          <a:p>
            <a:r>
              <a:rPr lang="en-US" altLang="zh-CN" dirty="0"/>
              <a:t>	push	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	.</a:t>
            </a:r>
            <a:r>
              <a:rPr lang="en-US" altLang="zh-CN" dirty="0" err="1"/>
              <a:t>cfi_def_cfa_offset</a:t>
            </a:r>
            <a:r>
              <a:rPr lang="en-US" altLang="zh-CN" dirty="0"/>
              <a:t> 16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cfi_offset</a:t>
            </a:r>
            <a:r>
              <a:rPr lang="en-US" altLang="zh-CN" dirty="0"/>
              <a:t> 3, -16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</a:t>
            </a:r>
            <a:r>
              <a:rPr lang="en-US" altLang="zh-CN" dirty="0" err="1"/>
              <a:t>rbx</a:t>
            </a:r>
            <a:r>
              <a:rPr lang="en-US" altLang="zh-CN" dirty="0"/>
              <a:t>, </a:t>
            </a:r>
            <a:r>
              <a:rPr lang="en-US" altLang="zh-CN" dirty="0" err="1"/>
              <a:t>rdx</a:t>
            </a:r>
            <a:endParaRPr lang="en-US" altLang="zh-CN" dirty="0"/>
          </a:p>
          <a:p>
            <a:r>
              <a:rPr lang="en-US" altLang="zh-CN" dirty="0"/>
              <a:t>	call	mult2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QWORD PTR [</a:t>
            </a:r>
            <a:r>
              <a:rPr lang="en-US" altLang="zh-CN" dirty="0" err="1">
                <a:solidFill>
                  <a:srgbClr val="FF0000"/>
                </a:solidFill>
              </a:rPr>
              <a:t>rbx</a:t>
            </a:r>
            <a:r>
              <a:rPr lang="en-US" altLang="zh-CN" dirty="0">
                <a:solidFill>
                  <a:srgbClr val="FF0000"/>
                </a:solidFill>
              </a:rPr>
              <a:t>], 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	pop	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	.</a:t>
            </a:r>
            <a:r>
              <a:rPr lang="en-US" altLang="zh-CN" dirty="0" err="1"/>
              <a:t>cfi_def_cfa_offset</a:t>
            </a:r>
            <a:r>
              <a:rPr lang="en-US" altLang="zh-CN" dirty="0"/>
              <a:t> 8</a:t>
            </a:r>
          </a:p>
          <a:p>
            <a:r>
              <a:rPr lang="en-US" altLang="zh-CN" dirty="0"/>
              <a:t>	ret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cfi_endproc</a:t>
            </a:r>
            <a:endParaRPr lang="en-US" altLang="zh-CN" dirty="0"/>
          </a:p>
          <a:p>
            <a:r>
              <a:rPr lang="en-US" altLang="zh-CN" dirty="0"/>
              <a:t>.LFE0:</a:t>
            </a:r>
          </a:p>
          <a:p>
            <a:r>
              <a:rPr lang="en-US" altLang="zh-CN" dirty="0"/>
              <a:t>	.size	</a:t>
            </a:r>
            <a:r>
              <a:rPr lang="en-US" altLang="zh-CN" dirty="0" err="1"/>
              <a:t>multstore</a:t>
            </a:r>
            <a:r>
              <a:rPr lang="en-US" altLang="zh-CN" dirty="0"/>
              <a:t>, .-</a:t>
            </a:r>
            <a:r>
              <a:rPr lang="en-US" altLang="zh-CN" dirty="0" err="1"/>
              <a:t>multstore</a:t>
            </a:r>
            <a:endParaRPr lang="en-US" altLang="zh-CN" dirty="0"/>
          </a:p>
          <a:p>
            <a:r>
              <a:rPr lang="en-US" altLang="zh-CN" dirty="0"/>
              <a:t>	.ident	"GCC: (GNU) 4.8.5 20150623 (Red Hat 4.8.5-11)"</a:t>
            </a:r>
          </a:p>
          <a:p>
            <a:r>
              <a:rPr lang="en-US" altLang="zh-CN" dirty="0"/>
              <a:t>	.section	.note.GNU-stack,"",@</a:t>
            </a:r>
            <a:r>
              <a:rPr lang="en-US" altLang="zh-CN" dirty="0" err="1"/>
              <a:t>progbits</a:t>
            </a:r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81F008-78FD-4651-ABB9-938F05C11B3E}"/>
              </a:ext>
            </a:extLst>
          </p:cNvPr>
          <p:cNvSpPr/>
          <p:nvPr/>
        </p:nvSpPr>
        <p:spPr>
          <a:xfrm>
            <a:off x="130177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</a:t>
            </a:r>
            <a:r>
              <a:rPr lang="en-US" altLang="zh-CN" dirty="0" err="1"/>
              <a:t>gcc</a:t>
            </a:r>
            <a:r>
              <a:rPr lang="en-US" altLang="zh-CN" dirty="0"/>
              <a:t> -S -</a:t>
            </a:r>
            <a:r>
              <a:rPr lang="en-US" altLang="zh-CN" dirty="0" err="1"/>
              <a:t>Og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en-US" altLang="zh-CN" b="1" dirty="0" err="1">
                <a:solidFill>
                  <a:srgbClr val="FF0000"/>
                </a:solidFill>
              </a:rPr>
              <a:t>masm</a:t>
            </a:r>
            <a:r>
              <a:rPr lang="en-US" altLang="zh-CN" b="1" dirty="0">
                <a:solidFill>
                  <a:srgbClr val="FF0000"/>
                </a:solidFill>
              </a:rPr>
              <a:t>=intel </a:t>
            </a:r>
            <a:r>
              <a:rPr lang="en-US" altLang="zh-CN" dirty="0" err="1"/>
              <a:t>mstore.c</a:t>
            </a:r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cat </a:t>
            </a:r>
            <a:r>
              <a:rPr lang="en-US" altLang="zh-CN" dirty="0" err="1"/>
              <a:t>mstore.s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702EE0-38E9-4BB2-AC41-D21AC914FE3C}"/>
              </a:ext>
            </a:extLst>
          </p:cNvPr>
          <p:cNvSpPr/>
          <p:nvPr/>
        </p:nvSpPr>
        <p:spPr>
          <a:xfrm>
            <a:off x="417702" y="4557206"/>
            <a:ext cx="4916731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+mn-ea"/>
              </a:rPr>
              <a:t>Linux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下的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gdb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和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gcc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默认输出的汇编是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AT&amp;T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格式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80869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110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623632"/>
            <a:ext cx="10972800" cy="329044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3.4.5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</a:p>
          <a:p>
            <a:pPr lvl="1"/>
            <a:r>
              <a:rPr lang="en-US" altLang="zh-CN" dirty="0"/>
              <a:t>switch</a:t>
            </a:r>
            <a:r>
              <a:rPr lang="zh-CN" altLang="en-US" dirty="0"/>
              <a:t>开关语句根据一个整数索引值来进行多重分支（</a:t>
            </a:r>
            <a:r>
              <a:rPr lang="en-US" altLang="zh-CN" dirty="0"/>
              <a:t>multi-way branch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GCC</a:t>
            </a:r>
            <a:r>
              <a:rPr lang="zh-CN" altLang="en-US" dirty="0"/>
              <a:t>编译器根据分支数量和开关值得稀疏程度来翻译开关语句。但数量较多且比较密集时会使用跳转表（</a:t>
            </a:r>
            <a:r>
              <a:rPr lang="en-US" altLang="zh-CN" dirty="0"/>
              <a:t>jump table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使用跳转表时，执行速度与分支数量没有关系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7149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27710" y="1630889"/>
            <a:ext cx="40500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(a) Switch statement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switch_eg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x,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n)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 = x;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switch (n)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case 100: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*= 13;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	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case 102: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+= 10;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	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Fall through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</a:t>
            </a:r>
          </a:p>
        </p:txBody>
      </p:sp>
      <p:sp>
        <p:nvSpPr>
          <p:cNvPr id="4" name="矩形 3"/>
          <p:cNvSpPr/>
          <p:nvPr/>
        </p:nvSpPr>
        <p:spPr>
          <a:xfrm>
            <a:off x="5608320" y="1630889"/>
            <a:ext cx="44500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14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case 103: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15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+= 11;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16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17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18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case 104: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19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case 106: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20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*=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21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break;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22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23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default: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24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= 0;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25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26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27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28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C3FC63-FBAC-4B99-B35A-34A1E00C633C}"/>
              </a:ext>
            </a:extLst>
          </p:cNvPr>
          <p:cNvSpPr txBox="1"/>
          <p:nvPr/>
        </p:nvSpPr>
        <p:spPr>
          <a:xfrm>
            <a:off x="6965349" y="50164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94531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33400" y="697290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(b) Translation into extended C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switch_eg_impl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x,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n)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Table of code pointers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static void 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[7] =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loc_A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b="1" dirty="0" err="1">
                <a:solidFill>
                  <a:srgbClr val="00B050"/>
                </a:solidFill>
                <a:latin typeface="ZztexMono-Regular"/>
              </a:rPr>
              <a:t>loc_def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loc_B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loc_C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loc_D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&amp;&amp;</a:t>
            </a:r>
            <a:r>
              <a:rPr lang="en-US" altLang="zh-CN" dirty="0" err="1">
                <a:solidFill>
                  <a:srgbClr val="00B050"/>
                </a:solidFill>
                <a:latin typeface="ZztexMono-Regular"/>
              </a:rPr>
              <a:t>loc_def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&amp;&amp;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loc_D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unsigned index = n - 100;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if (index &gt; 6)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 	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loc_def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14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15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Multiway branch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16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[index];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17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18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loc_def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Default case*/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19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= 0;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20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21</a:t>
            </a:r>
          </a:p>
        </p:txBody>
      </p:sp>
      <p:sp>
        <p:nvSpPr>
          <p:cNvPr id="4" name="矩形 3"/>
          <p:cNvSpPr/>
          <p:nvPr/>
        </p:nvSpPr>
        <p:spPr>
          <a:xfrm>
            <a:off x="6190615" y="303948"/>
            <a:ext cx="509397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loc_C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Case 103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23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= x;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24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25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26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loc_A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Case 100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27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= x * 13;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28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29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30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loc_B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Case 102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31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= x + 10;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32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Fall through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33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rest: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Finish case 103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35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+= 11;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36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37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38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loc_D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: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Cases 104, 106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39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= x * x;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40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Fall through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done: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43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589780" y="1305411"/>
            <a:ext cx="6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41290" y="2282864"/>
            <a:ext cx="65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>
            <a:stCxn id="6" idx="1"/>
          </p:cNvCxnSpPr>
          <p:nvPr/>
        </p:nvCxnSpPr>
        <p:spPr>
          <a:xfrm flipH="1">
            <a:off x="3646170" y="1490077"/>
            <a:ext cx="943610" cy="3963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4589780" y="2255803"/>
            <a:ext cx="651510" cy="211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D312EF7-56F6-41FD-A42A-4447D83063E1}"/>
              </a:ext>
            </a:extLst>
          </p:cNvPr>
          <p:cNvSpPr txBox="1"/>
          <p:nvPr/>
        </p:nvSpPr>
        <p:spPr>
          <a:xfrm>
            <a:off x="9025504" y="69729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925585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113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9090" y="1431042"/>
            <a:ext cx="57073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x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+8, n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+12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x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n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Set up jump table access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subl $100, %eax 	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Compute index = n-100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cmpl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$6,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Compare index:6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ja .L2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If &gt;,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 err="1">
                <a:solidFill>
                  <a:srgbClr val="00AEF0"/>
                </a:solidFill>
                <a:latin typeface="ZztexMono-Bold"/>
              </a:rPr>
              <a:t>loc_def</a:t>
            </a:r>
            <a:endParaRPr lang="en-US" altLang="zh-CN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jmp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*.L7(,%eax,4)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*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jt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[index]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Default case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.L2: </a:t>
            </a:r>
            <a:r>
              <a:rPr lang="en-US" altLang="zh-CN" b="1" dirty="0" err="1">
                <a:solidFill>
                  <a:srgbClr val="00AEF0"/>
                </a:solidFill>
                <a:latin typeface="ZztexMono-Bold"/>
              </a:rPr>
              <a:t>loc_def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$0,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result = 0;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jmp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.L8 		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Case 103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.L5: </a:t>
            </a:r>
            <a:r>
              <a:rPr lang="en-US" altLang="zh-CN" b="1" dirty="0" err="1">
                <a:solidFill>
                  <a:srgbClr val="00AEF0"/>
                </a:solidFill>
                <a:latin typeface="ZztexMono-Bold"/>
              </a:rPr>
              <a:t>loc_C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result = x;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jmp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.L9 		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rest</a:t>
            </a:r>
          </a:p>
        </p:txBody>
      </p:sp>
      <p:sp>
        <p:nvSpPr>
          <p:cNvPr id="4" name="矩形 3"/>
          <p:cNvSpPr/>
          <p:nvPr/>
        </p:nvSpPr>
        <p:spPr>
          <a:xfrm>
            <a:off x="6046470" y="896124"/>
            <a:ext cx="610743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Case 100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.L3: </a:t>
            </a:r>
            <a:r>
              <a:rPr lang="en-US" altLang="zh-CN" b="1" dirty="0" err="1">
                <a:solidFill>
                  <a:srgbClr val="00AEF0"/>
                </a:solidFill>
                <a:latin typeface="ZztexMono-Bold"/>
              </a:rPr>
              <a:t>loc_A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(%edx,%edx,2),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result = x*3;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(%edx,%eax,4),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result = x+4*result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16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jmp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.L8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Case 102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.L4: </a:t>
            </a:r>
            <a:r>
              <a:rPr lang="en-US" altLang="zh-CN" b="1" dirty="0" err="1">
                <a:solidFill>
                  <a:srgbClr val="00AEF0"/>
                </a:solidFill>
                <a:latin typeface="ZztexMono-Bold"/>
              </a:rPr>
              <a:t>loc_B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18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10(%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result = x+10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Fall through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.L9: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rest: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20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$11,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result += 11;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21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jmp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.L8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Cases 104, 106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.L6: </a:t>
            </a:r>
            <a:r>
              <a:rPr lang="en-US" altLang="zh-CN" b="1" dirty="0" err="1">
                <a:solidFill>
                  <a:srgbClr val="00AEF0"/>
                </a:solidFill>
                <a:latin typeface="ZztexMono-Bold"/>
              </a:rPr>
              <a:t>loc_D</a:t>
            </a:r>
            <a:endParaRPr lang="en-US" altLang="zh-CN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result = x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result *= x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Fall through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25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.L8: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done: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Return result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777240" y="2880360"/>
            <a:ext cx="4686300" cy="285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2950" y="1040130"/>
            <a:ext cx="294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switch</a:t>
            </a:r>
            <a:r>
              <a:rPr lang="zh-CN" altLang="en-US" b="1" dirty="0"/>
              <a:t>对应的汇编代码示例：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4395D0-4D9C-486E-813E-1F667EEF7AD6}"/>
              </a:ext>
            </a:extLst>
          </p:cNvPr>
          <p:cNvSpPr txBox="1"/>
          <p:nvPr/>
        </p:nvSpPr>
        <p:spPr>
          <a:xfrm>
            <a:off x="6965349" y="50164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492157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59280" y="1825556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.section .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rodata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.align 4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Align address to multiple of 4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.L7: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.long .L3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Case 100: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loc_A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.long .L2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Case 101: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loc_def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.long .L4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Case 102: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loc_B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.long .L5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Case 103: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loc_C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.long .L6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Case 104: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loc_D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.long .L2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Case 105: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loc_def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.long .L6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Case 106: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loc_D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42950" y="1040130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跳转表：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B297B3-FC12-4E4B-B1CC-DB3AE413C785}"/>
              </a:ext>
            </a:extLst>
          </p:cNvPr>
          <p:cNvSpPr txBox="1"/>
          <p:nvPr/>
        </p:nvSpPr>
        <p:spPr>
          <a:xfrm>
            <a:off x="6965349" y="50164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132164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4FB543-F97E-497F-83A0-7FCAE38B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91BF50-4F9B-47E9-8EEE-918A4FF212E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216" y="0"/>
            <a:ext cx="3172185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1C9803-A953-432E-89DB-C6609AF601D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3769" y="1718550"/>
            <a:ext cx="4745562" cy="45775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8F8F6B-8692-4FD2-BA5D-7D2F2667C8A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45141" y="1718550"/>
            <a:ext cx="4330413" cy="475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A350E1-453B-4389-BFC0-176F0E23D2EA}"/>
              </a:ext>
            </a:extLst>
          </p:cNvPr>
          <p:cNvSpPr txBox="1"/>
          <p:nvPr/>
        </p:nvSpPr>
        <p:spPr>
          <a:xfrm>
            <a:off x="7242840" y="380015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80AF1B-612F-4569-A92F-DCE868977C37}"/>
              </a:ext>
            </a:extLst>
          </p:cNvPr>
          <p:cNvSpPr txBox="1"/>
          <p:nvPr/>
        </p:nvSpPr>
        <p:spPr>
          <a:xfrm>
            <a:off x="4120499" y="903235"/>
            <a:ext cx="329506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&amp;	</a:t>
            </a:r>
            <a:r>
              <a:rPr lang="zh-CN" altLang="en-US" b="1" dirty="0">
                <a:solidFill>
                  <a:srgbClr val="00B0F0"/>
                </a:solidFill>
              </a:rPr>
              <a:t>数据的地址</a:t>
            </a:r>
            <a:endParaRPr lang="en-US" altLang="zh-CN" b="1" dirty="0">
              <a:solidFill>
                <a:srgbClr val="00B0F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&amp;&amp;	</a:t>
            </a:r>
            <a:r>
              <a:rPr lang="zh-CN" altLang="en-US" b="1" dirty="0">
                <a:solidFill>
                  <a:srgbClr val="00B0F0"/>
                </a:solidFill>
              </a:rPr>
              <a:t>指令代码的地址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7F0D8F0-6D60-4996-B718-167F6B0F6BDB}"/>
              </a:ext>
            </a:extLst>
          </p:cNvPr>
          <p:cNvGrpSpPr/>
          <p:nvPr/>
        </p:nvGrpSpPr>
        <p:grpSpPr>
          <a:xfrm>
            <a:off x="2827959" y="2888166"/>
            <a:ext cx="4831372" cy="992458"/>
            <a:chOff x="2827959" y="2888166"/>
            <a:chExt cx="4831372" cy="99245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6FAFC0E5-50A9-495E-9DDF-2FC1ABCC4069}"/>
                </a:ext>
              </a:extLst>
            </p:cNvPr>
            <p:cNvSpPr/>
            <p:nvPr/>
          </p:nvSpPr>
          <p:spPr>
            <a:xfrm>
              <a:off x="3936380" y="2888166"/>
              <a:ext cx="3722951" cy="99245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FF1CBE-35D6-4864-8B9B-52DCF5E18F04}"/>
                </a:ext>
              </a:extLst>
            </p:cNvPr>
            <p:cNvSpPr txBox="1"/>
            <p:nvPr/>
          </p:nvSpPr>
          <p:spPr>
            <a:xfrm>
              <a:off x="2827959" y="3100039"/>
              <a:ext cx="1022611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跳转表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1E3120D-C1A9-4E1F-AD57-03066CCE9256}"/>
              </a:ext>
            </a:extLst>
          </p:cNvPr>
          <p:cNvGrpSpPr/>
          <p:nvPr/>
        </p:nvGrpSpPr>
        <p:grpSpPr>
          <a:xfrm>
            <a:off x="2827959" y="4128706"/>
            <a:ext cx="4831372" cy="369332"/>
            <a:chOff x="2827959" y="4128706"/>
            <a:chExt cx="4831372" cy="369332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077185B-32C9-470A-A6B5-9E6715EA1AB1}"/>
                </a:ext>
              </a:extLst>
            </p:cNvPr>
            <p:cNvSpPr/>
            <p:nvPr/>
          </p:nvSpPr>
          <p:spPr>
            <a:xfrm>
              <a:off x="3936380" y="4199710"/>
              <a:ext cx="3722951" cy="2273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4EEDA5-0A30-457D-93AF-7751E7432AD3}"/>
                </a:ext>
              </a:extLst>
            </p:cNvPr>
            <p:cNvSpPr txBox="1"/>
            <p:nvPr/>
          </p:nvSpPr>
          <p:spPr>
            <a:xfrm>
              <a:off x="2827959" y="4128706"/>
              <a:ext cx="1022611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分支号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4A5ED0-30CE-4789-B72E-E35993DBE27D}"/>
              </a:ext>
            </a:extLst>
          </p:cNvPr>
          <p:cNvGrpSpPr/>
          <p:nvPr/>
        </p:nvGrpSpPr>
        <p:grpSpPr>
          <a:xfrm>
            <a:off x="2827959" y="4928839"/>
            <a:ext cx="4831372" cy="1139588"/>
            <a:chOff x="2827959" y="4928839"/>
            <a:chExt cx="4831372" cy="113958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42F413EF-66DB-4EBA-A2B4-17C34923FA7A}"/>
                </a:ext>
              </a:extLst>
            </p:cNvPr>
            <p:cNvSpPr/>
            <p:nvPr/>
          </p:nvSpPr>
          <p:spPr>
            <a:xfrm>
              <a:off x="3936380" y="4928839"/>
              <a:ext cx="3722951" cy="113958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8F3F0FF-9855-4394-A9E4-F107DA80BE36}"/>
                </a:ext>
              </a:extLst>
            </p:cNvPr>
            <p:cNvSpPr txBox="1"/>
            <p:nvPr/>
          </p:nvSpPr>
          <p:spPr>
            <a:xfrm>
              <a:off x="2827959" y="5308687"/>
              <a:ext cx="1022611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跳转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4C7A179-7E94-4F0C-A12C-6D92B316787E}"/>
              </a:ext>
            </a:extLst>
          </p:cNvPr>
          <p:cNvGrpSpPr/>
          <p:nvPr/>
        </p:nvGrpSpPr>
        <p:grpSpPr>
          <a:xfrm>
            <a:off x="2386361" y="1817500"/>
            <a:ext cx="9729311" cy="1566895"/>
            <a:chOff x="2386361" y="1817500"/>
            <a:chExt cx="9729311" cy="1566895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42DF018-67F0-43C6-A8B2-3C605910AC34}"/>
                </a:ext>
              </a:extLst>
            </p:cNvPr>
            <p:cNvSpPr/>
            <p:nvPr/>
          </p:nvSpPr>
          <p:spPr>
            <a:xfrm>
              <a:off x="8392721" y="3047695"/>
              <a:ext cx="3722951" cy="3367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5ECDE84-8A77-4E48-992D-8E675029E582}"/>
                </a:ext>
              </a:extLst>
            </p:cNvPr>
            <p:cNvSpPr/>
            <p:nvPr/>
          </p:nvSpPr>
          <p:spPr>
            <a:xfrm>
              <a:off x="2386361" y="1817500"/>
              <a:ext cx="6006360" cy="1282539"/>
            </a:xfrm>
            <a:custGeom>
              <a:avLst/>
              <a:gdLst>
                <a:gd name="connsiteX0" fmla="*/ 7883912 w 7883912"/>
                <a:gd name="connsiteY0" fmla="*/ 1215632 h 1282539"/>
                <a:gd name="connsiteX1" fmla="*/ 3746810 w 7883912"/>
                <a:gd name="connsiteY1" fmla="*/ 149 h 1282539"/>
                <a:gd name="connsiteX2" fmla="*/ 0 w 7883912"/>
                <a:gd name="connsiteY2" fmla="*/ 1282539 h 128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83912" h="1282539">
                  <a:moveTo>
                    <a:pt x="7883912" y="1215632"/>
                  </a:moveTo>
                  <a:cubicBezTo>
                    <a:pt x="6472353" y="602315"/>
                    <a:pt x="5060795" y="-11002"/>
                    <a:pt x="3746810" y="149"/>
                  </a:cubicBezTo>
                  <a:cubicBezTo>
                    <a:pt x="2432825" y="11300"/>
                    <a:pt x="1216412" y="646919"/>
                    <a:pt x="0" y="1282539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E43FCB2-1DDA-4039-8B86-2EE4B4EB412D}"/>
              </a:ext>
            </a:extLst>
          </p:cNvPr>
          <p:cNvGrpSpPr/>
          <p:nvPr/>
        </p:nvGrpSpPr>
        <p:grpSpPr>
          <a:xfrm>
            <a:off x="1906859" y="1639221"/>
            <a:ext cx="10208813" cy="912252"/>
            <a:chOff x="1906859" y="1639221"/>
            <a:chExt cx="10208813" cy="9122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0CD04C0-37E1-4B23-982E-2746F36D96C2}"/>
                </a:ext>
              </a:extLst>
            </p:cNvPr>
            <p:cNvSpPr/>
            <p:nvPr/>
          </p:nvSpPr>
          <p:spPr>
            <a:xfrm>
              <a:off x="8392721" y="2214773"/>
              <a:ext cx="3722951" cy="3367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529E5A6-79A7-4E70-9524-22E28E45DBA6}"/>
                </a:ext>
              </a:extLst>
            </p:cNvPr>
            <p:cNvSpPr/>
            <p:nvPr/>
          </p:nvSpPr>
          <p:spPr>
            <a:xfrm>
              <a:off x="1906859" y="1639221"/>
              <a:ext cx="6590370" cy="602174"/>
            </a:xfrm>
            <a:custGeom>
              <a:avLst/>
              <a:gdLst>
                <a:gd name="connsiteX0" fmla="*/ 6590370 w 6590370"/>
                <a:gd name="connsiteY0" fmla="*/ 591023 h 602174"/>
                <a:gd name="connsiteX1" fmla="*/ 3389970 w 6590370"/>
                <a:gd name="connsiteY1" fmla="*/ 8 h 602174"/>
                <a:gd name="connsiteX2" fmla="*/ 0 w 6590370"/>
                <a:gd name="connsiteY2" fmla="*/ 602174 h 60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0370" h="602174">
                  <a:moveTo>
                    <a:pt x="6590370" y="591023"/>
                  </a:moveTo>
                  <a:cubicBezTo>
                    <a:pt x="5539367" y="294586"/>
                    <a:pt x="4488365" y="-1850"/>
                    <a:pt x="3389970" y="8"/>
                  </a:cubicBezTo>
                  <a:cubicBezTo>
                    <a:pt x="2291575" y="1866"/>
                    <a:pt x="1145787" y="302020"/>
                    <a:pt x="0" y="602174"/>
                  </a:cubicBez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AA712B4-BAC5-49F1-B8B8-C1A19FF913D9}"/>
              </a:ext>
            </a:extLst>
          </p:cNvPr>
          <p:cNvSpPr/>
          <p:nvPr/>
        </p:nvSpPr>
        <p:spPr>
          <a:xfrm>
            <a:off x="4036741" y="4939355"/>
            <a:ext cx="2059259" cy="513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BA255A8-E351-4B61-9AF6-36946D51D6DF}"/>
              </a:ext>
            </a:extLst>
          </p:cNvPr>
          <p:cNvSpPr/>
          <p:nvPr/>
        </p:nvSpPr>
        <p:spPr>
          <a:xfrm>
            <a:off x="4036741" y="5776332"/>
            <a:ext cx="2059259" cy="2306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63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5AE9AF-60F7-4E91-84FB-4BB50B6D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6A364E-2A49-4BCB-B47E-42E44066C7F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365229" cy="67214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A125AF-8C8F-4FBA-81F6-99950C9E48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7972" y="2308303"/>
            <a:ext cx="5914028" cy="268542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5F38DF-E188-4D6F-AC30-04568454976D}"/>
              </a:ext>
            </a:extLst>
          </p:cNvPr>
          <p:cNvSpPr txBox="1"/>
          <p:nvPr/>
        </p:nvSpPr>
        <p:spPr>
          <a:xfrm>
            <a:off x="7242840" y="380015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612675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C653DA-6A66-49C6-A4D9-A7DED00D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3078D9-F471-4785-AC1B-8CE35672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21" y="826782"/>
            <a:ext cx="4375394" cy="2177229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3067E1-2451-4637-A193-3265F3D65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81" y="3227834"/>
            <a:ext cx="4343386" cy="21053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7AA6D2-625B-4A26-AAFB-FBF8475FF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92" y="710466"/>
            <a:ext cx="2847898" cy="30530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56FFAA-E37C-4E5F-BD4E-B37DF4B25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73" y="5514383"/>
            <a:ext cx="6895171" cy="1018953"/>
          </a:xfrm>
          <a:prstGeom prst="rect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1D5236E-B0F6-4F36-8C4B-7E32D61FDA63}"/>
              </a:ext>
            </a:extLst>
          </p:cNvPr>
          <p:cNvGrpSpPr/>
          <p:nvPr/>
        </p:nvGrpSpPr>
        <p:grpSpPr>
          <a:xfrm>
            <a:off x="992459" y="4026417"/>
            <a:ext cx="4866844" cy="369332"/>
            <a:chOff x="992459" y="4026417"/>
            <a:chExt cx="4866844" cy="36933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181D32A-0C07-491B-8801-277FF7801C8A}"/>
                </a:ext>
              </a:extLst>
            </p:cNvPr>
            <p:cNvSpPr/>
            <p:nvPr/>
          </p:nvSpPr>
          <p:spPr>
            <a:xfrm>
              <a:off x="992459" y="4081346"/>
              <a:ext cx="2821258" cy="25647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CA53308-9D2E-4F0A-BC3E-B8A8E404F2C9}"/>
                </a:ext>
              </a:extLst>
            </p:cNvPr>
            <p:cNvSpPr txBox="1"/>
            <p:nvPr/>
          </p:nvSpPr>
          <p:spPr>
            <a:xfrm>
              <a:off x="3829781" y="4026417"/>
              <a:ext cx="20295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B050"/>
                  </a:solidFill>
                </a:rPr>
                <a:t>起始编号为“</a:t>
              </a:r>
              <a:r>
                <a:rPr lang="en-US" altLang="zh-CN" dirty="0">
                  <a:solidFill>
                    <a:srgbClr val="00B050"/>
                  </a:solidFill>
                </a:rPr>
                <a:t>-1</a:t>
              </a:r>
              <a:r>
                <a:rPr lang="zh-CN" altLang="en-US" dirty="0">
                  <a:solidFill>
                    <a:srgbClr val="00B050"/>
                  </a:solidFill>
                </a:rPr>
                <a:t>”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65EDD15-9B20-4EC5-A963-685DF2162DD8}"/>
              </a:ext>
            </a:extLst>
          </p:cNvPr>
          <p:cNvGrpSpPr/>
          <p:nvPr/>
        </p:nvGrpSpPr>
        <p:grpSpPr>
          <a:xfrm>
            <a:off x="691375" y="4308708"/>
            <a:ext cx="6783659" cy="646331"/>
            <a:chOff x="730696" y="4026417"/>
            <a:chExt cx="5897737" cy="646331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4AF6F15-1169-4830-B6A9-7296765636F2}"/>
                </a:ext>
              </a:extLst>
            </p:cNvPr>
            <p:cNvSpPr/>
            <p:nvPr/>
          </p:nvSpPr>
          <p:spPr>
            <a:xfrm>
              <a:off x="730696" y="4081346"/>
              <a:ext cx="3083020" cy="5914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7AC2012-6F0A-4888-9A7C-0DB664609813}"/>
                </a:ext>
              </a:extLst>
            </p:cNvPr>
            <p:cNvSpPr txBox="1"/>
            <p:nvPr/>
          </p:nvSpPr>
          <p:spPr>
            <a:xfrm>
              <a:off x="3829780" y="4026417"/>
              <a:ext cx="2798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</a:rPr>
                <a:t>(</a:t>
              </a:r>
              <a:r>
                <a:rPr lang="zh-CN" altLang="en-US" dirty="0">
                  <a:solidFill>
                    <a:srgbClr val="00B050"/>
                  </a:solidFill>
                </a:rPr>
                <a:t>从</a:t>
              </a:r>
              <a:r>
                <a:rPr lang="en-US" altLang="zh-CN" dirty="0">
                  <a:solidFill>
                    <a:srgbClr val="00B050"/>
                  </a:solidFill>
                </a:rPr>
                <a:t>0</a:t>
              </a:r>
              <a:r>
                <a:rPr lang="zh-CN" altLang="en-US" dirty="0">
                  <a:solidFill>
                    <a:srgbClr val="00B050"/>
                  </a:solidFill>
                </a:rPr>
                <a:t>开始</a:t>
              </a:r>
              <a:r>
                <a:rPr lang="en-US" altLang="zh-CN" dirty="0">
                  <a:solidFill>
                    <a:srgbClr val="00B050"/>
                  </a:solidFill>
                </a:rPr>
                <a:t>)</a:t>
              </a:r>
              <a:r>
                <a:rPr lang="zh-CN" altLang="en-US" dirty="0">
                  <a:solidFill>
                    <a:srgbClr val="00B050"/>
                  </a:solidFill>
                </a:rPr>
                <a:t>编号</a:t>
              </a:r>
              <a:r>
                <a:rPr lang="en-US" altLang="zh-CN" dirty="0">
                  <a:solidFill>
                    <a:srgbClr val="00B050"/>
                  </a:solidFill>
                </a:rPr>
                <a:t>&gt;8</a:t>
              </a:r>
              <a:r>
                <a:rPr lang="zh-CN" altLang="en-US" dirty="0">
                  <a:solidFill>
                    <a:srgbClr val="00B050"/>
                  </a:solidFill>
                </a:rPr>
                <a:t>，则跳转到</a:t>
              </a:r>
              <a:r>
                <a:rPr lang="en-US" altLang="zh-CN" dirty="0">
                  <a:solidFill>
                    <a:srgbClr val="FF0000"/>
                  </a:solidFill>
                </a:rPr>
                <a:t>L2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D354B10-1C2B-417B-8D4A-697C3B9E1599}"/>
              </a:ext>
            </a:extLst>
          </p:cNvPr>
          <p:cNvSpPr txBox="1"/>
          <p:nvPr/>
        </p:nvSpPr>
        <p:spPr>
          <a:xfrm>
            <a:off x="8902036" y="975704"/>
            <a:ext cx="474104" cy="28623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-1</a:t>
            </a:r>
          </a:p>
          <a:p>
            <a:r>
              <a:rPr lang="en-US" altLang="zh-CN" sz="2000" dirty="0"/>
              <a:t>0</a:t>
            </a:r>
          </a:p>
          <a:p>
            <a:r>
              <a:rPr lang="en-US" altLang="zh-CN" sz="2000" dirty="0"/>
              <a:t>1</a:t>
            </a:r>
          </a:p>
          <a:p>
            <a:r>
              <a:rPr lang="en-US" altLang="zh-CN" sz="2000" dirty="0"/>
              <a:t>2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</a:p>
          <a:p>
            <a:r>
              <a:rPr lang="en-US" altLang="zh-CN" sz="2000" dirty="0"/>
              <a:t>4</a:t>
            </a:r>
          </a:p>
          <a:p>
            <a:r>
              <a:rPr lang="en-US" altLang="zh-CN" sz="2000" dirty="0"/>
              <a:t>5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6</a:t>
            </a:r>
          </a:p>
          <a:p>
            <a:r>
              <a:rPr lang="en-US" altLang="zh-CN" sz="2000" dirty="0"/>
              <a:t>7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9B63F28-E32B-475C-BD2B-8A23FB7BF874}"/>
              </a:ext>
            </a:extLst>
          </p:cNvPr>
          <p:cNvSpPr txBox="1"/>
          <p:nvPr/>
        </p:nvSpPr>
        <p:spPr>
          <a:xfrm>
            <a:off x="747153" y="431637"/>
            <a:ext cx="171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练习  </a:t>
            </a:r>
            <a:r>
              <a:rPr lang="en-US" altLang="zh-CN" b="1" dirty="0">
                <a:solidFill>
                  <a:srgbClr val="FF0000"/>
                </a:solidFill>
              </a:rPr>
              <a:t>3.30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750512F-B8A2-4FBF-B36F-71B1FA91DBC3}"/>
              </a:ext>
            </a:extLst>
          </p:cNvPr>
          <p:cNvGrpSpPr/>
          <p:nvPr/>
        </p:nvGrpSpPr>
        <p:grpSpPr>
          <a:xfrm>
            <a:off x="7662947" y="2434590"/>
            <a:ext cx="4085228" cy="2081439"/>
            <a:chOff x="7662947" y="2434590"/>
            <a:chExt cx="4085228" cy="208143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DD59142-6130-4C9D-9E52-DE18A8D29A41}"/>
                </a:ext>
              </a:extLst>
            </p:cNvPr>
            <p:cNvGrpSpPr/>
            <p:nvPr/>
          </p:nvGrpSpPr>
          <p:grpSpPr>
            <a:xfrm>
              <a:off x="9120990" y="2434590"/>
              <a:ext cx="2627185" cy="1840579"/>
              <a:chOff x="7820015" y="2295227"/>
              <a:chExt cx="2627185" cy="1840579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511804-81DD-484E-AAE9-81C49A59EAAF}"/>
                  </a:ext>
                </a:extLst>
              </p:cNvPr>
              <p:cNvSpPr txBox="1"/>
              <p:nvPr/>
            </p:nvSpPr>
            <p:spPr>
              <a:xfrm>
                <a:off x="9271366" y="3766474"/>
                <a:ext cx="1175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default</a:t>
                </a:r>
                <a:endParaRPr lang="zh-CN" altLang="en-US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E9D5471F-6437-4132-BC50-87596391AB9B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7820015" y="2295227"/>
                <a:ext cx="1451351" cy="16559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7C5EB47E-5E03-49DD-8CF1-08465D79F66A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7820015" y="3088471"/>
                <a:ext cx="1451351" cy="8626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FA174647-0585-48C1-92E9-5D0A4A74726E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7662947" y="4090503"/>
              <a:ext cx="2909394" cy="425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132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0EB915-4B73-4578-BF82-8FF388E4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118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8F4A6F-1724-458C-9298-9CB1A7E0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22" y="646771"/>
            <a:ext cx="5613567" cy="57095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EA83DB-3468-4844-A849-A68D86492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489" y="646770"/>
            <a:ext cx="5502121" cy="59659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099CB8-7956-4A34-94D4-325995BF0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2372" y="3791415"/>
            <a:ext cx="2339315" cy="28212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3F563D-81CF-4697-A9E9-536274D49EBB}"/>
              </a:ext>
            </a:extLst>
          </p:cNvPr>
          <p:cNvSpPr txBox="1"/>
          <p:nvPr/>
        </p:nvSpPr>
        <p:spPr>
          <a:xfrm>
            <a:off x="1866984" y="1940311"/>
            <a:ext cx="268744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  5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b ^15</a:t>
            </a:r>
          </a:p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  c+112</a:t>
            </a:r>
          </a:p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7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(</a:t>
            </a:r>
            <a:r>
              <a:rPr lang="en-US" altLang="zh-CN" sz="1600" dirty="0" err="1">
                <a:solidFill>
                  <a:srgbClr val="FF0000"/>
                </a:solidFill>
              </a:rPr>
              <a:t>c+b</a:t>
            </a:r>
            <a:r>
              <a:rPr lang="en-US" altLang="zh-CN" sz="1600" dirty="0">
                <a:solidFill>
                  <a:srgbClr val="FF0000"/>
                </a:solidFill>
              </a:rPr>
              <a:t>)&lt;&lt;2</a:t>
            </a:r>
          </a:p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4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     a</a:t>
            </a:r>
          </a:p>
          <a:p>
            <a:endParaRPr lang="en-US" altLang="zh-CN" sz="1600" dirty="0">
              <a:solidFill>
                <a:srgbClr val="FF0000"/>
              </a:solidFill>
            </a:endParaRPr>
          </a:p>
          <a:p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        b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E43F00-B389-422E-AA5F-AEF66D253BC7}"/>
              </a:ext>
            </a:extLst>
          </p:cNvPr>
          <p:cNvSpPr txBox="1"/>
          <p:nvPr/>
        </p:nvSpPr>
        <p:spPr>
          <a:xfrm>
            <a:off x="8976732" y="1628078"/>
            <a:ext cx="185110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.L2</a:t>
            </a:r>
            <a:r>
              <a:rPr lang="zh-CN" altLang="en-US" dirty="0"/>
              <a:t>是</a:t>
            </a:r>
            <a:r>
              <a:rPr lang="en-US" altLang="zh-CN" dirty="0"/>
              <a:t>default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DC034F0-1A08-4874-A9A2-3DBB9F2391CA}"/>
              </a:ext>
            </a:extLst>
          </p:cNvPr>
          <p:cNvGrpSpPr/>
          <p:nvPr/>
        </p:nvGrpSpPr>
        <p:grpSpPr>
          <a:xfrm>
            <a:off x="5047048" y="3501561"/>
            <a:ext cx="6584008" cy="2745986"/>
            <a:chOff x="5047048" y="3501561"/>
            <a:chExt cx="6584008" cy="274598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D290063-95D9-428B-8166-F1A6F59034A0}"/>
                </a:ext>
              </a:extLst>
            </p:cNvPr>
            <p:cNvSpPr txBox="1"/>
            <p:nvPr/>
          </p:nvSpPr>
          <p:spPr>
            <a:xfrm>
              <a:off x="5047048" y="3501561"/>
              <a:ext cx="856111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重复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B67A04B-27D8-4B45-B447-5EAEDCA93F8C}"/>
                </a:ext>
              </a:extLst>
            </p:cNvPr>
            <p:cNvCxnSpPr/>
            <p:nvPr/>
          </p:nvCxnSpPr>
          <p:spPr>
            <a:xfrm>
              <a:off x="5954699" y="3629721"/>
              <a:ext cx="5676357" cy="1276816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7973BE3-1144-46EA-BCC0-D81E07B1EEAA}"/>
                </a:ext>
              </a:extLst>
            </p:cNvPr>
            <p:cNvCxnSpPr>
              <a:stCxn id="4" idx="1"/>
            </p:cNvCxnSpPr>
            <p:nvPr/>
          </p:nvCxnSpPr>
          <p:spPr>
            <a:xfrm>
              <a:off x="6017489" y="3629721"/>
              <a:ext cx="5564911" cy="2617826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6A15870-D806-4C26-A9B2-B0509BA71117}"/>
              </a:ext>
            </a:extLst>
          </p:cNvPr>
          <p:cNvGrpSpPr/>
          <p:nvPr/>
        </p:nvGrpSpPr>
        <p:grpSpPr>
          <a:xfrm>
            <a:off x="3412273" y="2390002"/>
            <a:ext cx="3434576" cy="944213"/>
            <a:chOff x="3412273" y="2390002"/>
            <a:chExt cx="3434576" cy="94421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9E8BD45-219D-4A01-9E1B-09AAB3634C24}"/>
                </a:ext>
              </a:extLst>
            </p:cNvPr>
            <p:cNvSpPr txBox="1"/>
            <p:nvPr/>
          </p:nvSpPr>
          <p:spPr>
            <a:xfrm>
              <a:off x="3412273" y="2390002"/>
              <a:ext cx="2263698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没有</a:t>
              </a:r>
              <a:r>
                <a:rPr lang="en-US" altLang="zh-CN" dirty="0"/>
                <a:t>break,</a:t>
              </a:r>
              <a:r>
                <a:rPr lang="zh-CN" altLang="en-US" dirty="0"/>
                <a:t>没有</a:t>
              </a:r>
              <a:r>
                <a:rPr lang="en-US" altLang="zh-CN" dirty="0" err="1"/>
                <a:t>jmp</a:t>
              </a:r>
              <a:endParaRPr lang="zh-CN" altLang="en-US" dirty="0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4F1F231-766F-420D-8C4F-F90176EA8974}"/>
                </a:ext>
              </a:extLst>
            </p:cNvPr>
            <p:cNvSpPr/>
            <p:nvPr/>
          </p:nvSpPr>
          <p:spPr>
            <a:xfrm>
              <a:off x="5486400" y="2575932"/>
              <a:ext cx="1360449" cy="758283"/>
            </a:xfrm>
            <a:custGeom>
              <a:avLst/>
              <a:gdLst>
                <a:gd name="connsiteX0" fmla="*/ 0 w 1839951"/>
                <a:gd name="connsiteY0" fmla="*/ 0 h 758283"/>
                <a:gd name="connsiteX1" fmla="*/ 869795 w 1839951"/>
                <a:gd name="connsiteY1" fmla="*/ 267629 h 758283"/>
                <a:gd name="connsiteX2" fmla="*/ 1248936 w 1839951"/>
                <a:gd name="connsiteY2" fmla="*/ 568712 h 758283"/>
                <a:gd name="connsiteX3" fmla="*/ 1839951 w 1839951"/>
                <a:gd name="connsiteY3" fmla="*/ 758283 h 75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9951" h="758283">
                  <a:moveTo>
                    <a:pt x="0" y="0"/>
                  </a:moveTo>
                  <a:cubicBezTo>
                    <a:pt x="330819" y="86422"/>
                    <a:pt x="661639" y="172844"/>
                    <a:pt x="869795" y="267629"/>
                  </a:cubicBezTo>
                  <a:cubicBezTo>
                    <a:pt x="1077951" y="362414"/>
                    <a:pt x="1087243" y="486936"/>
                    <a:pt x="1248936" y="568712"/>
                  </a:cubicBezTo>
                  <a:cubicBezTo>
                    <a:pt x="1410629" y="650488"/>
                    <a:pt x="1625290" y="704385"/>
                    <a:pt x="1839951" y="758283"/>
                  </a:cubicBez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132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8220" y="1417638"/>
            <a:ext cx="10972800" cy="2948940"/>
          </a:xfrm>
        </p:spPr>
        <p:txBody>
          <a:bodyPr/>
          <a:lstStyle/>
          <a:p>
            <a:r>
              <a:rPr lang="en-US" altLang="zh-CN" dirty="0"/>
              <a:t>3.5.1</a:t>
            </a:r>
            <a:r>
              <a:rPr lang="zh-CN" altLang="en-US" dirty="0"/>
              <a:t>栈帧</a:t>
            </a:r>
            <a:endParaRPr lang="en-US" altLang="zh-CN" dirty="0"/>
          </a:p>
          <a:p>
            <a:r>
              <a:rPr lang="en-US" altLang="zh-CN" dirty="0"/>
              <a:t>3.5.2</a:t>
            </a:r>
            <a:r>
              <a:rPr lang="zh-CN" altLang="en-US" dirty="0"/>
              <a:t>转移控制</a:t>
            </a:r>
            <a:endParaRPr lang="en-US" altLang="zh-CN" dirty="0"/>
          </a:p>
          <a:p>
            <a:r>
              <a:rPr lang="en-US" altLang="zh-CN" dirty="0"/>
              <a:t>3.5.3</a:t>
            </a:r>
            <a:r>
              <a:rPr lang="zh-CN" altLang="en-US" dirty="0"/>
              <a:t>寄存器使用惯例</a:t>
            </a:r>
            <a:endParaRPr lang="en-US" altLang="zh-CN" dirty="0"/>
          </a:p>
          <a:p>
            <a:r>
              <a:rPr lang="en-US" altLang="zh-CN" dirty="0"/>
              <a:t>3.5.4</a:t>
            </a:r>
            <a:r>
              <a:rPr lang="zh-CN" altLang="en-US" dirty="0"/>
              <a:t>递归调用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119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8BECF1-80B6-40E4-84D1-9F7F0C1C91FE}"/>
              </a:ext>
            </a:extLst>
          </p:cNvPr>
          <p:cNvSpPr txBox="1"/>
          <p:nvPr/>
        </p:nvSpPr>
        <p:spPr>
          <a:xfrm>
            <a:off x="7188819" y="1666201"/>
            <a:ext cx="3547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过程的形式：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/>
              <a:t>函数</a:t>
            </a:r>
            <a:r>
              <a:rPr lang="en-US" altLang="zh-CN" sz="2400" dirty="0"/>
              <a:t>		function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/>
              <a:t>方法</a:t>
            </a:r>
            <a:r>
              <a:rPr lang="en-US" altLang="zh-CN" sz="2400" dirty="0"/>
              <a:t>		method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/>
              <a:t>子例程</a:t>
            </a:r>
            <a:r>
              <a:rPr lang="en-US" altLang="zh-CN" sz="2400" dirty="0"/>
              <a:t>		subroutine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/>
              <a:t>处理函数</a:t>
            </a:r>
            <a:r>
              <a:rPr lang="en-US" altLang="zh-CN" sz="2400" dirty="0"/>
              <a:t>	handler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r>
              <a:rPr lang="en-US" altLang="zh-CN" sz="2400" dirty="0"/>
              <a:t>P</a:t>
            </a:r>
            <a:r>
              <a:rPr lang="zh-CN" altLang="en-US" sz="2400" dirty="0"/>
              <a:t>调用</a:t>
            </a:r>
            <a:r>
              <a:rPr lang="en-US" altLang="zh-CN" sz="2400" dirty="0"/>
              <a:t>Q </a:t>
            </a:r>
            <a:r>
              <a:rPr lang="zh-CN" altLang="en-US" sz="2400" dirty="0"/>
              <a:t>并从</a:t>
            </a:r>
            <a:r>
              <a:rPr lang="en-US" altLang="zh-CN" sz="2400" dirty="0"/>
              <a:t>Q</a:t>
            </a:r>
            <a:r>
              <a:rPr lang="zh-CN" altLang="en-US" sz="2400" dirty="0"/>
              <a:t>返回到</a:t>
            </a:r>
            <a:r>
              <a:rPr lang="en-US" altLang="zh-CN" sz="2400" dirty="0"/>
              <a:t>P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B050"/>
                </a:solidFill>
              </a:rPr>
              <a:t>控制转移</a:t>
            </a:r>
            <a:endParaRPr lang="en-US" altLang="zh-CN" sz="24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B050"/>
                </a:solidFill>
              </a:rPr>
              <a:t>参数传递</a:t>
            </a:r>
            <a:endParaRPr lang="en-US" altLang="zh-CN" sz="24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B050"/>
                </a:solidFill>
              </a:rPr>
              <a:t>局部变量</a:t>
            </a:r>
            <a:endParaRPr lang="en-US" altLang="zh-CN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639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29590" y="509713"/>
            <a:ext cx="11231880" cy="29186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3.1.2</a:t>
            </a:r>
            <a:r>
              <a:rPr lang="zh-CN" altLang="en-US" dirty="0"/>
              <a:t> 数据格式</a:t>
            </a:r>
            <a:endParaRPr lang="en-US" altLang="zh-CN" dirty="0"/>
          </a:p>
          <a:p>
            <a:pPr lvl="1"/>
            <a:r>
              <a:rPr lang="en-US" altLang="zh-CN" dirty="0"/>
              <a:t>Intel</a:t>
            </a:r>
            <a:r>
              <a:rPr lang="zh-CN" altLang="en-US" dirty="0"/>
              <a:t>术语：</a:t>
            </a:r>
            <a:endParaRPr lang="en-US" altLang="zh-CN" dirty="0"/>
          </a:p>
          <a:p>
            <a:pPr lvl="2"/>
            <a:r>
              <a:rPr lang="zh-CN" altLang="en-US" dirty="0"/>
              <a:t>字</a:t>
            </a:r>
            <a:r>
              <a:rPr lang="en-US" altLang="zh-CN" dirty="0"/>
              <a:t>/word/16-bit</a:t>
            </a:r>
            <a:r>
              <a:rPr lang="zh-CN" altLang="en-US" dirty="0"/>
              <a:t>；双字</a:t>
            </a:r>
            <a:r>
              <a:rPr lang="en-US" altLang="zh-CN" dirty="0"/>
              <a:t>/double</a:t>
            </a:r>
            <a:r>
              <a:rPr lang="zh-CN" altLang="en-US" dirty="0"/>
              <a:t> </a:t>
            </a:r>
            <a:r>
              <a:rPr lang="en-US" altLang="zh-CN" dirty="0"/>
              <a:t>words/32-bit</a:t>
            </a:r>
            <a:r>
              <a:rPr lang="zh-CN" altLang="en-US" dirty="0"/>
              <a:t>；四字</a:t>
            </a:r>
            <a:r>
              <a:rPr lang="en-US" altLang="zh-CN" dirty="0"/>
              <a:t>/quad/words/64-bit</a:t>
            </a:r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语言数据在</a:t>
            </a:r>
            <a:r>
              <a:rPr lang="en-US" altLang="zh-CN" dirty="0">
                <a:solidFill>
                  <a:srgbClr val="FF0000"/>
                </a:solidFill>
              </a:rPr>
              <a:t>x86-32</a:t>
            </a:r>
            <a:r>
              <a:rPr lang="zh-CN" altLang="en-US" dirty="0"/>
              <a:t>上的表示</a:t>
            </a:r>
            <a:endParaRPr lang="en-US" altLang="zh-CN" dirty="0"/>
          </a:p>
          <a:p>
            <a:pPr lvl="2"/>
            <a:r>
              <a:rPr lang="en-US" altLang="zh-CN" dirty="0"/>
              <a:t>GCC</a:t>
            </a:r>
            <a:r>
              <a:rPr lang="zh-CN" altLang="en-US" dirty="0"/>
              <a:t>生成的汇编指令都是用一个后缀表示操作数的大小</a:t>
            </a:r>
            <a:endParaRPr lang="en-US" altLang="zh-CN" dirty="0"/>
          </a:p>
          <a:p>
            <a:pPr marL="514350" lvl="1" indent="0">
              <a:buNone/>
            </a:pPr>
            <a:r>
              <a:rPr lang="en-US" altLang="zh-CN" dirty="0"/>
              <a:t>		</a:t>
            </a:r>
            <a:r>
              <a:rPr lang="zh-CN" altLang="en-US" sz="2400" dirty="0"/>
              <a:t>例如</a:t>
            </a:r>
            <a:r>
              <a:rPr lang="en-US" altLang="zh-CN" sz="2400" dirty="0" err="1"/>
              <a:t>mov</a:t>
            </a:r>
            <a:r>
              <a:rPr lang="zh-CN" altLang="en-US" sz="2400" dirty="0"/>
              <a:t>指令可能会是</a:t>
            </a:r>
            <a:r>
              <a:rPr lang="en-US" altLang="zh-CN" sz="2400" dirty="0" err="1"/>
              <a:t>movb</a:t>
            </a:r>
            <a:r>
              <a:rPr lang="zh-CN" altLang="en-US" sz="2400" dirty="0"/>
              <a:t>或</a:t>
            </a:r>
            <a:r>
              <a:rPr lang="en-US" altLang="zh-CN" sz="2400" dirty="0" err="1"/>
              <a:t>movw</a:t>
            </a:r>
            <a:r>
              <a:rPr lang="zh-CN" altLang="en-US" sz="2400" dirty="0"/>
              <a:t>或</a:t>
            </a:r>
            <a:r>
              <a:rPr lang="en-US" altLang="zh-CN" sz="2400" dirty="0" err="1"/>
              <a:t>movl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8950" y="3528847"/>
            <a:ext cx="7624445" cy="328325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7925775" y="3966210"/>
            <a:ext cx="325952" cy="28090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9590" y="4320638"/>
            <a:ext cx="1853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zh-CN" altLang="en-US" dirty="0"/>
              <a:t>（</a:t>
            </a:r>
            <a:r>
              <a:rPr lang="en-US" altLang="zh-CN" dirty="0"/>
              <a:t>x86-32</a:t>
            </a:r>
            <a:r>
              <a:rPr lang="zh-CN" altLang="en-US" dirty="0"/>
              <a:t>上不能直接表示</a:t>
            </a:r>
            <a:r>
              <a:rPr lang="en-US" altLang="zh-CN" dirty="0"/>
              <a:t>64</a:t>
            </a:r>
            <a:r>
              <a:rPr lang="zh-CN" altLang="en-US" dirty="0"/>
              <a:t>位的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，需要序列指令来处理）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383155" y="5170474"/>
            <a:ext cx="645795" cy="13125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6928923" y="3456658"/>
            <a:ext cx="996852" cy="86398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720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120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982980"/>
            <a:ext cx="563118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3.5.1</a:t>
            </a:r>
            <a:r>
              <a:rPr lang="zh-CN" altLang="en-US" dirty="0"/>
              <a:t>栈帧</a:t>
            </a:r>
            <a:endParaRPr lang="en-US" altLang="zh-CN" dirty="0"/>
          </a:p>
          <a:p>
            <a:pPr lvl="2"/>
            <a:r>
              <a:rPr lang="zh-CN" altLang="en-US" dirty="0"/>
              <a:t>一个过程调用所分配的那部分栈的空间称为</a:t>
            </a:r>
            <a:r>
              <a:rPr lang="zh-CN" altLang="en-US" b="1" dirty="0">
                <a:solidFill>
                  <a:srgbClr val="FF0000"/>
                </a:solidFill>
              </a:rPr>
              <a:t>栈帧</a:t>
            </a:r>
            <a:r>
              <a:rPr lang="zh-CN" altLang="en-US" dirty="0"/>
              <a:t>（</a:t>
            </a:r>
            <a:r>
              <a:rPr lang="en-US" altLang="zh-CN" dirty="0"/>
              <a:t>stack frame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栈顶总是由</a:t>
            </a:r>
            <a:r>
              <a:rPr lang="en-US" altLang="zh-CN" dirty="0" err="1"/>
              <a:t>esp</a:t>
            </a:r>
            <a:r>
              <a:rPr lang="zh-CN" altLang="en-US" dirty="0"/>
              <a:t>指出</a:t>
            </a:r>
            <a:endParaRPr lang="en-US" altLang="zh-CN" dirty="0"/>
          </a:p>
          <a:p>
            <a:pPr lvl="2"/>
            <a:r>
              <a:rPr lang="zh-CN" altLang="en-US" dirty="0"/>
              <a:t>栈帧由</a:t>
            </a:r>
            <a:r>
              <a:rPr lang="en-US" altLang="zh-CN" dirty="0" err="1"/>
              <a:t>ebp</a:t>
            </a:r>
            <a:r>
              <a:rPr lang="zh-CN" altLang="en-US" dirty="0"/>
              <a:t>指出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示例：</a:t>
            </a:r>
            <a:r>
              <a:rPr lang="en-US" altLang="zh-CN" dirty="0"/>
              <a:t>P</a:t>
            </a:r>
            <a:r>
              <a:rPr lang="zh-CN" altLang="en-US" dirty="0"/>
              <a:t>过程调用</a:t>
            </a:r>
            <a:r>
              <a:rPr lang="en-US" altLang="zh-CN" dirty="0"/>
              <a:t>Q</a:t>
            </a:r>
          </a:p>
          <a:p>
            <a:pPr lvl="3"/>
            <a:r>
              <a:rPr lang="en-US" altLang="zh-CN" dirty="0"/>
              <a:t>P</a:t>
            </a:r>
            <a:r>
              <a:rPr lang="zh-CN" altLang="en-US" dirty="0"/>
              <a:t>的返回地址在</a:t>
            </a:r>
            <a:r>
              <a:rPr lang="en-US" altLang="zh-CN" dirty="0"/>
              <a:t>call</a:t>
            </a:r>
            <a:r>
              <a:rPr lang="zh-CN" altLang="en-US" dirty="0"/>
              <a:t>时压入栈，作为</a:t>
            </a:r>
            <a:r>
              <a:rPr lang="en-US" altLang="zh-CN" dirty="0"/>
              <a:t>P</a:t>
            </a:r>
            <a:r>
              <a:rPr lang="zh-CN" altLang="en-US" dirty="0"/>
              <a:t>栈帧的末尾</a:t>
            </a:r>
            <a:endParaRPr lang="en-US" altLang="zh-CN" dirty="0"/>
          </a:p>
          <a:p>
            <a:pPr lvl="3"/>
            <a:r>
              <a:rPr lang="en-US" altLang="zh-CN" dirty="0"/>
              <a:t>Q</a:t>
            </a:r>
            <a:r>
              <a:rPr lang="zh-CN" altLang="en-US" dirty="0"/>
              <a:t>的参数在</a:t>
            </a:r>
            <a:r>
              <a:rPr lang="en-US" altLang="zh-CN" dirty="0"/>
              <a:t>P</a:t>
            </a:r>
            <a:r>
              <a:rPr lang="zh-CN" altLang="en-US" dirty="0"/>
              <a:t>栈帧中</a:t>
            </a:r>
            <a:endParaRPr lang="en-US" altLang="zh-CN" dirty="0"/>
          </a:p>
          <a:p>
            <a:pPr lvl="3"/>
            <a:r>
              <a:rPr lang="en-US" altLang="zh-CN" dirty="0"/>
              <a:t>Q</a:t>
            </a:r>
            <a:r>
              <a:rPr lang="zh-CN" altLang="en-US" dirty="0"/>
              <a:t>进入后要完成栈帧切换（</a:t>
            </a:r>
            <a:r>
              <a:rPr lang="en-US" altLang="zh-CN" dirty="0" err="1"/>
              <a:t>ebp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en-US" altLang="zh-CN" dirty="0"/>
              <a:t>Q</a:t>
            </a:r>
            <a:r>
              <a:rPr lang="zh-CN" altLang="en-US" dirty="0"/>
              <a:t>内部的局部变量在</a:t>
            </a:r>
            <a:r>
              <a:rPr lang="en-US" altLang="zh-CN" dirty="0"/>
              <a:t>Q</a:t>
            </a:r>
            <a:r>
              <a:rPr lang="zh-CN" altLang="en-US" dirty="0"/>
              <a:t>的栈帧中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5810" y="36671"/>
            <a:ext cx="3667392" cy="67389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012430" y="2297430"/>
            <a:ext cx="2370772" cy="19659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12430" y="4263390"/>
            <a:ext cx="2370772" cy="230886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435090" y="4149090"/>
            <a:ext cx="1188720" cy="491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435090" y="6184266"/>
            <a:ext cx="1188720" cy="491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endCxn id="8" idx="2"/>
          </p:cNvCxnSpPr>
          <p:nvPr/>
        </p:nvCxnSpPr>
        <p:spPr>
          <a:xfrm>
            <a:off x="4400550" y="2503170"/>
            <a:ext cx="2034540" cy="392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897630" y="3006090"/>
            <a:ext cx="2537460" cy="125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595610" y="2743200"/>
            <a:ext cx="98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调用者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595610" y="4836161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被调用者</a:t>
            </a:r>
            <a:r>
              <a:rPr lang="en-US" altLang="zh-CN" dirty="0"/>
              <a:t>Q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8012430" y="3977640"/>
            <a:ext cx="1188720" cy="285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650230" y="3065830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</a:t>
            </a:r>
            <a:r>
              <a:rPr lang="en-US" altLang="zh-CN" dirty="0"/>
              <a:t>call</a:t>
            </a:r>
            <a:r>
              <a:rPr lang="zh-CN" altLang="en-US" dirty="0"/>
              <a:t>指令压入栈</a:t>
            </a:r>
          </a:p>
        </p:txBody>
      </p:sp>
      <p:cxnSp>
        <p:nvCxnSpPr>
          <p:cNvPr id="17" name="直接箭头连接符 16"/>
          <p:cNvCxnSpPr>
            <a:stCxn id="16" idx="3"/>
            <a:endCxn id="15" idx="1"/>
          </p:cNvCxnSpPr>
          <p:nvPr/>
        </p:nvCxnSpPr>
        <p:spPr>
          <a:xfrm>
            <a:off x="6831330" y="3388996"/>
            <a:ext cx="1355184" cy="6304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0D9A106-8656-46FE-A185-CBE5B61E17B2}"/>
              </a:ext>
            </a:extLst>
          </p:cNvPr>
          <p:cNvSpPr txBox="1"/>
          <p:nvPr/>
        </p:nvSpPr>
        <p:spPr>
          <a:xfrm>
            <a:off x="6232412" y="866448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789065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1140681-3071-4AC4-8222-F7C7685037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5535" y="136524"/>
            <a:ext cx="4465737" cy="6858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121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982979"/>
            <a:ext cx="6602730" cy="55830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altLang="zh-CN" dirty="0"/>
          </a:p>
          <a:p>
            <a:pPr lvl="2"/>
            <a:r>
              <a:rPr lang="zh-CN" altLang="en-US" dirty="0"/>
              <a:t>一个过程调用所分配的那部分栈的空间称为</a:t>
            </a:r>
            <a:r>
              <a:rPr lang="zh-CN" altLang="en-US" b="1" dirty="0">
                <a:solidFill>
                  <a:srgbClr val="FF0000"/>
                </a:solidFill>
              </a:rPr>
              <a:t>栈帧</a:t>
            </a:r>
            <a:r>
              <a:rPr lang="zh-CN" altLang="en-US" dirty="0"/>
              <a:t>（</a:t>
            </a:r>
            <a:r>
              <a:rPr lang="en-US" altLang="zh-CN" dirty="0"/>
              <a:t>stack frame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栈顶总是由</a:t>
            </a:r>
            <a:r>
              <a:rPr lang="en-US" altLang="zh-CN" dirty="0" err="1"/>
              <a:t>rsp</a:t>
            </a:r>
            <a:r>
              <a:rPr lang="zh-CN" altLang="en-US" dirty="0"/>
              <a:t>指出</a:t>
            </a:r>
            <a:endParaRPr lang="en-US" altLang="zh-CN" dirty="0"/>
          </a:p>
          <a:p>
            <a:pPr lvl="2"/>
            <a:r>
              <a:rPr lang="zh-CN" altLang="en-US" dirty="0"/>
              <a:t>栈帧起点固定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示例：</a:t>
            </a:r>
            <a:r>
              <a:rPr lang="en-US" altLang="zh-CN" dirty="0"/>
              <a:t>P</a:t>
            </a:r>
            <a:r>
              <a:rPr lang="zh-CN" altLang="en-US" dirty="0"/>
              <a:t>过程调用</a:t>
            </a:r>
            <a:r>
              <a:rPr lang="en-US" altLang="zh-CN" dirty="0"/>
              <a:t>Q</a:t>
            </a:r>
          </a:p>
          <a:p>
            <a:pPr lvl="3"/>
            <a:r>
              <a:rPr lang="en-US" altLang="zh-CN" dirty="0"/>
              <a:t>P</a:t>
            </a:r>
            <a:r>
              <a:rPr lang="zh-CN" altLang="en-US" dirty="0"/>
              <a:t>的返回地址在</a:t>
            </a:r>
            <a:r>
              <a:rPr lang="en-US" altLang="zh-CN" dirty="0"/>
              <a:t>call</a:t>
            </a:r>
            <a:r>
              <a:rPr lang="zh-CN" altLang="en-US" dirty="0"/>
              <a:t>时压入栈，作为</a:t>
            </a:r>
            <a:r>
              <a:rPr lang="en-US" altLang="zh-CN" dirty="0"/>
              <a:t>P</a:t>
            </a:r>
            <a:r>
              <a:rPr lang="zh-CN" altLang="en-US" dirty="0"/>
              <a:t>栈帧的末尾</a:t>
            </a:r>
            <a:endParaRPr lang="en-US" altLang="zh-CN" dirty="0"/>
          </a:p>
          <a:p>
            <a:pPr lvl="3"/>
            <a:r>
              <a:rPr lang="en-US" altLang="zh-CN" dirty="0"/>
              <a:t>Q</a:t>
            </a:r>
            <a:r>
              <a:rPr lang="zh-CN" altLang="en-US" dirty="0"/>
              <a:t>的参数在</a:t>
            </a:r>
            <a:r>
              <a:rPr lang="en-US" altLang="zh-CN" dirty="0"/>
              <a:t>P</a:t>
            </a:r>
            <a:r>
              <a:rPr lang="zh-CN" altLang="en-US" dirty="0"/>
              <a:t>栈帧中</a:t>
            </a:r>
            <a:endParaRPr lang="en-US" altLang="zh-CN" dirty="0"/>
          </a:p>
          <a:p>
            <a:pPr lvl="3"/>
            <a:r>
              <a:rPr lang="en-US" altLang="zh-CN" dirty="0"/>
              <a:t>Q</a:t>
            </a:r>
            <a:r>
              <a:rPr lang="zh-CN" altLang="en-US" dirty="0"/>
              <a:t>进入后要完成栈帧切换（</a:t>
            </a:r>
            <a:r>
              <a:rPr lang="en-US" altLang="zh-CN" dirty="0" err="1"/>
              <a:t>ebp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en-US" altLang="zh-CN" dirty="0"/>
              <a:t>Q</a:t>
            </a:r>
            <a:r>
              <a:rPr lang="zh-CN" altLang="en-US" dirty="0"/>
              <a:t>内部的局部变量在</a:t>
            </a:r>
            <a:r>
              <a:rPr lang="en-US" altLang="zh-CN" dirty="0"/>
              <a:t>Q</a:t>
            </a:r>
            <a:r>
              <a:rPr lang="zh-CN" altLang="en-US" dirty="0"/>
              <a:t>的栈帧中</a:t>
            </a:r>
            <a:endParaRPr lang="en-US" altLang="zh-CN" dirty="0"/>
          </a:p>
          <a:p>
            <a:pPr lvl="2"/>
            <a:r>
              <a:rPr lang="zh-CN" altLang="en-US" dirty="0"/>
              <a:t>栈帧长度：</a:t>
            </a:r>
            <a:r>
              <a:rPr lang="zh-CN" altLang="en-US" b="1" u="sng" dirty="0">
                <a:solidFill>
                  <a:srgbClr val="00B050"/>
                </a:solidFill>
              </a:rPr>
              <a:t>定长</a:t>
            </a:r>
            <a:r>
              <a:rPr lang="zh-CN" altLang="en-US" dirty="0"/>
              <a:t>、</a:t>
            </a:r>
            <a:r>
              <a:rPr lang="zh-CN" altLang="en-US" b="1" u="sng" dirty="0">
                <a:solidFill>
                  <a:srgbClr val="00B050"/>
                </a:solidFill>
              </a:rPr>
              <a:t>变长</a:t>
            </a:r>
            <a:r>
              <a:rPr lang="en-US" altLang="zh-CN" b="1" u="sng" dirty="0">
                <a:solidFill>
                  <a:srgbClr val="00B050"/>
                </a:solidFill>
              </a:rPr>
              <a:t>(</a:t>
            </a:r>
            <a:r>
              <a:rPr lang="zh-CN" altLang="en-US" b="1" u="sng" dirty="0">
                <a:solidFill>
                  <a:srgbClr val="00B050"/>
                </a:solidFill>
              </a:rPr>
              <a:t>变长数组参数</a:t>
            </a:r>
            <a:r>
              <a:rPr lang="en-US" altLang="zh-CN" b="1" u="sng" dirty="0">
                <a:solidFill>
                  <a:srgbClr val="00B050"/>
                </a:solidFill>
              </a:rPr>
              <a:t>)</a:t>
            </a:r>
          </a:p>
          <a:p>
            <a:pPr lvl="2"/>
            <a:r>
              <a:rPr lang="zh-CN" altLang="en-US" dirty="0"/>
              <a:t>叶子过程：可能无需单独栈帧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8012430" y="2407736"/>
            <a:ext cx="3569970" cy="19659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012430" y="4373696"/>
            <a:ext cx="3886200" cy="23088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774938" y="6229986"/>
            <a:ext cx="1188720" cy="491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cxnSpLocks/>
            <a:endCxn id="8" idx="2"/>
          </p:cNvCxnSpPr>
          <p:nvPr/>
        </p:nvCxnSpPr>
        <p:spPr>
          <a:xfrm>
            <a:off x="4434840" y="2511846"/>
            <a:ext cx="2340098" cy="3963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cxnSpLocks/>
          </p:cNvCxnSpPr>
          <p:nvPr/>
        </p:nvCxnSpPr>
        <p:spPr>
          <a:xfrm>
            <a:off x="3725423" y="2896128"/>
            <a:ext cx="4242802" cy="1477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595610" y="2743200"/>
            <a:ext cx="98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调用者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595610" y="4836161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被调用者</a:t>
            </a:r>
            <a:r>
              <a:rPr lang="en-US" altLang="zh-CN" dirty="0"/>
              <a:t>Q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7E28F79-8B8D-44B1-A64A-136E5D19EDEC}"/>
              </a:ext>
            </a:extLst>
          </p:cNvPr>
          <p:cNvGrpSpPr/>
          <p:nvPr/>
        </p:nvGrpSpPr>
        <p:grpSpPr>
          <a:xfrm>
            <a:off x="5650230" y="3065830"/>
            <a:ext cx="3947160" cy="1239407"/>
            <a:chOff x="5650230" y="3065830"/>
            <a:chExt cx="3947160" cy="1239407"/>
          </a:xfrm>
        </p:grpSpPr>
        <p:sp>
          <p:nvSpPr>
            <p:cNvPr id="15" name="椭圆 14"/>
            <p:cNvSpPr/>
            <p:nvPr/>
          </p:nvSpPr>
          <p:spPr>
            <a:xfrm>
              <a:off x="8408670" y="4019487"/>
              <a:ext cx="1188720" cy="2857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650230" y="3065830"/>
              <a:ext cx="1181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由</a:t>
              </a:r>
              <a:r>
                <a:rPr lang="en-US" altLang="zh-CN" dirty="0"/>
                <a:t>call</a:t>
              </a:r>
              <a:r>
                <a:rPr lang="zh-CN" altLang="en-US" dirty="0"/>
                <a:t>指令压入栈</a:t>
              </a:r>
            </a:p>
          </p:txBody>
        </p:sp>
        <p:cxnSp>
          <p:nvCxnSpPr>
            <p:cNvPr id="17" name="直接箭头连接符 16"/>
            <p:cNvCxnSpPr>
              <a:stCxn id="16" idx="3"/>
              <a:endCxn id="15" idx="1"/>
            </p:cNvCxnSpPr>
            <p:nvPr/>
          </p:nvCxnSpPr>
          <p:spPr>
            <a:xfrm>
              <a:off x="6831330" y="3388996"/>
              <a:ext cx="1751424" cy="6723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0D9A106-8656-46FE-A185-CBE5B61E17B2}"/>
              </a:ext>
            </a:extLst>
          </p:cNvPr>
          <p:cNvSpPr txBox="1"/>
          <p:nvPr/>
        </p:nvSpPr>
        <p:spPr>
          <a:xfrm>
            <a:off x="10016005" y="471474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1169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122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3.5.2</a:t>
            </a:r>
            <a:r>
              <a:rPr lang="zh-CN" altLang="en-US" dirty="0"/>
              <a:t>转移控制</a:t>
            </a:r>
            <a:endParaRPr lang="en-US" altLang="zh-CN" dirty="0"/>
          </a:p>
          <a:p>
            <a:pPr lvl="1"/>
            <a:r>
              <a:rPr lang="zh-CN" altLang="en-US" dirty="0"/>
              <a:t>支持调用和返回的指令</a:t>
            </a:r>
            <a:endParaRPr lang="en-US" altLang="zh-CN" dirty="0"/>
          </a:p>
          <a:p>
            <a:pPr lvl="1"/>
            <a:r>
              <a:rPr lang="en-US" altLang="zh-CN" dirty="0"/>
              <a:t>call</a:t>
            </a:r>
            <a:r>
              <a:rPr lang="zh-CN" altLang="en-US" dirty="0"/>
              <a:t>指令将返回地址入栈，跳转到所指出的地址</a:t>
            </a:r>
            <a:r>
              <a:rPr lang="en-US" altLang="zh-CN" dirty="0"/>
              <a:t>——</a:t>
            </a:r>
            <a:r>
              <a:rPr lang="zh-CN" altLang="en-US" dirty="0"/>
              <a:t>被调用过程的起始处</a:t>
            </a:r>
            <a:endParaRPr lang="en-US" altLang="zh-CN" dirty="0"/>
          </a:p>
          <a:p>
            <a:pPr lvl="1"/>
            <a:r>
              <a:rPr lang="en-US" altLang="zh-CN" dirty="0"/>
              <a:t>ret</a:t>
            </a:r>
            <a:r>
              <a:rPr lang="zh-CN" altLang="en-US" dirty="0"/>
              <a:t>从栈中探出一个地址，然后跳转过去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7129" y="363376"/>
            <a:ext cx="4927008" cy="1721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0739" y="3803968"/>
            <a:ext cx="7450522" cy="27578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72859" y="3476350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下一条指令地址</a:t>
            </a:r>
          </a:p>
        </p:txBody>
      </p:sp>
      <p:sp>
        <p:nvSpPr>
          <p:cNvPr id="9" name="任意多边形 8"/>
          <p:cNvSpPr/>
          <p:nvPr/>
        </p:nvSpPr>
        <p:spPr>
          <a:xfrm flipV="1">
            <a:off x="4335429" y="4329444"/>
            <a:ext cx="5029200" cy="461315"/>
          </a:xfrm>
          <a:custGeom>
            <a:avLst/>
            <a:gdLst>
              <a:gd name="connsiteX0" fmla="*/ 0 w 5029200"/>
              <a:gd name="connsiteY0" fmla="*/ 423129 h 423129"/>
              <a:gd name="connsiteX1" fmla="*/ 3188970 w 5029200"/>
              <a:gd name="connsiteY1" fmla="*/ 219 h 423129"/>
              <a:gd name="connsiteX2" fmla="*/ 5029200 w 5029200"/>
              <a:gd name="connsiteY2" fmla="*/ 377409 h 42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9200" h="423129">
                <a:moveTo>
                  <a:pt x="0" y="423129"/>
                </a:moveTo>
                <a:cubicBezTo>
                  <a:pt x="1175385" y="215484"/>
                  <a:pt x="2350770" y="7839"/>
                  <a:pt x="3188970" y="219"/>
                </a:cubicBezTo>
                <a:cubicBezTo>
                  <a:pt x="4027170" y="-7401"/>
                  <a:pt x="4528185" y="185004"/>
                  <a:pt x="5029200" y="377409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26164" y="5550340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调用前堆栈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4289709" y="3923933"/>
            <a:ext cx="4434840" cy="2258632"/>
          </a:xfrm>
          <a:custGeom>
            <a:avLst/>
            <a:gdLst>
              <a:gd name="connsiteX0" fmla="*/ 0 w 4434840"/>
              <a:gd name="connsiteY0" fmla="*/ 54661 h 2258632"/>
              <a:gd name="connsiteX1" fmla="*/ 320040 w 4434840"/>
              <a:gd name="connsiteY1" fmla="*/ 237541 h 2258632"/>
              <a:gd name="connsiteX2" fmla="*/ 514350 w 4434840"/>
              <a:gd name="connsiteY2" fmla="*/ 1940611 h 2258632"/>
              <a:gd name="connsiteX3" fmla="*/ 2548890 w 4434840"/>
              <a:gd name="connsiteY3" fmla="*/ 2169211 h 2258632"/>
              <a:gd name="connsiteX4" fmla="*/ 3314700 w 4434840"/>
              <a:gd name="connsiteY4" fmla="*/ 900481 h 2258632"/>
              <a:gd name="connsiteX5" fmla="*/ 4434840 w 4434840"/>
              <a:gd name="connsiteY5" fmla="*/ 66091 h 225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4840" h="2258632">
                <a:moveTo>
                  <a:pt x="0" y="54661"/>
                </a:moveTo>
                <a:cubicBezTo>
                  <a:pt x="117157" y="-11062"/>
                  <a:pt x="234315" y="-76784"/>
                  <a:pt x="320040" y="237541"/>
                </a:cubicBezTo>
                <a:cubicBezTo>
                  <a:pt x="405765" y="551866"/>
                  <a:pt x="142875" y="1618666"/>
                  <a:pt x="514350" y="1940611"/>
                </a:cubicBezTo>
                <a:cubicBezTo>
                  <a:pt x="885825" y="2262556"/>
                  <a:pt x="2082165" y="2342566"/>
                  <a:pt x="2548890" y="2169211"/>
                </a:cubicBezTo>
                <a:cubicBezTo>
                  <a:pt x="3015615" y="1995856"/>
                  <a:pt x="3000375" y="1251001"/>
                  <a:pt x="3314700" y="900481"/>
                </a:cubicBezTo>
                <a:cubicBezTo>
                  <a:pt x="3629025" y="549961"/>
                  <a:pt x="4031932" y="308026"/>
                  <a:pt x="4434840" y="66091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74431" y="6273405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刚调用时堆栈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04200" y="5939791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返回后的堆栈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59287" y="3592273"/>
            <a:ext cx="154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过程</a:t>
            </a:r>
            <a:r>
              <a:rPr lang="en-US" altLang="zh-CN" b="1" dirty="0">
                <a:solidFill>
                  <a:srgbClr val="00B050"/>
                </a:solidFill>
              </a:rPr>
              <a:t>/</a:t>
            </a:r>
            <a:r>
              <a:rPr lang="zh-CN" altLang="en-US" b="1" dirty="0">
                <a:solidFill>
                  <a:srgbClr val="00B050"/>
                </a:solidFill>
              </a:rPr>
              <a:t>函数的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zh-CN" altLang="en-US" b="1" dirty="0">
                <a:solidFill>
                  <a:srgbClr val="00B050"/>
                </a:solidFill>
              </a:rPr>
              <a:t>入口地址</a:t>
            </a:r>
          </a:p>
        </p:txBody>
      </p:sp>
      <p:sp>
        <p:nvSpPr>
          <p:cNvPr id="4" name="椭圆 3"/>
          <p:cNvSpPr/>
          <p:nvPr/>
        </p:nvSpPr>
        <p:spPr>
          <a:xfrm>
            <a:off x="6507129" y="1371600"/>
            <a:ext cx="952450" cy="336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89FD6D-3B8C-4121-92C9-1A4AE7787D81}"/>
              </a:ext>
            </a:extLst>
          </p:cNvPr>
          <p:cNvSpPr txBox="1"/>
          <p:nvPr/>
        </p:nvSpPr>
        <p:spPr>
          <a:xfrm>
            <a:off x="5392071" y="122396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600640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2A2ED87-05AA-4ED6-9636-9CA7693B85B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8195" y="3700222"/>
            <a:ext cx="8537642" cy="28303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72BF9F-9A02-45FE-B179-0CBE3C972B8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7129" y="426743"/>
            <a:ext cx="4849602" cy="1412317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123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dirty="0"/>
          </a:p>
          <a:p>
            <a:pPr lvl="1"/>
            <a:r>
              <a:rPr lang="zh-CN" altLang="en-US" dirty="0"/>
              <a:t>支持调用和返回的指令</a:t>
            </a:r>
            <a:endParaRPr lang="en-US" altLang="zh-CN" dirty="0"/>
          </a:p>
          <a:p>
            <a:pPr lvl="1"/>
            <a:r>
              <a:rPr lang="en-US" altLang="zh-CN" dirty="0"/>
              <a:t>call</a:t>
            </a:r>
            <a:r>
              <a:rPr lang="zh-CN" altLang="en-US" dirty="0"/>
              <a:t>指令将返回地址入栈，跳转到所指出的地址</a:t>
            </a:r>
            <a:r>
              <a:rPr lang="en-US" altLang="zh-CN" dirty="0"/>
              <a:t>——</a:t>
            </a:r>
            <a:r>
              <a:rPr lang="zh-CN" altLang="en-US" dirty="0"/>
              <a:t>被调用过程的起始处</a:t>
            </a:r>
            <a:endParaRPr lang="en-US" altLang="zh-CN" dirty="0"/>
          </a:p>
          <a:p>
            <a:pPr lvl="1"/>
            <a:r>
              <a:rPr lang="en-US" altLang="zh-CN" dirty="0"/>
              <a:t>ret</a:t>
            </a:r>
            <a:r>
              <a:rPr lang="zh-CN" altLang="en-US" dirty="0"/>
              <a:t>从栈中探出一个地址，然后跳转过去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2935257" y="5451176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调用前堆栈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57257" y="5444414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刚调用时堆栈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492298" y="5419981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返回后的堆栈</a:t>
            </a:r>
          </a:p>
        </p:txBody>
      </p:sp>
      <p:sp>
        <p:nvSpPr>
          <p:cNvPr id="4" name="椭圆 3"/>
          <p:cNvSpPr/>
          <p:nvPr/>
        </p:nvSpPr>
        <p:spPr>
          <a:xfrm>
            <a:off x="6659287" y="1467414"/>
            <a:ext cx="952450" cy="2830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89FD6D-3B8C-4121-92C9-1A4AE7787D81}"/>
              </a:ext>
            </a:extLst>
          </p:cNvPr>
          <p:cNvSpPr txBox="1"/>
          <p:nvPr/>
        </p:nvSpPr>
        <p:spPr>
          <a:xfrm>
            <a:off x="1403944" y="70074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41D28E66-58CD-4BEA-A8C8-9AF1D512E059}"/>
              </a:ext>
            </a:extLst>
          </p:cNvPr>
          <p:cNvSpPr/>
          <p:nvPr/>
        </p:nvSpPr>
        <p:spPr>
          <a:xfrm>
            <a:off x="4491990" y="5840730"/>
            <a:ext cx="742950" cy="251460"/>
          </a:xfrm>
          <a:custGeom>
            <a:avLst/>
            <a:gdLst>
              <a:gd name="connsiteX0" fmla="*/ 0 w 742950"/>
              <a:gd name="connsiteY0" fmla="*/ 0 h 251460"/>
              <a:gd name="connsiteX1" fmla="*/ 262890 w 742950"/>
              <a:gd name="connsiteY1" fmla="*/ 57150 h 251460"/>
              <a:gd name="connsiteX2" fmla="*/ 422910 w 742950"/>
              <a:gd name="connsiteY2" fmla="*/ 205740 h 251460"/>
              <a:gd name="connsiteX3" fmla="*/ 742950 w 742950"/>
              <a:gd name="connsiteY3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251460">
                <a:moveTo>
                  <a:pt x="0" y="0"/>
                </a:moveTo>
                <a:cubicBezTo>
                  <a:pt x="96202" y="11430"/>
                  <a:pt x="192405" y="22860"/>
                  <a:pt x="262890" y="57150"/>
                </a:cubicBezTo>
                <a:cubicBezTo>
                  <a:pt x="333375" y="91440"/>
                  <a:pt x="342900" y="173355"/>
                  <a:pt x="422910" y="205740"/>
                </a:cubicBezTo>
                <a:cubicBezTo>
                  <a:pt x="502920" y="238125"/>
                  <a:pt x="622935" y="244792"/>
                  <a:pt x="742950" y="25146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tailEnd type="stealth" w="lg" len="lg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4E074D5-11C1-484E-B53F-45505C52CA2E}"/>
              </a:ext>
            </a:extLst>
          </p:cNvPr>
          <p:cNvGrpSpPr/>
          <p:nvPr/>
        </p:nvGrpSpPr>
        <p:grpSpPr>
          <a:xfrm>
            <a:off x="3931920" y="3772722"/>
            <a:ext cx="3609833" cy="2279524"/>
            <a:chOff x="3931920" y="3772722"/>
            <a:chExt cx="3609833" cy="2279524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3B420C92-648D-4D56-8E07-1E0B58CA2A27}"/>
                </a:ext>
              </a:extLst>
            </p:cNvPr>
            <p:cNvSpPr/>
            <p:nvPr/>
          </p:nvSpPr>
          <p:spPr>
            <a:xfrm>
              <a:off x="5040630" y="3869938"/>
              <a:ext cx="1211580" cy="2085092"/>
            </a:xfrm>
            <a:custGeom>
              <a:avLst/>
              <a:gdLst>
                <a:gd name="connsiteX0" fmla="*/ 0 w 742950"/>
                <a:gd name="connsiteY0" fmla="*/ 0 h 251460"/>
                <a:gd name="connsiteX1" fmla="*/ 262890 w 742950"/>
                <a:gd name="connsiteY1" fmla="*/ 57150 h 251460"/>
                <a:gd name="connsiteX2" fmla="*/ 422910 w 742950"/>
                <a:gd name="connsiteY2" fmla="*/ 205740 h 251460"/>
                <a:gd name="connsiteX3" fmla="*/ 742950 w 742950"/>
                <a:gd name="connsiteY3" fmla="*/ 25146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2950" h="251460">
                  <a:moveTo>
                    <a:pt x="0" y="0"/>
                  </a:moveTo>
                  <a:cubicBezTo>
                    <a:pt x="96202" y="11430"/>
                    <a:pt x="192405" y="22860"/>
                    <a:pt x="262890" y="57150"/>
                  </a:cubicBezTo>
                  <a:cubicBezTo>
                    <a:pt x="333375" y="91440"/>
                    <a:pt x="342900" y="173355"/>
                    <a:pt x="422910" y="205740"/>
                  </a:cubicBezTo>
                  <a:cubicBezTo>
                    <a:pt x="502920" y="238125"/>
                    <a:pt x="622935" y="244792"/>
                    <a:pt x="742950" y="25146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tailEnd type="stealth" w="lg" len="lg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0DE77CD-E2DE-4FE7-B5E0-739F428B046A}"/>
                </a:ext>
              </a:extLst>
            </p:cNvPr>
            <p:cNvSpPr/>
            <p:nvPr/>
          </p:nvSpPr>
          <p:spPr>
            <a:xfrm>
              <a:off x="3931920" y="3772722"/>
              <a:ext cx="1303020" cy="199182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1066BD0-8BB2-4B33-BDF8-5A49B883D342}"/>
                </a:ext>
              </a:extLst>
            </p:cNvPr>
            <p:cNvSpPr/>
            <p:nvPr/>
          </p:nvSpPr>
          <p:spPr>
            <a:xfrm>
              <a:off x="6238733" y="5853064"/>
              <a:ext cx="1303020" cy="199182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C5C0850C-0D52-482D-9CA4-4A138070D102}"/>
              </a:ext>
            </a:extLst>
          </p:cNvPr>
          <p:cNvSpPr/>
          <p:nvPr/>
        </p:nvSpPr>
        <p:spPr>
          <a:xfrm>
            <a:off x="6659287" y="927192"/>
            <a:ext cx="952450" cy="490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9B03DD0-EF9E-4557-9070-D9678DB8024F}"/>
              </a:ext>
            </a:extLst>
          </p:cNvPr>
          <p:cNvSpPr/>
          <p:nvPr/>
        </p:nvSpPr>
        <p:spPr>
          <a:xfrm flipV="1">
            <a:off x="7375875" y="5789313"/>
            <a:ext cx="742950" cy="302251"/>
          </a:xfrm>
          <a:custGeom>
            <a:avLst/>
            <a:gdLst>
              <a:gd name="connsiteX0" fmla="*/ 0 w 742950"/>
              <a:gd name="connsiteY0" fmla="*/ 0 h 251460"/>
              <a:gd name="connsiteX1" fmla="*/ 262890 w 742950"/>
              <a:gd name="connsiteY1" fmla="*/ 57150 h 251460"/>
              <a:gd name="connsiteX2" fmla="*/ 422910 w 742950"/>
              <a:gd name="connsiteY2" fmla="*/ 205740 h 251460"/>
              <a:gd name="connsiteX3" fmla="*/ 742950 w 742950"/>
              <a:gd name="connsiteY3" fmla="*/ 25146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" h="251460">
                <a:moveTo>
                  <a:pt x="0" y="0"/>
                </a:moveTo>
                <a:cubicBezTo>
                  <a:pt x="96202" y="11430"/>
                  <a:pt x="192405" y="22860"/>
                  <a:pt x="262890" y="57150"/>
                </a:cubicBezTo>
                <a:cubicBezTo>
                  <a:pt x="333375" y="91440"/>
                  <a:pt x="342900" y="173355"/>
                  <a:pt x="422910" y="205740"/>
                </a:cubicBezTo>
                <a:cubicBezTo>
                  <a:pt x="502920" y="238125"/>
                  <a:pt x="622935" y="244792"/>
                  <a:pt x="742950" y="25146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tailEnd type="stealth" w="lg" len="lg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BA4F004-D6F1-4DF1-B05A-16B4F914910C}"/>
              </a:ext>
            </a:extLst>
          </p:cNvPr>
          <p:cNvGrpSpPr/>
          <p:nvPr/>
        </p:nvGrpSpPr>
        <p:grpSpPr>
          <a:xfrm>
            <a:off x="7383780" y="3403390"/>
            <a:ext cx="4518727" cy="2437340"/>
            <a:chOff x="7383780" y="3403390"/>
            <a:chExt cx="4518727" cy="2437340"/>
          </a:xfrm>
        </p:grpSpPr>
        <p:sp>
          <p:nvSpPr>
            <p:cNvPr id="8" name="文本框 7"/>
            <p:cNvSpPr txBox="1"/>
            <p:nvPr/>
          </p:nvSpPr>
          <p:spPr>
            <a:xfrm>
              <a:off x="9364628" y="3403390"/>
              <a:ext cx="2537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B050"/>
                  </a:solidFill>
                </a:rPr>
                <a:t>弹出下一条指令地址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6568F7F-A26F-4121-813C-6BC4CFE9DD10}"/>
                </a:ext>
              </a:extLst>
            </p:cNvPr>
            <p:cNvGrpSpPr/>
            <p:nvPr/>
          </p:nvGrpSpPr>
          <p:grpSpPr>
            <a:xfrm>
              <a:off x="7383780" y="3772722"/>
              <a:ext cx="3583370" cy="2068008"/>
              <a:chOff x="7383780" y="3772722"/>
              <a:chExt cx="3583370" cy="2068008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3C12F4FC-6C63-4959-B50B-362220EEF96C}"/>
                  </a:ext>
                </a:extLst>
              </p:cNvPr>
              <p:cNvSpPr/>
              <p:nvPr/>
            </p:nvSpPr>
            <p:spPr>
              <a:xfrm>
                <a:off x="9664130" y="3772722"/>
                <a:ext cx="1303020" cy="199182"/>
              </a:xfrm>
              <a:prstGeom prst="ellipse">
                <a:avLst/>
              </a:prstGeom>
              <a:noFill/>
              <a:ln w="25400">
                <a:solidFill>
                  <a:srgbClr val="00B0F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zh-CN" altLang="en-US" dirty="0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2D904622-A433-4FA9-AF49-2790B7FFF9F4}"/>
                  </a:ext>
                </a:extLst>
              </p:cNvPr>
              <p:cNvSpPr/>
              <p:nvPr/>
            </p:nvSpPr>
            <p:spPr>
              <a:xfrm>
                <a:off x="7383780" y="3977640"/>
                <a:ext cx="3017520" cy="1863090"/>
              </a:xfrm>
              <a:custGeom>
                <a:avLst/>
                <a:gdLst>
                  <a:gd name="connsiteX0" fmla="*/ 0 w 3017520"/>
                  <a:gd name="connsiteY0" fmla="*/ 1863090 h 1863090"/>
                  <a:gd name="connsiteX1" fmla="*/ 914400 w 3017520"/>
                  <a:gd name="connsiteY1" fmla="*/ 1211580 h 1863090"/>
                  <a:gd name="connsiteX2" fmla="*/ 2240280 w 3017520"/>
                  <a:gd name="connsiteY2" fmla="*/ 880110 h 1863090"/>
                  <a:gd name="connsiteX3" fmla="*/ 3017520 w 3017520"/>
                  <a:gd name="connsiteY3" fmla="*/ 0 h 1863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7520" h="1863090">
                    <a:moveTo>
                      <a:pt x="0" y="1863090"/>
                    </a:moveTo>
                    <a:cubicBezTo>
                      <a:pt x="270510" y="1619250"/>
                      <a:pt x="541020" y="1375410"/>
                      <a:pt x="914400" y="1211580"/>
                    </a:cubicBezTo>
                    <a:cubicBezTo>
                      <a:pt x="1287780" y="1047750"/>
                      <a:pt x="1889760" y="1082040"/>
                      <a:pt x="2240280" y="880110"/>
                    </a:cubicBezTo>
                    <a:cubicBezTo>
                      <a:pt x="2590800" y="678180"/>
                      <a:pt x="2804160" y="339090"/>
                      <a:pt x="3017520" y="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6490" y="1141894"/>
            <a:ext cx="8293451" cy="86821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AC708-91A4-4A8F-9FE7-F4C0702E2376}"/>
              </a:ext>
            </a:extLst>
          </p:cNvPr>
          <p:cNvGrpSpPr/>
          <p:nvPr/>
        </p:nvGrpSpPr>
        <p:grpSpPr>
          <a:xfrm>
            <a:off x="6862867" y="1467415"/>
            <a:ext cx="2845013" cy="2504489"/>
            <a:chOff x="6862867" y="1467415"/>
            <a:chExt cx="2845013" cy="2504489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60B2570-C90A-4414-BD46-EE1E12186DB6}"/>
                </a:ext>
              </a:extLst>
            </p:cNvPr>
            <p:cNvSpPr/>
            <p:nvPr/>
          </p:nvSpPr>
          <p:spPr>
            <a:xfrm>
              <a:off x="8404860" y="1467415"/>
              <a:ext cx="1303020" cy="199182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72BDE2E-B9E4-4518-B564-5EB6CA35767B}"/>
                </a:ext>
              </a:extLst>
            </p:cNvPr>
            <p:cNvGrpSpPr/>
            <p:nvPr/>
          </p:nvGrpSpPr>
          <p:grpSpPr>
            <a:xfrm>
              <a:off x="6862867" y="1668780"/>
              <a:ext cx="2292372" cy="2303124"/>
              <a:chOff x="6862867" y="1668780"/>
              <a:chExt cx="2292372" cy="2303124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7610326" y="2510245"/>
                <a:ext cx="15449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B050"/>
                    </a:solidFill>
                  </a:rPr>
                  <a:t>过程</a:t>
                </a:r>
                <a:r>
                  <a:rPr lang="en-US" altLang="zh-CN" b="1" dirty="0">
                    <a:solidFill>
                      <a:srgbClr val="00B050"/>
                    </a:solidFill>
                  </a:rPr>
                  <a:t>/</a:t>
                </a:r>
                <a:r>
                  <a:rPr lang="zh-CN" altLang="en-US" b="1" dirty="0">
                    <a:solidFill>
                      <a:srgbClr val="00B050"/>
                    </a:solidFill>
                  </a:rPr>
                  <a:t>函数的</a:t>
                </a:r>
                <a:endParaRPr lang="en-US" altLang="zh-CN" b="1" dirty="0">
                  <a:solidFill>
                    <a:srgbClr val="00B050"/>
                  </a:solidFill>
                </a:endParaRPr>
              </a:p>
              <a:p>
                <a:r>
                  <a:rPr lang="zh-CN" altLang="en-US" b="1" dirty="0">
                    <a:solidFill>
                      <a:srgbClr val="00B050"/>
                    </a:solidFill>
                  </a:rPr>
                  <a:t>入口地址</a:t>
                </a: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C84222D-95CC-48FD-B6CC-3424A637F646}"/>
                  </a:ext>
                </a:extLst>
              </p:cNvPr>
              <p:cNvSpPr/>
              <p:nvPr/>
            </p:nvSpPr>
            <p:spPr>
              <a:xfrm>
                <a:off x="6862867" y="3772722"/>
                <a:ext cx="1303020" cy="199182"/>
              </a:xfrm>
              <a:prstGeom prst="ellipse">
                <a:avLst/>
              </a:prstGeom>
              <a:noFill/>
              <a:ln w="25400">
                <a:solidFill>
                  <a:srgbClr val="00B0F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zh-CN" altLang="en-US" dirty="0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3554D103-C955-4B1C-81D2-D3D805738181}"/>
                  </a:ext>
                </a:extLst>
              </p:cNvPr>
              <p:cNvSpPr/>
              <p:nvPr/>
            </p:nvSpPr>
            <p:spPr>
              <a:xfrm>
                <a:off x="7543800" y="1668780"/>
                <a:ext cx="1523730" cy="2068830"/>
              </a:xfrm>
              <a:custGeom>
                <a:avLst/>
                <a:gdLst>
                  <a:gd name="connsiteX0" fmla="*/ 1485900 w 1523730"/>
                  <a:gd name="connsiteY0" fmla="*/ 0 h 2068830"/>
                  <a:gd name="connsiteX1" fmla="*/ 1405890 w 1523730"/>
                  <a:gd name="connsiteY1" fmla="*/ 640080 h 2068830"/>
                  <a:gd name="connsiteX2" fmla="*/ 502920 w 1523730"/>
                  <a:gd name="connsiteY2" fmla="*/ 1165860 h 2068830"/>
                  <a:gd name="connsiteX3" fmla="*/ 0 w 1523730"/>
                  <a:gd name="connsiteY3" fmla="*/ 2068830 h 2068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3730" h="2068830">
                    <a:moveTo>
                      <a:pt x="1485900" y="0"/>
                    </a:moveTo>
                    <a:cubicBezTo>
                      <a:pt x="1527810" y="222885"/>
                      <a:pt x="1569720" y="445770"/>
                      <a:pt x="1405890" y="640080"/>
                    </a:cubicBezTo>
                    <a:cubicBezTo>
                      <a:pt x="1242060" y="834390"/>
                      <a:pt x="737235" y="927735"/>
                      <a:pt x="502920" y="1165860"/>
                    </a:cubicBezTo>
                    <a:cubicBezTo>
                      <a:pt x="268605" y="1403985"/>
                      <a:pt x="134302" y="1736407"/>
                      <a:pt x="0" y="2068830"/>
                    </a:cubicBezTo>
                  </a:path>
                </a:pathLst>
              </a:custGeom>
              <a:noFill/>
              <a:ln w="25400">
                <a:solidFill>
                  <a:srgbClr val="FF0000"/>
                </a:solidFill>
                <a:tailEnd type="stealth" w="lg" len="lg"/>
              </a:ln>
            </p:spPr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497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124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2990" y="811530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main()</a:t>
            </a:r>
            <a:r>
              <a:rPr lang="zh-CN" altLang="en-US" b="1" dirty="0"/>
              <a:t>和</a:t>
            </a:r>
            <a:r>
              <a:rPr lang="en-US" altLang="zh-CN" b="1" dirty="0"/>
              <a:t>sum()</a:t>
            </a:r>
            <a:r>
              <a:rPr lang="zh-CN" altLang="en-US" b="1" dirty="0"/>
              <a:t>函数代码示例：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1722120" y="157186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Beginning of function sum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08048394 &lt;sum&gt;: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8048394: 55 push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. . .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Return from function sum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80483a4: c3 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ret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. . .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Call to sum from main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80483dc: e8 b3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ff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ff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ff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call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8048394 &lt;sum&gt;</a:t>
            </a:r>
          </a:p>
          <a:p>
            <a:r>
              <a:rPr lang="it-IT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it-IT" altLang="zh-CN" dirty="0">
                <a:solidFill>
                  <a:srgbClr val="000000"/>
                </a:solidFill>
                <a:latin typeface="ZztexMono-Regular"/>
              </a:rPr>
              <a:t>80483e1: 83 c4 14 		add $0x14,%esp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5955030" y="3783330"/>
            <a:ext cx="1863090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006090" y="1167663"/>
            <a:ext cx="3829050" cy="2592807"/>
          </a:xfrm>
          <a:custGeom>
            <a:avLst/>
            <a:gdLst>
              <a:gd name="connsiteX0" fmla="*/ 3829050 w 3829050"/>
              <a:gd name="connsiteY0" fmla="*/ 2592807 h 2592807"/>
              <a:gd name="connsiteX1" fmla="*/ 2926080 w 3829050"/>
              <a:gd name="connsiteY1" fmla="*/ 89637 h 2592807"/>
              <a:gd name="connsiteX2" fmla="*/ 0 w 3829050"/>
              <a:gd name="connsiteY2" fmla="*/ 798297 h 259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9050" h="2592807">
                <a:moveTo>
                  <a:pt x="3829050" y="2592807"/>
                </a:moveTo>
                <a:cubicBezTo>
                  <a:pt x="3696652" y="1490764"/>
                  <a:pt x="3564255" y="388722"/>
                  <a:pt x="2926080" y="89637"/>
                </a:cubicBezTo>
                <a:cubicBezTo>
                  <a:pt x="2287905" y="-209448"/>
                  <a:pt x="1143952" y="294424"/>
                  <a:pt x="0" y="79829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1497330" y="2045970"/>
            <a:ext cx="224790" cy="10744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1A332-171C-49AE-938F-118335E56D21}"/>
              </a:ext>
            </a:extLst>
          </p:cNvPr>
          <p:cNvSpPr txBox="1"/>
          <p:nvPr/>
        </p:nvSpPr>
        <p:spPr>
          <a:xfrm>
            <a:off x="10864304" y="273627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601650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57400" y="1415028"/>
            <a:ext cx="10416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stack pointer to beginning of frame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Restore saved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and set stack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ptr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to end of caller’s frame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2098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zh-CN" dirty="0"/>
              <a:t>leave</a:t>
            </a:r>
            <a:r>
              <a:rPr lang="zh-CN" altLang="en-US" dirty="0"/>
              <a:t>指令用于准备好返回时的栈，并等价于以下代码：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如果过程或函数有返回值，可以使用</a:t>
            </a:r>
            <a:r>
              <a:rPr lang="en-US" altLang="zh-CN" dirty="0"/>
              <a:t>%</a:t>
            </a:r>
            <a:r>
              <a:rPr lang="en-US" altLang="zh-CN" dirty="0" err="1"/>
              <a:t>eax</a:t>
            </a:r>
            <a:r>
              <a:rPr lang="zh-CN" altLang="en-US" dirty="0"/>
              <a:t>来传递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62A0A-2973-4B21-A23F-45D217042025}"/>
              </a:ext>
            </a:extLst>
          </p:cNvPr>
          <p:cNvSpPr txBox="1"/>
          <p:nvPr/>
        </p:nvSpPr>
        <p:spPr>
          <a:xfrm>
            <a:off x="10864304" y="273627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453088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69BB01-D4B9-4183-B4DE-FF8FB75B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6EC0FE-39BC-4A45-8383-3E13A39248C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066586"/>
            <a:ext cx="6605009" cy="38294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C05E30-C78B-4326-B69D-0E057E6ECF0A}"/>
              </a:ext>
            </a:extLst>
          </p:cNvPr>
          <p:cNvSpPr txBox="1"/>
          <p:nvPr/>
        </p:nvSpPr>
        <p:spPr>
          <a:xfrm>
            <a:off x="7860146" y="385088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AC1D0A-A3D8-43EE-BFD8-E18095619D46}"/>
              </a:ext>
            </a:extLst>
          </p:cNvPr>
          <p:cNvSpPr txBox="1"/>
          <p:nvPr/>
        </p:nvSpPr>
        <p:spPr>
          <a:xfrm>
            <a:off x="535786" y="1538948"/>
            <a:ext cx="3164733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代码示例：</a:t>
            </a:r>
            <a:endParaRPr lang="en-US" altLang="zh-CN" dirty="0"/>
          </a:p>
          <a:p>
            <a:r>
              <a:rPr lang="en-US" altLang="zh-CN" dirty="0"/>
              <a:t>M   main</a:t>
            </a:r>
            <a:r>
              <a:rPr lang="zh-CN" altLang="en-US" dirty="0"/>
              <a:t>（）</a:t>
            </a:r>
            <a:endParaRPr lang="en-US" altLang="zh-CN" dirty="0"/>
          </a:p>
          <a:p>
            <a:r>
              <a:rPr lang="en-US" altLang="zh-CN" dirty="0"/>
              <a:t>T            -&gt;top(100)</a:t>
            </a:r>
          </a:p>
          <a:p>
            <a:r>
              <a:rPr lang="en-US" altLang="zh-CN" dirty="0"/>
              <a:t>L                   -&gt;leaf(95)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AE44BA0-F3E2-4C29-B6CA-E2E844AD59AA}"/>
              </a:ext>
            </a:extLst>
          </p:cNvPr>
          <p:cNvGrpSpPr/>
          <p:nvPr/>
        </p:nvGrpSpPr>
        <p:grpSpPr>
          <a:xfrm>
            <a:off x="2988527" y="19645"/>
            <a:ext cx="9203473" cy="3720774"/>
            <a:chOff x="2988527" y="19645"/>
            <a:chExt cx="9203473" cy="372077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0ADF10B-6948-489C-8703-4CE015AEF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8527" y="19645"/>
              <a:ext cx="9203473" cy="372077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7E7D053-3194-4172-A2AA-AE9E70C81407}"/>
                </a:ext>
              </a:extLst>
            </p:cNvPr>
            <p:cNvSpPr txBox="1"/>
            <p:nvPr/>
          </p:nvSpPr>
          <p:spPr>
            <a:xfrm>
              <a:off x="3919451" y="1118914"/>
              <a:ext cx="12658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400545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DADB6F3-B592-4176-96AA-41A4DBFA7361}"/>
                </a:ext>
              </a:extLst>
            </p:cNvPr>
            <p:cNvSpPr txBox="1"/>
            <p:nvPr/>
          </p:nvSpPr>
          <p:spPr>
            <a:xfrm>
              <a:off x="3919451" y="1386286"/>
              <a:ext cx="12658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</a:rPr>
                <a:t>400549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A079B14-8A0B-4EFB-BF73-7F5DF60D5C9F}"/>
              </a:ext>
            </a:extLst>
          </p:cNvPr>
          <p:cNvSpPr txBox="1"/>
          <p:nvPr/>
        </p:nvSpPr>
        <p:spPr>
          <a:xfrm>
            <a:off x="7590262" y="4658146"/>
            <a:ext cx="295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请同学们画出动态过程</a:t>
            </a:r>
          </a:p>
        </p:txBody>
      </p:sp>
    </p:spTree>
    <p:extLst>
      <p:ext uri="{BB962C8B-B14F-4D97-AF65-F5344CB8AC3E}">
        <p14:creationId xmlns:p14="http://schemas.microsoft.com/office/powerpoint/2010/main" val="65296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FBACB1-90D4-490B-AC12-5319A1A4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A81928-B47C-4E15-B806-D672688C4E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013" y="2122628"/>
            <a:ext cx="7171760" cy="32745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462F0F-8DC5-4204-A475-FF8531AD4B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923" y="5505762"/>
            <a:ext cx="6940125" cy="11008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6EB2FF-202A-4BAD-937B-0AC3655953D1}"/>
              </a:ext>
            </a:extLst>
          </p:cNvPr>
          <p:cNvSpPr txBox="1"/>
          <p:nvPr/>
        </p:nvSpPr>
        <p:spPr>
          <a:xfrm>
            <a:off x="3181459" y="41147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2CC4A8-8926-405F-9D24-21906914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254" y="2"/>
            <a:ext cx="8043745" cy="333339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2FA20C2-672B-4AF4-8114-84BDC57D3FEC}"/>
              </a:ext>
            </a:extLst>
          </p:cNvPr>
          <p:cNvSpPr/>
          <p:nvPr/>
        </p:nvSpPr>
        <p:spPr>
          <a:xfrm>
            <a:off x="4683511" y="651078"/>
            <a:ext cx="7426713" cy="222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948448-CB7D-49C5-AA28-1BC78D1D820B}"/>
              </a:ext>
            </a:extLst>
          </p:cNvPr>
          <p:cNvSpPr/>
          <p:nvPr/>
        </p:nvSpPr>
        <p:spPr>
          <a:xfrm>
            <a:off x="4683511" y="934696"/>
            <a:ext cx="7426713" cy="222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4DB923A-65C2-44CA-9FC1-BECDD7639345}"/>
              </a:ext>
            </a:extLst>
          </p:cNvPr>
          <p:cNvSpPr/>
          <p:nvPr/>
        </p:nvSpPr>
        <p:spPr>
          <a:xfrm>
            <a:off x="4683511" y="1233365"/>
            <a:ext cx="7426713" cy="222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DD47594-380E-46CC-9BA4-575A658A02A1}"/>
              </a:ext>
            </a:extLst>
          </p:cNvPr>
          <p:cNvSpPr/>
          <p:nvPr/>
        </p:nvSpPr>
        <p:spPr>
          <a:xfrm>
            <a:off x="4683511" y="1532047"/>
            <a:ext cx="7426713" cy="222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CEE5EA-D0E3-439A-A666-AB22A58C9C4E}"/>
              </a:ext>
            </a:extLst>
          </p:cNvPr>
          <p:cNvSpPr/>
          <p:nvPr/>
        </p:nvSpPr>
        <p:spPr>
          <a:xfrm>
            <a:off x="4683511" y="1818583"/>
            <a:ext cx="7426713" cy="222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2C1938-03B9-4270-A678-C17114E1F487}"/>
              </a:ext>
            </a:extLst>
          </p:cNvPr>
          <p:cNvSpPr/>
          <p:nvPr/>
        </p:nvSpPr>
        <p:spPr>
          <a:xfrm>
            <a:off x="4683511" y="2107044"/>
            <a:ext cx="7426713" cy="222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DF5C78B-E115-44D0-BB20-75FF964C2E2B}"/>
              </a:ext>
            </a:extLst>
          </p:cNvPr>
          <p:cNvSpPr/>
          <p:nvPr/>
        </p:nvSpPr>
        <p:spPr>
          <a:xfrm>
            <a:off x="4683511" y="2406656"/>
            <a:ext cx="7426713" cy="222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F03BA39-8AC5-4810-9FF8-FB23F74AC3A5}"/>
              </a:ext>
            </a:extLst>
          </p:cNvPr>
          <p:cNvSpPr/>
          <p:nvPr/>
        </p:nvSpPr>
        <p:spPr>
          <a:xfrm>
            <a:off x="4683511" y="2714947"/>
            <a:ext cx="7426713" cy="222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EB7E2B4-0D0B-476E-8E55-1D3170C85EF4}"/>
              </a:ext>
            </a:extLst>
          </p:cNvPr>
          <p:cNvSpPr/>
          <p:nvPr/>
        </p:nvSpPr>
        <p:spPr>
          <a:xfrm>
            <a:off x="4683511" y="3023238"/>
            <a:ext cx="7426713" cy="222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F2DE14-9F6A-4BE2-8EB6-A91937A7970B}"/>
              </a:ext>
            </a:extLst>
          </p:cNvPr>
          <p:cNvSpPr txBox="1"/>
          <p:nvPr/>
        </p:nvSpPr>
        <p:spPr>
          <a:xfrm>
            <a:off x="567317" y="813727"/>
            <a:ext cx="2713093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代码示例：</a:t>
            </a:r>
            <a:endParaRPr lang="en-US" altLang="zh-CN" dirty="0"/>
          </a:p>
          <a:p>
            <a:r>
              <a:rPr lang="en-US" altLang="zh-CN" dirty="0"/>
              <a:t>M   main</a:t>
            </a:r>
            <a:r>
              <a:rPr lang="zh-CN" altLang="en-US" dirty="0"/>
              <a:t>（）</a:t>
            </a:r>
            <a:endParaRPr lang="en-US" altLang="zh-CN" dirty="0"/>
          </a:p>
          <a:p>
            <a:r>
              <a:rPr lang="en-US" altLang="zh-CN" dirty="0"/>
              <a:t>F            -&gt;first(10)</a:t>
            </a:r>
          </a:p>
          <a:p>
            <a:r>
              <a:rPr lang="en-US" altLang="zh-CN" dirty="0"/>
              <a:t>L                   -&gt;last(x-1,x+1)</a:t>
            </a:r>
          </a:p>
        </p:txBody>
      </p:sp>
    </p:spTree>
    <p:extLst>
      <p:ext uri="{BB962C8B-B14F-4D97-AF65-F5344CB8AC3E}">
        <p14:creationId xmlns:p14="http://schemas.microsoft.com/office/powerpoint/2010/main" val="354373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128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altLang="zh-CN" dirty="0"/>
              <a:t>3.5.3</a:t>
            </a:r>
            <a:r>
              <a:rPr lang="zh-CN" altLang="en-US" dirty="0"/>
              <a:t>参数传递</a:t>
            </a:r>
            <a:r>
              <a:rPr lang="en-US" altLang="zh-CN" dirty="0"/>
              <a:t>/</a:t>
            </a:r>
            <a:r>
              <a:rPr lang="zh-CN" altLang="en-US" dirty="0"/>
              <a:t>寄存器使用惯例</a:t>
            </a:r>
            <a:endParaRPr lang="en-US" altLang="zh-CN" dirty="0"/>
          </a:p>
          <a:p>
            <a:pPr lvl="2"/>
            <a:r>
              <a:rPr lang="zh-CN" altLang="en-US" dirty="0"/>
              <a:t>寄存器在调用这和被调用者之间共享，需要避免使用冲突</a:t>
            </a:r>
            <a:endParaRPr lang="en-US" altLang="zh-CN" dirty="0"/>
          </a:p>
          <a:p>
            <a:pPr lvl="2"/>
            <a:r>
              <a:rPr lang="zh-CN" altLang="en-US" dirty="0"/>
              <a:t>寄存值的保护</a:t>
            </a:r>
            <a:endParaRPr lang="en-US" altLang="zh-CN" dirty="0"/>
          </a:p>
          <a:p>
            <a:pPr lvl="3"/>
            <a:r>
              <a:rPr lang="zh-CN" altLang="en-US" dirty="0"/>
              <a:t>调用者保存：</a:t>
            </a:r>
            <a:r>
              <a:rPr lang="en-US" altLang="zh-CN" dirty="0"/>
              <a:t>%</a:t>
            </a:r>
            <a:r>
              <a:rPr lang="en-US" altLang="zh-CN" dirty="0" err="1"/>
              <a:t>eax</a:t>
            </a:r>
            <a:r>
              <a:rPr lang="zh-CN" altLang="en-US" dirty="0"/>
              <a:t> </a:t>
            </a:r>
            <a:r>
              <a:rPr lang="en-US" altLang="zh-CN" dirty="0"/>
              <a:t>%</a:t>
            </a:r>
            <a:r>
              <a:rPr lang="en-US" altLang="zh-CN" dirty="0" err="1"/>
              <a:t>edx</a:t>
            </a:r>
            <a:r>
              <a:rPr lang="en-US" altLang="zh-CN" dirty="0"/>
              <a:t>  %</a:t>
            </a:r>
            <a:r>
              <a:rPr lang="en-US" altLang="zh-CN" dirty="0" err="1"/>
              <a:t>ecx</a:t>
            </a:r>
            <a:endParaRPr lang="en-US" altLang="zh-CN" dirty="0"/>
          </a:p>
          <a:p>
            <a:pPr lvl="3"/>
            <a:r>
              <a:rPr lang="zh-CN" altLang="en-US" dirty="0"/>
              <a:t>被调用者保存：</a:t>
            </a:r>
            <a:r>
              <a:rPr lang="en-US" altLang="zh-CN" dirty="0"/>
              <a:t>%</a:t>
            </a:r>
            <a:r>
              <a:rPr lang="en-US" altLang="zh-CN" dirty="0" err="1"/>
              <a:t>ebx</a:t>
            </a:r>
            <a:r>
              <a:rPr lang="en-US" altLang="zh-CN" dirty="0"/>
              <a:t>  %</a:t>
            </a:r>
            <a:r>
              <a:rPr lang="en-US" altLang="zh-CN" dirty="0" err="1"/>
              <a:t>esi</a:t>
            </a:r>
            <a:r>
              <a:rPr lang="en-US" altLang="zh-CN" dirty="0"/>
              <a:t>  %</a:t>
            </a:r>
            <a:r>
              <a:rPr lang="en-US" altLang="zh-CN" dirty="0" err="1"/>
              <a:t>edi</a:t>
            </a:r>
            <a:endParaRPr lang="en-US" altLang="zh-CN" dirty="0"/>
          </a:p>
          <a:p>
            <a:pPr lvl="3"/>
            <a:r>
              <a:rPr lang="zh-CN" altLang="en-US" dirty="0"/>
              <a:t>必须保存：</a:t>
            </a:r>
            <a:r>
              <a:rPr lang="en-US" altLang="zh-CN" dirty="0"/>
              <a:t>%</a:t>
            </a:r>
            <a:r>
              <a:rPr lang="en-US" altLang="zh-CN" dirty="0" err="1"/>
              <a:t>ebp</a:t>
            </a:r>
            <a:r>
              <a:rPr lang="en-US" altLang="zh-CN" dirty="0"/>
              <a:t>  %</a:t>
            </a:r>
            <a:r>
              <a:rPr lang="en-US" altLang="zh-CN" dirty="0" err="1"/>
              <a:t>esp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040130" y="3703320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</a:p>
        </p:txBody>
      </p:sp>
      <p:sp>
        <p:nvSpPr>
          <p:cNvPr id="5" name="矩形 4"/>
          <p:cNvSpPr/>
          <p:nvPr/>
        </p:nvSpPr>
        <p:spPr>
          <a:xfrm>
            <a:off x="1508760" y="4243477"/>
            <a:ext cx="23202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P(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x)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y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x*x;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z = Q(y);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y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+ z;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26230" y="4572457"/>
            <a:ext cx="5932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StoneSans"/>
              </a:rPr>
              <a:t>选择</a:t>
            </a:r>
            <a:r>
              <a:rPr lang="en-US" altLang="zh-CN" dirty="0">
                <a:latin typeface="StoneSans"/>
              </a:rPr>
              <a:t>1</a:t>
            </a:r>
            <a:r>
              <a:rPr lang="zh-CN" altLang="en-US" dirty="0">
                <a:latin typeface="StoneSans"/>
              </a:rPr>
              <a:t>：将</a:t>
            </a:r>
            <a:r>
              <a:rPr lang="en-US" altLang="zh-CN" dirty="0">
                <a:latin typeface="StoneSans"/>
              </a:rPr>
              <a:t>y</a:t>
            </a:r>
            <a:r>
              <a:rPr lang="zh-CN" altLang="en-US" dirty="0">
                <a:latin typeface="StoneSans"/>
              </a:rPr>
              <a:t>放入栈帧中，</a:t>
            </a:r>
            <a:r>
              <a:rPr lang="en-US" altLang="zh-CN" dirty="0">
                <a:latin typeface="StoneSans"/>
              </a:rPr>
              <a:t>Q</a:t>
            </a:r>
            <a:r>
              <a:rPr lang="zh-CN" altLang="en-US" dirty="0">
                <a:latin typeface="StoneSans"/>
              </a:rPr>
              <a:t>返回后从栈帧中恢复；</a:t>
            </a:r>
            <a:endParaRPr lang="en-US" altLang="zh-CN" dirty="0">
              <a:latin typeface="StoneSans"/>
            </a:endParaRPr>
          </a:p>
          <a:p>
            <a:r>
              <a:rPr lang="zh-CN" altLang="en-US" dirty="0">
                <a:latin typeface="StoneSans"/>
              </a:rPr>
              <a:t>选择</a:t>
            </a:r>
            <a:r>
              <a:rPr lang="en-US" altLang="zh-CN" dirty="0">
                <a:latin typeface="StoneSans"/>
              </a:rPr>
              <a:t>2</a:t>
            </a:r>
            <a:r>
              <a:rPr lang="zh-CN" altLang="en-US" dirty="0">
                <a:latin typeface="StoneSans"/>
              </a:rPr>
              <a:t>：将</a:t>
            </a:r>
            <a:r>
              <a:rPr lang="en-US" altLang="zh-CN" dirty="0">
                <a:latin typeface="StoneSans"/>
              </a:rPr>
              <a:t>y</a:t>
            </a:r>
            <a:r>
              <a:rPr lang="zh-CN" altLang="en-US" dirty="0">
                <a:latin typeface="StoneSans"/>
              </a:rPr>
              <a:t>放入被调用者保存的寄存器中；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93424C-EEC2-4055-B74B-24EDA49AA6C1}"/>
              </a:ext>
            </a:extLst>
          </p:cNvPr>
          <p:cNvSpPr txBox="1"/>
          <p:nvPr/>
        </p:nvSpPr>
        <p:spPr>
          <a:xfrm>
            <a:off x="9676602" y="96769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469522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129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74420" y="868680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被调用者保存</a:t>
            </a:r>
            <a:endParaRPr lang="en-US" altLang="zh-CN" b="1" dirty="0"/>
          </a:p>
          <a:p>
            <a:r>
              <a:rPr lang="zh-CN" altLang="en-US" b="1" dirty="0"/>
              <a:t>示例代码：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074420" y="2112139"/>
            <a:ext cx="3006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$12,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it-IT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it-IT" altLang="zh-CN" dirty="0">
                <a:solidFill>
                  <a:srgbClr val="000000"/>
                </a:solidFill>
                <a:latin typeface="ZztexMono-Regular"/>
              </a:rPr>
              <a:t>movl %esi, 4(%esp)</a:t>
            </a:r>
          </a:p>
          <a:p>
            <a:r>
              <a:rPr lang="it-IT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it-IT" altLang="zh-CN" dirty="0">
                <a:solidFill>
                  <a:srgbClr val="000000"/>
                </a:solidFill>
                <a:latin typeface="ZztexMono-Regular"/>
              </a:rPr>
              <a:t>movl %edi, 8(%esp)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it-IT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it-IT" altLang="zh-CN" dirty="0">
                <a:solidFill>
                  <a:srgbClr val="000000"/>
                </a:solidFill>
                <a:latin typeface="ZztexMono-Regular"/>
              </a:rPr>
              <a:t>movl 12(%ebp), %edi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esi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16(%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82980" y="2446020"/>
            <a:ext cx="2708910" cy="788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94810" y="2583180"/>
            <a:ext cx="253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保存的寄存器，将来通过栈帧内容而恢复</a:t>
            </a:r>
          </a:p>
        </p:txBody>
      </p:sp>
      <p:sp>
        <p:nvSpPr>
          <p:cNvPr id="7" name="矩形 6"/>
          <p:cNvSpPr/>
          <p:nvPr/>
        </p:nvSpPr>
        <p:spPr>
          <a:xfrm>
            <a:off x="982980" y="3304540"/>
            <a:ext cx="2708910" cy="788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194809" y="3304540"/>
            <a:ext cx="291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修改，以后可由栈帧恢复</a:t>
            </a:r>
          </a:p>
        </p:txBody>
      </p:sp>
      <p:sp>
        <p:nvSpPr>
          <p:cNvPr id="9" name="矩形 8"/>
          <p:cNvSpPr/>
          <p:nvPr/>
        </p:nvSpPr>
        <p:spPr>
          <a:xfrm>
            <a:off x="982980" y="4139500"/>
            <a:ext cx="2708910" cy="788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94810" y="4169345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修改（已经由调用者保护）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744974-8112-4AC4-B954-A7C78A9C6064}"/>
              </a:ext>
            </a:extLst>
          </p:cNvPr>
          <p:cNvSpPr txBox="1"/>
          <p:nvPr/>
        </p:nvSpPr>
        <p:spPr>
          <a:xfrm>
            <a:off x="9676602" y="96769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3138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613E7A-9300-407B-A7E1-E2FB033F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F2C840-EFCC-4999-9F6B-06BE34EED7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150" y="2467977"/>
            <a:ext cx="9572625" cy="27247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2CC3AE-1363-4088-B80D-EA858C48E42F}"/>
              </a:ext>
            </a:extLst>
          </p:cNvPr>
          <p:cNvSpPr/>
          <p:nvPr/>
        </p:nvSpPr>
        <p:spPr>
          <a:xfrm>
            <a:off x="278500" y="1142019"/>
            <a:ext cx="5065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800" dirty="0"/>
              <a:t>C</a:t>
            </a:r>
            <a:r>
              <a:rPr lang="zh-CN" altLang="en-US" sz="2800" dirty="0"/>
              <a:t>语言数据在</a:t>
            </a:r>
            <a:r>
              <a:rPr lang="en-US" altLang="zh-CN" sz="2800" dirty="0"/>
              <a:t>x86-</a:t>
            </a:r>
            <a:r>
              <a:rPr lang="en-US" altLang="zh-CN" sz="2800" dirty="0">
                <a:solidFill>
                  <a:srgbClr val="FF0000"/>
                </a:solidFill>
              </a:rPr>
              <a:t>64</a:t>
            </a:r>
            <a:r>
              <a:rPr lang="zh-CN" altLang="en-US" sz="2800" dirty="0"/>
              <a:t>上的表示</a:t>
            </a:r>
            <a:endParaRPr lang="en-US" altLang="zh-CN" sz="28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80B4AA1-B0F6-407A-BB44-315F7B7DBD4C}"/>
              </a:ext>
            </a:extLst>
          </p:cNvPr>
          <p:cNvSpPr/>
          <p:nvPr/>
        </p:nvSpPr>
        <p:spPr>
          <a:xfrm>
            <a:off x="6906600" y="3914775"/>
            <a:ext cx="325952" cy="603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80B4AA1-B0F6-407A-BB44-315F7B7DBD4C}"/>
              </a:ext>
            </a:extLst>
          </p:cNvPr>
          <p:cNvSpPr/>
          <p:nvPr/>
        </p:nvSpPr>
        <p:spPr>
          <a:xfrm>
            <a:off x="1340427" y="3830369"/>
            <a:ext cx="1226127" cy="603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564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5178" y="1137821"/>
            <a:ext cx="7612845" cy="400431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130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22960" y="491490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过程调用</a:t>
            </a:r>
            <a:endParaRPr lang="en-US" altLang="zh-CN" b="1" dirty="0"/>
          </a:p>
          <a:p>
            <a:r>
              <a:rPr lang="zh-CN" altLang="en-US" b="1" dirty="0"/>
              <a:t>示例代码：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822960" y="1005037"/>
            <a:ext cx="488061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swap_add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xp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yp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x = 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xp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y = 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yp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xp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y;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yp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x;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x + y;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caller()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arg1 = 534;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14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arg2 = 1057;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15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sum =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swap_add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(&amp;arg1, &amp;arg2);</a:t>
            </a:r>
          </a:p>
          <a:p>
            <a:r>
              <a:rPr lang="de-DE" altLang="zh-CN" dirty="0">
                <a:solidFill>
                  <a:srgbClr val="00AEF0"/>
                </a:solidFill>
                <a:latin typeface="StoneSans"/>
              </a:rPr>
              <a:t>16 	</a:t>
            </a:r>
            <a:r>
              <a:rPr lang="de-DE" altLang="zh-CN" dirty="0">
                <a:solidFill>
                  <a:srgbClr val="000000"/>
                </a:solidFill>
                <a:latin typeface="ZztexMono-Regular"/>
              </a:rPr>
              <a:t>int diff = arg1 - arg2;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17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18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sum * diff;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118286" y="17508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局部变量</a:t>
            </a:r>
          </a:p>
        </p:txBody>
      </p:sp>
      <p:sp>
        <p:nvSpPr>
          <p:cNvPr id="8" name="椭圆 7"/>
          <p:cNvSpPr/>
          <p:nvPr/>
        </p:nvSpPr>
        <p:spPr>
          <a:xfrm>
            <a:off x="6551930" y="3413760"/>
            <a:ext cx="763270" cy="7124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457315" y="2926080"/>
            <a:ext cx="857886" cy="38862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78734D-843E-4731-8F47-30214966C989}"/>
              </a:ext>
            </a:extLst>
          </p:cNvPr>
          <p:cNvSpPr txBox="1"/>
          <p:nvPr/>
        </p:nvSpPr>
        <p:spPr>
          <a:xfrm>
            <a:off x="9764737" y="614601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421319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131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09550" y="137555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caller: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pushl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Save old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as frame pointer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$24,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Allocate 24 bytes on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$534, -4(%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arg1 to 534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$1057, -8(%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arg2 to 1057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-8(%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&amp;arg2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4(%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Store on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-4(%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&amp;arg1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Store on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call 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swap_add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Call the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swap_add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function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05550" y="1375554"/>
            <a:ext cx="579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swap_add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pushl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Save old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as frame pointer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pushl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Save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ebx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xp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yp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x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y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Store y at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xp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da-DK" altLang="zh-CN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da-DK" altLang="zh-CN" dirty="0">
                <a:solidFill>
                  <a:srgbClr val="000000"/>
                </a:solidFill>
                <a:latin typeface="ZztexMono-Regular"/>
              </a:rPr>
              <a:t>movl %ebx, (%ecx) 	</a:t>
            </a:r>
            <a:r>
              <a:rPr lang="da-DK" altLang="zh-CN" i="1" dirty="0">
                <a:solidFill>
                  <a:srgbClr val="00AEF0"/>
                </a:solidFill>
                <a:latin typeface="ZztexMono-Italic"/>
              </a:rPr>
              <a:t>Store x at yp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return value =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x+y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Restore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ebx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Restore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 	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Return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297180" y="3086100"/>
            <a:ext cx="259461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7180" y="3637711"/>
            <a:ext cx="259461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42990" y="1771260"/>
            <a:ext cx="2594610" cy="5409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142990" y="2555587"/>
            <a:ext cx="259461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142990" y="2848034"/>
            <a:ext cx="2594610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7" idx="6"/>
            <a:endCxn id="10" idx="2"/>
          </p:cNvCxnSpPr>
          <p:nvPr/>
        </p:nvCxnSpPr>
        <p:spPr>
          <a:xfrm flipV="1">
            <a:off x="2891790" y="2692747"/>
            <a:ext cx="3251200" cy="530513"/>
          </a:xfrm>
          <a:prstGeom prst="line">
            <a:avLst/>
          </a:prstGeom>
          <a:ln w="22225">
            <a:solidFill>
              <a:srgbClr val="0070C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1" idx="2"/>
          </p:cNvCxnSpPr>
          <p:nvPr/>
        </p:nvCxnSpPr>
        <p:spPr>
          <a:xfrm flipV="1">
            <a:off x="2891790" y="2985194"/>
            <a:ext cx="3251200" cy="768579"/>
          </a:xfrm>
          <a:prstGeom prst="straightConnector1">
            <a:avLst/>
          </a:prstGeom>
          <a:ln w="22225">
            <a:solidFill>
              <a:srgbClr val="0070C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355330" y="1559113"/>
            <a:ext cx="80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栈帧切换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31940" y="5899869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%</a:t>
            </a:r>
            <a:r>
              <a:rPr lang="en-US" altLang="zh-CN" dirty="0" err="1"/>
              <a:t>ebx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FF0000"/>
                </a:solidFill>
              </a:rPr>
              <a:t>被调用者</a:t>
            </a:r>
            <a:r>
              <a:rPr lang="zh-CN" altLang="en-US" dirty="0"/>
              <a:t>保存的寄存器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%</a:t>
            </a:r>
            <a:r>
              <a:rPr lang="en-US" altLang="zh-CN" dirty="0" err="1"/>
              <a:t>eax</a:t>
            </a:r>
            <a:r>
              <a:rPr lang="en-US" altLang="zh-CN" dirty="0"/>
              <a:t> %</a:t>
            </a:r>
            <a:r>
              <a:rPr lang="en-US" altLang="zh-CN" dirty="0" err="1"/>
              <a:t>edx</a:t>
            </a:r>
            <a:r>
              <a:rPr lang="zh-CN" altLang="en-US" dirty="0"/>
              <a:t>  </a:t>
            </a:r>
            <a:r>
              <a:rPr lang="en-US" altLang="zh-CN" dirty="0"/>
              <a:t>%</a:t>
            </a:r>
            <a:r>
              <a:rPr lang="en-US" altLang="zh-CN" dirty="0" err="1"/>
              <a:t>ecx</a:t>
            </a:r>
            <a:r>
              <a:rPr lang="zh-CN" altLang="en-US" dirty="0"/>
              <a:t>则由调用者保存</a:t>
            </a:r>
          </a:p>
        </p:txBody>
      </p:sp>
      <p:sp>
        <p:nvSpPr>
          <p:cNvPr id="18" name="矩形 17"/>
          <p:cNvSpPr/>
          <p:nvPr/>
        </p:nvSpPr>
        <p:spPr>
          <a:xfrm>
            <a:off x="6142990" y="4514875"/>
            <a:ext cx="5601970" cy="7772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42990" y="1474482"/>
            <a:ext cx="5601970" cy="7772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285891F-E941-4980-8C88-052C439B631A}"/>
              </a:ext>
            </a:extLst>
          </p:cNvPr>
          <p:cNvSpPr txBox="1"/>
          <p:nvPr/>
        </p:nvSpPr>
        <p:spPr>
          <a:xfrm>
            <a:off x="9599484" y="605093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684579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132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4880" y="1052156"/>
            <a:ext cx="905637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31F20"/>
                </a:solidFill>
                <a:latin typeface="TimesTen-Roman"/>
              </a:rPr>
              <a:t>C</a:t>
            </a:r>
            <a:r>
              <a:rPr lang="zh-CN" altLang="en-US" sz="2000" dirty="0">
                <a:solidFill>
                  <a:srgbClr val="231F20"/>
                </a:solidFill>
                <a:latin typeface="TimesTen-Roman"/>
              </a:rPr>
              <a:t>语言函数</a:t>
            </a:r>
            <a:r>
              <a:rPr lang="en-US" altLang="zh-CN" sz="2000" dirty="0">
                <a:solidFill>
                  <a:srgbClr val="231F20"/>
                </a:solidFill>
                <a:latin typeface="ZztexMono-Regular"/>
              </a:rPr>
              <a:t>fun</a:t>
            </a:r>
            <a:r>
              <a:rPr lang="zh-CN" altLang="en-US" sz="2000" dirty="0">
                <a:solidFill>
                  <a:srgbClr val="231F20"/>
                </a:solidFill>
                <a:latin typeface="ZztexMono-Regular"/>
              </a:rPr>
              <a:t>有以下的代码体</a:t>
            </a:r>
            <a:endParaRPr lang="en-US" altLang="zh-CN" sz="2000" dirty="0">
              <a:solidFill>
                <a:srgbClr val="231F20"/>
              </a:solidFill>
              <a:latin typeface="TimesTen-Roman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ZztexMono-Regular"/>
              </a:rPr>
              <a:t>	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*p = d;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return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x-c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endParaRPr lang="en-US" altLang="zh-CN" sz="2000" dirty="0">
              <a:solidFill>
                <a:srgbClr val="000000"/>
              </a:solidFill>
              <a:latin typeface="TimesTen-Roman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TimesTen-Roman"/>
              </a:rPr>
              <a:t>已知对应的</a:t>
            </a:r>
            <a:r>
              <a:rPr lang="en-US" altLang="zh-CN" sz="2000" dirty="0">
                <a:solidFill>
                  <a:srgbClr val="000000"/>
                </a:solidFill>
                <a:latin typeface="TimesTen-Roman"/>
              </a:rPr>
              <a:t>IA32</a:t>
            </a:r>
            <a:r>
              <a:rPr lang="zh-CN" altLang="en-US" sz="2000" dirty="0">
                <a:solidFill>
                  <a:srgbClr val="000000"/>
                </a:solidFill>
                <a:latin typeface="TimesTen-Roman"/>
              </a:rPr>
              <a:t>汇编代码如下</a:t>
            </a:r>
            <a:r>
              <a:rPr lang="en-US" altLang="zh-CN" sz="2000" dirty="0">
                <a:solidFill>
                  <a:srgbClr val="000000"/>
                </a:solidFill>
                <a:latin typeface="TimesTen-Roman"/>
              </a:rPr>
              <a:t>:</a:t>
            </a:r>
          </a:p>
          <a:p>
            <a:pPr lvl="2"/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movsbl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pPr lvl="2"/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16(%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pPr lvl="2"/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pPr lvl="2"/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movswl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pPr lvl="2"/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20(%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pPr lvl="2"/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pPr lvl="2"/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endParaRPr lang="en-US" altLang="zh-CN" sz="2000" dirty="0">
              <a:solidFill>
                <a:srgbClr val="000000"/>
              </a:solidFill>
              <a:latin typeface="TimesTen-Roman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TimesTen-Roman"/>
              </a:rPr>
              <a:t>请写出函数原型（支出参数</a:t>
            </a:r>
            <a:r>
              <a:rPr lang="en-US" altLang="zh-CN" sz="2000" dirty="0">
                <a:solidFill>
                  <a:srgbClr val="000000"/>
                </a:solidFill>
                <a:latin typeface="TimesTen-Roman"/>
              </a:rPr>
              <a:t>p/d/x/c</a:t>
            </a:r>
            <a:r>
              <a:rPr lang="zh-CN" altLang="en-US" sz="2000" dirty="0">
                <a:solidFill>
                  <a:srgbClr val="000000"/>
                </a:solidFill>
                <a:latin typeface="TimesTen-Roman"/>
              </a:rPr>
              <a:t>的顺序和类型）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4233D3-8033-4ECE-ADAC-1E90121015A4}"/>
              </a:ext>
            </a:extLst>
          </p:cNvPr>
          <p:cNvSpPr txBox="1"/>
          <p:nvPr/>
        </p:nvSpPr>
        <p:spPr>
          <a:xfrm>
            <a:off x="9676602" y="96769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011321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7C9376-4618-4BFF-BBEF-9E96C388E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133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38BD70-AD28-4FA6-BDBF-1CAD3A94070F}"/>
              </a:ext>
            </a:extLst>
          </p:cNvPr>
          <p:cNvSpPr txBox="1"/>
          <p:nvPr/>
        </p:nvSpPr>
        <p:spPr>
          <a:xfrm>
            <a:off x="9676602" y="96769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E7CA9B-F0D4-41E2-84D4-4FA2B0C194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927" y="2486476"/>
            <a:ext cx="10980145" cy="2341812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8AB7918-56F2-4F1D-BD5A-A6CA400720A7}"/>
              </a:ext>
            </a:extLst>
          </p:cNvPr>
          <p:cNvSpPr txBox="1">
            <a:spLocks/>
          </p:cNvSpPr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zh-CN" altLang="en-US" dirty="0"/>
              <a:t>参数寄存器</a:t>
            </a:r>
            <a:r>
              <a:rPr lang="en-US" altLang="zh-CN" dirty="0"/>
              <a:t>6</a:t>
            </a:r>
            <a:r>
              <a:rPr lang="zh-CN" altLang="en-US" dirty="0"/>
              <a:t>个，超过</a:t>
            </a:r>
            <a:r>
              <a:rPr lang="en-US" altLang="zh-CN" dirty="0"/>
              <a:t>6</a:t>
            </a:r>
            <a:r>
              <a:rPr lang="zh-CN" altLang="en-US" dirty="0"/>
              <a:t>个需要用堆栈</a:t>
            </a:r>
            <a:r>
              <a:rPr lang="en-US" altLang="zh-CN" dirty="0"/>
              <a:t>(</a:t>
            </a:r>
            <a:r>
              <a:rPr lang="zh-CN" altLang="en-US" dirty="0"/>
              <a:t>每个占用</a:t>
            </a:r>
            <a:r>
              <a:rPr lang="en-US" altLang="zh-CN" dirty="0"/>
              <a:t>8</a:t>
            </a:r>
            <a:r>
              <a:rPr lang="zh-CN" altLang="en-US" dirty="0"/>
              <a:t>字节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返回值</a:t>
            </a:r>
            <a:r>
              <a:rPr lang="en-US" altLang="zh-CN" dirty="0" err="1"/>
              <a:t>rax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80012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340087" y="6357004"/>
            <a:ext cx="2844800" cy="365125"/>
          </a:xfrm>
        </p:spPr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134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6DEBF5-9D42-415E-B436-B37D7681BF8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6508" y="0"/>
            <a:ext cx="6106491" cy="685800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EAA2259-54DE-4CC8-8A91-E5B2A1C1A1F0}"/>
              </a:ext>
            </a:extLst>
          </p:cNvPr>
          <p:cNvSpPr/>
          <p:nvPr/>
        </p:nvSpPr>
        <p:spPr>
          <a:xfrm>
            <a:off x="8400625" y="987624"/>
            <a:ext cx="1108111" cy="156414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DF85DF5-9D02-4B14-AA93-FC0DC7344967}"/>
              </a:ext>
            </a:extLst>
          </p:cNvPr>
          <p:cNvSpPr/>
          <p:nvPr/>
        </p:nvSpPr>
        <p:spPr>
          <a:xfrm>
            <a:off x="8400626" y="3539395"/>
            <a:ext cx="1108111" cy="74629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4739F3-4A03-4ABA-8C58-7F554CA0B143}"/>
              </a:ext>
            </a:extLst>
          </p:cNvPr>
          <p:cNvSpPr txBox="1"/>
          <p:nvPr/>
        </p:nvSpPr>
        <p:spPr>
          <a:xfrm>
            <a:off x="10579851" y="453478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476217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7C9376-4618-4BFF-BBEF-9E96C388E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135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38BD70-AD28-4FA6-BDBF-1CAD3A94070F}"/>
              </a:ext>
            </a:extLst>
          </p:cNvPr>
          <p:cNvSpPr txBox="1"/>
          <p:nvPr/>
        </p:nvSpPr>
        <p:spPr>
          <a:xfrm>
            <a:off x="4421556" y="50164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8AB7918-56F2-4F1D-BD5A-A6CA400720A7}"/>
              </a:ext>
            </a:extLst>
          </p:cNvPr>
          <p:cNvSpPr txBox="1">
            <a:spLocks/>
          </p:cNvSpPr>
          <p:nvPr/>
        </p:nvSpPr>
        <p:spPr>
          <a:xfrm>
            <a:off x="466380" y="501649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zh-CN" altLang="en-US" dirty="0"/>
              <a:t>代码示例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5C9112-E3BE-4C2D-8E0E-2D1446BA78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5674" y="0"/>
            <a:ext cx="3769946" cy="29160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7AD663-1BE0-4193-9CD6-ACAE4DB4D65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820" y="1004286"/>
            <a:ext cx="6698948" cy="57171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A35FD53-E107-4557-B009-4436BC6CD0D2}"/>
              </a:ext>
            </a:extLst>
          </p:cNvPr>
          <p:cNvSpPr/>
          <p:nvPr/>
        </p:nvSpPr>
        <p:spPr>
          <a:xfrm>
            <a:off x="1531345" y="3568390"/>
            <a:ext cx="3778785" cy="573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85DC11-018E-4853-B866-805FDD75312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5435" y="4178157"/>
            <a:ext cx="4001501" cy="13074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43BBE5-08DD-43CB-BFAA-785AEB9682EB}"/>
              </a:ext>
            </a:extLst>
          </p:cNvPr>
          <p:cNvSpPr txBox="1"/>
          <p:nvPr/>
        </p:nvSpPr>
        <p:spPr>
          <a:xfrm>
            <a:off x="6930124" y="393927"/>
            <a:ext cx="1710622" cy="7386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8</a:t>
            </a:r>
            <a:r>
              <a:rPr lang="zh-CN" altLang="en-US" sz="1400" dirty="0"/>
              <a:t>个参数：</a:t>
            </a:r>
            <a:endParaRPr lang="en-US" altLang="zh-CN" sz="1400" dirty="0"/>
          </a:p>
          <a:p>
            <a:r>
              <a:rPr lang="en-US" altLang="zh-CN" sz="1400" dirty="0"/>
              <a:t>     6</a:t>
            </a:r>
            <a:r>
              <a:rPr lang="zh-CN" altLang="en-US" sz="1400" dirty="0"/>
              <a:t>个寄存器传送，</a:t>
            </a:r>
            <a:endParaRPr lang="en-US" altLang="zh-CN" sz="1400" dirty="0"/>
          </a:p>
          <a:p>
            <a:r>
              <a:rPr lang="en-US" altLang="zh-CN" sz="1400" dirty="0"/>
              <a:t>     2</a:t>
            </a:r>
            <a:r>
              <a:rPr lang="zh-CN" altLang="en-US" sz="1400" dirty="0"/>
              <a:t>个堆栈传送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C94A8E-7A31-4672-8B1D-0EF10484BC6F}"/>
              </a:ext>
            </a:extLst>
          </p:cNvPr>
          <p:cNvSpPr/>
          <p:nvPr/>
        </p:nvSpPr>
        <p:spPr>
          <a:xfrm>
            <a:off x="1531345" y="1713228"/>
            <a:ext cx="3778785" cy="1812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11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CEB6CD-D9DD-450D-B1DB-ADC3FDE27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3" y="522274"/>
            <a:ext cx="11282395" cy="486376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AD6633-4F37-49F9-9F36-F0DF2E19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136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B3D854-B116-4AFA-9651-32C4ADE2FCCD}"/>
              </a:ext>
            </a:extLst>
          </p:cNvPr>
          <p:cNvSpPr txBox="1"/>
          <p:nvPr/>
        </p:nvSpPr>
        <p:spPr>
          <a:xfrm>
            <a:off x="10935274" y="5609585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4454F1-4E03-4317-9759-51E8CD978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497" y="2115563"/>
            <a:ext cx="6498771" cy="8572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06E093-78C7-4924-8457-F79FAB2FB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495" y="3238674"/>
            <a:ext cx="3886200" cy="137976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823381-0160-46B1-9893-69E57F98F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497" y="1634604"/>
            <a:ext cx="6498770" cy="48095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0D4E36-7E8A-40FB-B443-0BE7B207885A}"/>
              </a:ext>
            </a:extLst>
          </p:cNvPr>
          <p:cNvSpPr txBox="1"/>
          <p:nvPr/>
        </p:nvSpPr>
        <p:spPr>
          <a:xfrm>
            <a:off x="1628076" y="5433021"/>
            <a:ext cx="888752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）第一个参数是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/>
              <a:t>——</a:t>
            </a:r>
            <a:r>
              <a:rPr lang="zh-CN" altLang="en-US" dirty="0"/>
              <a:t>转成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  <a:r>
              <a:rPr lang="en-US" altLang="zh-CN" dirty="0"/>
              <a:t>			</a:t>
            </a:r>
            <a:r>
              <a:rPr lang="zh-CN" altLang="en-US" dirty="0"/>
              <a:t>假定为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*a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）第二个参数不定，但是参与计算是字节大小</a:t>
            </a:r>
            <a:r>
              <a:rPr lang="en-US" altLang="zh-CN" dirty="0"/>
              <a:t>		</a:t>
            </a:r>
            <a:r>
              <a:rPr lang="zh-CN" altLang="en-US" dirty="0"/>
              <a:t>假定为</a:t>
            </a:r>
            <a:r>
              <a:rPr lang="en-US" altLang="zh-CN" dirty="0"/>
              <a:t>b</a:t>
            </a:r>
            <a:r>
              <a:rPr lang="zh-CN" altLang="en-US" dirty="0"/>
              <a:t>和*</a:t>
            </a:r>
            <a:r>
              <a:rPr lang="en-US" altLang="zh-CN" dirty="0"/>
              <a:t>b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）结合反汇值</a:t>
            </a:r>
            <a:r>
              <a:rPr lang="en-US" altLang="zh-CN" dirty="0"/>
              <a:t>6</a:t>
            </a:r>
            <a:r>
              <a:rPr lang="zh-CN" altLang="en-US" dirty="0"/>
              <a:t>，可知</a:t>
            </a:r>
            <a:r>
              <a:rPr lang="en-US" altLang="zh-CN" dirty="0"/>
              <a:t>6-4=2</a:t>
            </a:r>
            <a:r>
              <a:rPr lang="zh-CN" altLang="en-US" dirty="0"/>
              <a:t>，所以第二个参数是</a:t>
            </a:r>
            <a:r>
              <a:rPr lang="en-US" altLang="zh-CN" dirty="0"/>
              <a:t>2</a:t>
            </a:r>
            <a:r>
              <a:rPr lang="zh-CN" altLang="en-US" dirty="0"/>
              <a:t>字节小</a:t>
            </a:r>
            <a:r>
              <a:rPr lang="en-US" altLang="zh-CN" dirty="0"/>
              <a:t>	</a:t>
            </a:r>
            <a:r>
              <a:rPr lang="zh-CN" altLang="en-US" dirty="0"/>
              <a:t>确定</a:t>
            </a:r>
            <a:r>
              <a:rPr lang="en-US" altLang="zh-CN" dirty="0"/>
              <a:t>b</a:t>
            </a:r>
            <a:r>
              <a:rPr lang="zh-CN" altLang="en-US" dirty="0"/>
              <a:t>为两字节大小</a:t>
            </a:r>
          </a:p>
        </p:txBody>
      </p:sp>
    </p:spTree>
    <p:extLst>
      <p:ext uri="{BB962C8B-B14F-4D97-AF65-F5344CB8AC3E}">
        <p14:creationId xmlns:p14="http://schemas.microsoft.com/office/powerpoint/2010/main" val="298555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AD6633-4F37-49F9-9F36-F0DF2E19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137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B3D854-B116-4AFA-9651-32C4ADE2FCCD}"/>
              </a:ext>
            </a:extLst>
          </p:cNvPr>
          <p:cNvSpPr txBox="1"/>
          <p:nvPr/>
        </p:nvSpPr>
        <p:spPr>
          <a:xfrm>
            <a:off x="4421556" y="50164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86E06CD-28A4-49B6-AA82-AD19E017AB04}"/>
              </a:ext>
            </a:extLst>
          </p:cNvPr>
          <p:cNvSpPr txBox="1">
            <a:spLocks/>
          </p:cNvSpPr>
          <p:nvPr/>
        </p:nvSpPr>
        <p:spPr>
          <a:xfrm>
            <a:off x="609600" y="982980"/>
            <a:ext cx="1097280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zh-CN" altLang="en-US" dirty="0"/>
              <a:t>栈上的局部存储</a:t>
            </a:r>
            <a:endParaRPr lang="en-US" altLang="zh-CN" dirty="0"/>
          </a:p>
          <a:p>
            <a:pPr lvl="2"/>
            <a:r>
              <a:rPr lang="zh-CN" altLang="en-US" dirty="0"/>
              <a:t>寄存器数量不足</a:t>
            </a:r>
            <a:endParaRPr lang="en-US" altLang="zh-CN" dirty="0"/>
          </a:p>
          <a:p>
            <a:pPr lvl="2"/>
            <a:r>
              <a:rPr lang="zh-CN" altLang="en-US" dirty="0"/>
              <a:t>对局部变量使用</a:t>
            </a:r>
            <a:r>
              <a:rPr lang="en-US" altLang="zh-CN" dirty="0"/>
              <a:t>&amp;</a:t>
            </a:r>
            <a:r>
              <a:rPr lang="zh-CN" altLang="en-US" dirty="0"/>
              <a:t>操作符</a:t>
            </a:r>
            <a:endParaRPr lang="en-US" altLang="zh-CN" dirty="0"/>
          </a:p>
          <a:p>
            <a:pPr lvl="2"/>
            <a:r>
              <a:rPr lang="zh-CN" altLang="en-US" dirty="0"/>
              <a:t>局部数组或结构变量（无法用寄存器表示元素</a:t>
            </a:r>
            <a:r>
              <a:rPr lang="en-US" altLang="zh-CN" dirty="0"/>
              <a:t>/</a:t>
            </a:r>
            <a:r>
              <a:rPr lang="zh-CN" altLang="en-US" dirty="0"/>
              <a:t>成员间的关系）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57542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F75E75-A8F4-4953-8209-E78FAC63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138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9D7117-289B-402F-AD18-EA3910C5F3B8}"/>
              </a:ext>
            </a:extLst>
          </p:cNvPr>
          <p:cNvSpPr txBox="1"/>
          <p:nvPr/>
        </p:nvSpPr>
        <p:spPr>
          <a:xfrm>
            <a:off x="9676602" y="363863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BE271A-DDA4-41D2-AF0F-BCCBDD1E50AD}"/>
              </a:ext>
            </a:extLst>
          </p:cNvPr>
          <p:cNvSpPr txBox="1"/>
          <p:nvPr/>
        </p:nvSpPr>
        <p:spPr>
          <a:xfrm>
            <a:off x="789140" y="688932"/>
            <a:ext cx="269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代码示例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6B522E-5CAD-41EA-936F-625A38E212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786" y="1389819"/>
            <a:ext cx="4399990" cy="46160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3C0F46-3A4B-4446-8B98-56F954ECF1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9873" y="1399472"/>
            <a:ext cx="7774341" cy="4164584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307F3E39-CCAC-4173-AD96-454F0BD489FE}"/>
              </a:ext>
            </a:extLst>
          </p:cNvPr>
          <p:cNvSpPr/>
          <p:nvPr/>
        </p:nvSpPr>
        <p:spPr>
          <a:xfrm>
            <a:off x="635620" y="4282068"/>
            <a:ext cx="2129882" cy="5129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94A169-F3CF-48D9-B165-043D9B221CFE}"/>
              </a:ext>
            </a:extLst>
          </p:cNvPr>
          <p:cNvSpPr txBox="1"/>
          <p:nvPr/>
        </p:nvSpPr>
        <p:spPr>
          <a:xfrm>
            <a:off x="2018371" y="1784195"/>
            <a:ext cx="184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B050"/>
                </a:solidFill>
              </a:rPr>
              <a:t>rsi</a:t>
            </a:r>
            <a:r>
              <a:rPr lang="en-US" altLang="zh-CN" b="1" dirty="0">
                <a:solidFill>
                  <a:srgbClr val="00B050"/>
                </a:solidFill>
              </a:rPr>
              <a:t>                </a:t>
            </a:r>
            <a:r>
              <a:rPr lang="en-US" altLang="zh-CN" b="1" dirty="0" err="1">
                <a:solidFill>
                  <a:srgbClr val="00B050"/>
                </a:solidFill>
              </a:rPr>
              <a:t>rdi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AFF33A-5911-4928-B2EF-34299B91C1D1}"/>
              </a:ext>
            </a:extLst>
          </p:cNvPr>
          <p:cNvSpPr txBox="1"/>
          <p:nvPr/>
        </p:nvSpPr>
        <p:spPr>
          <a:xfrm>
            <a:off x="6174412" y="1731986"/>
            <a:ext cx="295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highlight>
                  <a:srgbClr val="FFFF00"/>
                </a:highlight>
              </a:rPr>
              <a:t>请同学们画出动态过程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582E9EE-4B9B-405C-AF29-A77290444241}"/>
              </a:ext>
            </a:extLst>
          </p:cNvPr>
          <p:cNvGrpSpPr/>
          <p:nvPr/>
        </p:nvGrpSpPr>
        <p:grpSpPr>
          <a:xfrm>
            <a:off x="4709160" y="2153527"/>
            <a:ext cx="3294305" cy="2979710"/>
            <a:chOff x="4709160" y="2153527"/>
            <a:chExt cx="3294305" cy="297971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787F306-4C50-4F8C-AE1C-3568040C92B7}"/>
                </a:ext>
              </a:extLst>
            </p:cNvPr>
            <p:cNvSpPr/>
            <p:nvPr/>
          </p:nvSpPr>
          <p:spPr>
            <a:xfrm>
              <a:off x="4709160" y="2153527"/>
              <a:ext cx="3294305" cy="3382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785436A-748F-47E6-88E7-BF3E708130BB}"/>
                </a:ext>
              </a:extLst>
            </p:cNvPr>
            <p:cNvSpPr/>
            <p:nvPr/>
          </p:nvSpPr>
          <p:spPr>
            <a:xfrm>
              <a:off x="4709160" y="4795024"/>
              <a:ext cx="3294305" cy="3382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23290C3-9D42-4713-A210-5CBEC8F600B9}"/>
              </a:ext>
            </a:extLst>
          </p:cNvPr>
          <p:cNvGrpSpPr/>
          <p:nvPr/>
        </p:nvGrpSpPr>
        <p:grpSpPr>
          <a:xfrm>
            <a:off x="2465239" y="2501393"/>
            <a:ext cx="5701804" cy="2180348"/>
            <a:chOff x="2465239" y="2501393"/>
            <a:chExt cx="5701804" cy="218034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8063BD6-B399-4E7A-8050-47EEFECFB914}"/>
                </a:ext>
              </a:extLst>
            </p:cNvPr>
            <p:cNvSpPr/>
            <p:nvPr/>
          </p:nvSpPr>
          <p:spPr>
            <a:xfrm>
              <a:off x="6944284" y="2501393"/>
              <a:ext cx="1139191" cy="3382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344B3BB-6522-4CD4-BEE0-A0FC5C2705FD}"/>
                </a:ext>
              </a:extLst>
            </p:cNvPr>
            <p:cNvSpPr/>
            <p:nvPr/>
          </p:nvSpPr>
          <p:spPr>
            <a:xfrm>
              <a:off x="7027853" y="2785779"/>
              <a:ext cx="1139190" cy="3382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4BC09C4-7950-4671-B390-EFD76CF45666}"/>
                </a:ext>
              </a:extLst>
            </p:cNvPr>
            <p:cNvCxnSpPr/>
            <p:nvPr/>
          </p:nvCxnSpPr>
          <p:spPr>
            <a:xfrm flipH="1">
              <a:off x="2465239" y="2703221"/>
              <a:ext cx="4427051" cy="1660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4B43AE3-6891-43F4-BE4F-CF221B8DAC53}"/>
                </a:ext>
              </a:extLst>
            </p:cNvPr>
            <p:cNvCxnSpPr/>
            <p:nvPr/>
          </p:nvCxnSpPr>
          <p:spPr>
            <a:xfrm flipH="1">
              <a:off x="2465239" y="3020757"/>
              <a:ext cx="4427051" cy="1660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873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2A9EEB3-6B13-49F0-91AD-FA9B163260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32364" y="0"/>
            <a:ext cx="5954804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F75E75-A8F4-4953-8209-E78FAC63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139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9D7117-289B-402F-AD18-EA3910C5F3B8}"/>
              </a:ext>
            </a:extLst>
          </p:cNvPr>
          <p:cNvSpPr txBox="1"/>
          <p:nvPr/>
        </p:nvSpPr>
        <p:spPr>
          <a:xfrm>
            <a:off x="4110916" y="427322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BE271A-DDA4-41D2-AF0F-BCCBDD1E50AD}"/>
              </a:ext>
            </a:extLst>
          </p:cNvPr>
          <p:cNvSpPr txBox="1"/>
          <p:nvPr/>
        </p:nvSpPr>
        <p:spPr>
          <a:xfrm>
            <a:off x="789140" y="688932"/>
            <a:ext cx="269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代码示例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5026E8-EE8E-47EB-8348-194DE013EED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976" y="1171397"/>
            <a:ext cx="5052634" cy="20515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3212F-7DEF-4A05-AA64-4349B8A088B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411" y="3840622"/>
            <a:ext cx="4885151" cy="259005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91405D6-BE50-426D-BA5F-1CC10CE982AE}"/>
              </a:ext>
            </a:extLst>
          </p:cNvPr>
          <p:cNvGrpSpPr/>
          <p:nvPr/>
        </p:nvGrpSpPr>
        <p:grpSpPr>
          <a:xfrm>
            <a:off x="1126273" y="1349298"/>
            <a:ext cx="3802566" cy="925551"/>
            <a:chOff x="1126273" y="1349298"/>
            <a:chExt cx="3802566" cy="925551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FEFA64C1-C607-49BA-81A8-73AB213F5752}"/>
                </a:ext>
              </a:extLst>
            </p:cNvPr>
            <p:cNvSpPr/>
            <p:nvPr/>
          </p:nvSpPr>
          <p:spPr>
            <a:xfrm>
              <a:off x="1126273" y="1739590"/>
              <a:ext cx="2854712" cy="53525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70C14D2-A0D2-4F89-A0E8-F71F3B598A38}"/>
                </a:ext>
              </a:extLst>
            </p:cNvPr>
            <p:cNvSpPr txBox="1"/>
            <p:nvPr/>
          </p:nvSpPr>
          <p:spPr>
            <a:xfrm>
              <a:off x="3657600" y="1349298"/>
              <a:ext cx="1271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B050"/>
                  </a:solidFill>
                </a:rPr>
                <a:t>局部变量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02182A8-C9E7-4E33-978E-771C3284ACDA}"/>
              </a:ext>
            </a:extLst>
          </p:cNvPr>
          <p:cNvGrpSpPr/>
          <p:nvPr/>
        </p:nvGrpSpPr>
        <p:grpSpPr>
          <a:xfrm>
            <a:off x="1632936" y="1967013"/>
            <a:ext cx="3739069" cy="528691"/>
            <a:chOff x="1632936" y="1967013"/>
            <a:chExt cx="3739069" cy="52869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76105902-6E78-4632-997C-C9F493AD6BB1}"/>
                </a:ext>
              </a:extLst>
            </p:cNvPr>
            <p:cNvSpPr/>
            <p:nvPr/>
          </p:nvSpPr>
          <p:spPr>
            <a:xfrm>
              <a:off x="1632936" y="2307783"/>
              <a:ext cx="3690625" cy="18792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A3C70CD-5EEF-4ED8-B4C4-5AC3368EDB23}"/>
                </a:ext>
              </a:extLst>
            </p:cNvPr>
            <p:cNvSpPr txBox="1"/>
            <p:nvPr/>
          </p:nvSpPr>
          <p:spPr>
            <a:xfrm>
              <a:off x="4100766" y="1967013"/>
              <a:ext cx="1271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B050"/>
                  </a:solidFill>
                </a:rPr>
                <a:t>调用参数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19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29590" y="509713"/>
            <a:ext cx="11231880" cy="29186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数据存储位置：</a:t>
            </a:r>
            <a:endParaRPr lang="en-US" altLang="zh-CN" dirty="0"/>
          </a:p>
          <a:p>
            <a:pPr lvl="2"/>
            <a:r>
              <a:rPr lang="zh-CN" altLang="en-US" dirty="0"/>
              <a:t>内存中，以虚地址方式访问</a:t>
            </a:r>
            <a:endParaRPr lang="en-US" altLang="zh-CN" dirty="0"/>
          </a:p>
          <a:p>
            <a:pPr lvl="2"/>
            <a:r>
              <a:rPr lang="zh-CN" altLang="en-US" sz="2400" dirty="0"/>
              <a:t>寄存器中：</a:t>
            </a:r>
            <a:endParaRPr lang="en-US" altLang="zh-CN" sz="2400" dirty="0"/>
          </a:p>
          <a:p>
            <a:pPr lvl="2"/>
            <a:endParaRPr lang="en-US" altLang="zh-CN" dirty="0"/>
          </a:p>
          <a:p>
            <a:pPr lvl="2"/>
            <a:endParaRPr lang="en-US" altLang="zh-CN" sz="2400" dirty="0"/>
          </a:p>
          <a:p>
            <a:pPr lvl="2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9075" y="1604962"/>
            <a:ext cx="5384080" cy="4751389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8103870" y="5120640"/>
            <a:ext cx="1451610" cy="12357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E4C035-73EC-4FBF-848E-9959D1838426}"/>
              </a:ext>
            </a:extLst>
          </p:cNvPr>
          <p:cNvSpPr txBox="1"/>
          <p:nvPr/>
        </p:nvSpPr>
        <p:spPr>
          <a:xfrm>
            <a:off x="1890537" y="2380478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44147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340087" y="6357004"/>
            <a:ext cx="2844800" cy="365125"/>
          </a:xfrm>
        </p:spPr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140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6DEBF5-9D42-415E-B436-B37D7681BF8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69285" y="22861"/>
            <a:ext cx="5788689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924FA6B8-97E1-4A08-A813-93EB81DD7925}"/>
              </a:ext>
            </a:extLst>
          </p:cNvPr>
          <p:cNvSpPr/>
          <p:nvPr/>
        </p:nvSpPr>
        <p:spPr>
          <a:xfrm>
            <a:off x="10835601" y="5160593"/>
            <a:ext cx="1108111" cy="172026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EAA2259-54DE-4CC8-8A91-E5B2A1C1A1F0}"/>
              </a:ext>
            </a:extLst>
          </p:cNvPr>
          <p:cNvSpPr/>
          <p:nvPr/>
        </p:nvSpPr>
        <p:spPr>
          <a:xfrm>
            <a:off x="10835601" y="533227"/>
            <a:ext cx="1108111" cy="46633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DF85DF5-9D02-4B14-AA93-FC0DC7344967}"/>
              </a:ext>
            </a:extLst>
          </p:cNvPr>
          <p:cNvSpPr/>
          <p:nvPr/>
        </p:nvSpPr>
        <p:spPr>
          <a:xfrm>
            <a:off x="10835601" y="2641462"/>
            <a:ext cx="1108111" cy="46633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9EF1473-D78B-4489-BD04-BEC30BF07611}"/>
              </a:ext>
            </a:extLst>
          </p:cNvPr>
          <p:cNvSpPr/>
          <p:nvPr/>
        </p:nvSpPr>
        <p:spPr>
          <a:xfrm>
            <a:off x="10835601" y="4308550"/>
            <a:ext cx="1108111" cy="785214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4739F3-4A03-4ABA-8C58-7F554CA0B143}"/>
              </a:ext>
            </a:extLst>
          </p:cNvPr>
          <p:cNvSpPr txBox="1"/>
          <p:nvPr/>
        </p:nvSpPr>
        <p:spPr>
          <a:xfrm>
            <a:off x="821604" y="5308094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4047E0B-29BE-4224-AC36-2D8FCBCC351C}"/>
              </a:ext>
            </a:extLst>
          </p:cNvPr>
          <p:cNvSpPr txBox="1">
            <a:spLocks/>
          </p:cNvSpPr>
          <p:nvPr/>
        </p:nvSpPr>
        <p:spPr>
          <a:xfrm>
            <a:off x="321923" y="684634"/>
            <a:ext cx="5267219" cy="41647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zh-CN" altLang="en-US" dirty="0"/>
              <a:t>寄存器用作局部存储</a:t>
            </a:r>
            <a:endParaRPr lang="en-US" altLang="zh-CN" dirty="0"/>
          </a:p>
          <a:p>
            <a:pPr lvl="2"/>
            <a:r>
              <a:rPr lang="zh-CN" altLang="en-US" dirty="0"/>
              <a:t>被调用者保存：</a:t>
            </a:r>
            <a:endParaRPr lang="en-US" altLang="zh-CN" dirty="0"/>
          </a:p>
          <a:p>
            <a:pPr lvl="3"/>
            <a:r>
              <a:rPr lang="en-US" altLang="zh-CN" dirty="0" err="1"/>
              <a:t>rbx</a:t>
            </a:r>
            <a:r>
              <a:rPr lang="en-US" altLang="zh-CN" dirty="0"/>
              <a:t>/</a:t>
            </a:r>
            <a:r>
              <a:rPr lang="en-US" altLang="zh-CN" dirty="0" err="1"/>
              <a:t>rbp</a:t>
            </a:r>
            <a:r>
              <a:rPr lang="en-US" altLang="zh-CN" dirty="0"/>
              <a:t>/r12~r15</a:t>
            </a:r>
          </a:p>
          <a:p>
            <a:pPr lvl="2"/>
            <a:r>
              <a:rPr lang="zh-CN" altLang="en-US" dirty="0"/>
              <a:t>调用者保存</a:t>
            </a:r>
            <a:r>
              <a:rPr lang="en-US" altLang="zh-CN" dirty="0"/>
              <a:t>:</a:t>
            </a:r>
          </a:p>
          <a:p>
            <a:pPr lvl="3"/>
            <a:r>
              <a:rPr lang="en-US" altLang="zh-CN" dirty="0"/>
              <a:t>R10/r11</a:t>
            </a:r>
          </a:p>
          <a:p>
            <a:pPr lvl="2"/>
            <a:r>
              <a:rPr lang="zh-CN" altLang="en-US" dirty="0"/>
              <a:t>其他</a:t>
            </a:r>
            <a:endParaRPr lang="en-US" altLang="zh-CN" dirty="0"/>
          </a:p>
          <a:p>
            <a:pPr lvl="3"/>
            <a:r>
              <a:rPr lang="en-US" altLang="zh-CN" dirty="0" err="1"/>
              <a:t>rax</a:t>
            </a:r>
            <a:r>
              <a:rPr lang="zh-CN" altLang="en-US" dirty="0"/>
              <a:t>返回值</a:t>
            </a:r>
            <a:endParaRPr lang="en-US" altLang="zh-CN" dirty="0"/>
          </a:p>
          <a:p>
            <a:pPr lvl="3"/>
            <a:r>
              <a:rPr lang="en-US" altLang="zh-CN" dirty="0" err="1"/>
              <a:t>rsp</a:t>
            </a:r>
            <a:r>
              <a:rPr lang="zh-CN" altLang="en-US" dirty="0"/>
              <a:t>堆栈指针</a:t>
            </a:r>
            <a:endParaRPr lang="en-US" altLang="zh-CN" dirty="0"/>
          </a:p>
          <a:p>
            <a:pPr lvl="3"/>
            <a:r>
              <a:rPr lang="en-US" altLang="zh-CN" dirty="0" err="1"/>
              <a:t>rdi</a:t>
            </a:r>
            <a:r>
              <a:rPr lang="en-US" altLang="zh-CN" dirty="0"/>
              <a:t>/</a:t>
            </a:r>
            <a:r>
              <a:rPr lang="en-US" altLang="zh-CN" dirty="0" err="1"/>
              <a:t>rsi</a:t>
            </a:r>
            <a:r>
              <a:rPr lang="en-US" altLang="zh-CN" dirty="0"/>
              <a:t>/</a:t>
            </a:r>
            <a:r>
              <a:rPr lang="en-US" altLang="zh-CN" dirty="0" err="1"/>
              <a:t>rdx</a:t>
            </a:r>
            <a:r>
              <a:rPr lang="en-US" altLang="zh-CN" dirty="0"/>
              <a:t>/</a:t>
            </a:r>
            <a:r>
              <a:rPr lang="en-US" altLang="zh-CN" dirty="0" err="1"/>
              <a:t>rcx</a:t>
            </a:r>
            <a:r>
              <a:rPr lang="en-US" altLang="zh-CN" dirty="0"/>
              <a:t>/r8/r9</a:t>
            </a:r>
            <a:r>
              <a:rPr lang="zh-CN" altLang="en-US" dirty="0"/>
              <a:t>六个参数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54716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AD6633-4F37-49F9-9F36-F0DF2E19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141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B3D854-B116-4AFA-9651-32C4ADE2FCCD}"/>
              </a:ext>
            </a:extLst>
          </p:cNvPr>
          <p:cNvSpPr txBox="1"/>
          <p:nvPr/>
        </p:nvSpPr>
        <p:spPr>
          <a:xfrm>
            <a:off x="10615604" y="36448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528BB1-88BA-427C-B701-FE12385FDAA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3756" y="2162893"/>
            <a:ext cx="3363754" cy="2735629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7DDD47D0-FC3A-407F-AC98-46F57FC85845}"/>
              </a:ext>
            </a:extLst>
          </p:cNvPr>
          <p:cNvGrpSpPr/>
          <p:nvPr/>
        </p:nvGrpSpPr>
        <p:grpSpPr>
          <a:xfrm>
            <a:off x="5457164" y="1173382"/>
            <a:ext cx="6367397" cy="4538514"/>
            <a:chOff x="5457164" y="1173382"/>
            <a:chExt cx="6367397" cy="453851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2CBCD55-1024-46EE-ABEB-D78E8CF2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7164" y="1173382"/>
              <a:ext cx="6367397" cy="4538514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B16178E-57DA-440D-9C2E-167F9E141BE5}"/>
                </a:ext>
              </a:extLst>
            </p:cNvPr>
            <p:cNvSpPr/>
            <p:nvPr/>
          </p:nvSpPr>
          <p:spPr>
            <a:xfrm>
              <a:off x="6037536" y="2060559"/>
              <a:ext cx="4158641" cy="5010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B16178E-57DA-440D-9C2E-167F9E141BE5}"/>
                </a:ext>
              </a:extLst>
            </p:cNvPr>
            <p:cNvSpPr/>
            <p:nvPr/>
          </p:nvSpPr>
          <p:spPr>
            <a:xfrm>
              <a:off x="6037536" y="4823202"/>
              <a:ext cx="4158641" cy="5010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15570EB-1664-42DB-9459-56C924AFDFE9}"/>
              </a:ext>
            </a:extLst>
          </p:cNvPr>
          <p:cNvSpPr txBox="1"/>
          <p:nvPr/>
        </p:nvSpPr>
        <p:spPr>
          <a:xfrm>
            <a:off x="609600" y="4973843"/>
            <a:ext cx="8601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局部变量</a:t>
            </a:r>
            <a:r>
              <a:rPr lang="en-US" altLang="zh-CN" dirty="0" err="1"/>
              <a:t>u,v</a:t>
            </a:r>
            <a:r>
              <a:rPr lang="zh-CN" altLang="en-US" dirty="0"/>
              <a:t>都是记录</a:t>
            </a:r>
            <a:r>
              <a:rPr lang="en-US" altLang="zh-CN" dirty="0"/>
              <a:t>Q</a:t>
            </a:r>
            <a:r>
              <a:rPr lang="zh-CN" altLang="en-US" dirty="0"/>
              <a:t>函数返回值，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 err="1"/>
              <a:t>u+v</a:t>
            </a:r>
            <a:r>
              <a:rPr lang="zh-CN" altLang="en-US" dirty="0"/>
              <a:t>作为</a:t>
            </a:r>
            <a:r>
              <a:rPr lang="en-US" altLang="zh-CN" dirty="0"/>
              <a:t>P</a:t>
            </a:r>
            <a:r>
              <a:rPr lang="zh-CN" altLang="en-US" dirty="0"/>
              <a:t>函数的返回值。</a:t>
            </a:r>
            <a:endParaRPr lang="en-US" altLang="zh-CN" dirty="0"/>
          </a:p>
          <a:p>
            <a:r>
              <a:rPr lang="zh-CN" altLang="en-US" dirty="0"/>
              <a:t>因此这两个变量可以</a:t>
            </a:r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rax</a:t>
            </a:r>
            <a:r>
              <a:rPr lang="zh-CN" altLang="en-US" dirty="0"/>
              <a:t>保存一个（此例</a:t>
            </a:r>
            <a:r>
              <a:rPr lang="en-US" altLang="zh-CN" dirty="0"/>
              <a:t>v</a:t>
            </a:r>
            <a:r>
              <a:rPr lang="zh-CN" altLang="en-US" dirty="0"/>
              <a:t>用</a:t>
            </a:r>
            <a:r>
              <a:rPr lang="en-US" altLang="zh-CN" dirty="0" err="1"/>
              <a:t>rax</a:t>
            </a:r>
            <a:r>
              <a:rPr lang="zh-CN" altLang="en-US" dirty="0"/>
              <a:t>），</a:t>
            </a:r>
            <a:endParaRPr lang="en-US" altLang="zh-CN" dirty="0"/>
          </a:p>
          <a:p>
            <a:r>
              <a:rPr lang="zh-CN" altLang="en-US" dirty="0"/>
              <a:t>再用另一个寄存器保存一个（用</a:t>
            </a:r>
            <a:r>
              <a:rPr lang="en-US" altLang="zh-CN"/>
              <a:t>rbx</a:t>
            </a:r>
            <a:r>
              <a:rPr lang="zh-CN" altLang="en-US"/>
              <a:t>保存</a:t>
            </a:r>
            <a:r>
              <a:rPr lang="en-US" altLang="zh-CN" dirty="0"/>
              <a:t>u</a:t>
            </a:r>
            <a:r>
              <a:rPr lang="zh-CN" altLang="en-US" dirty="0"/>
              <a:t>，且</a:t>
            </a:r>
            <a:r>
              <a:rPr lang="en-US" altLang="zh-CN" b="1" dirty="0" err="1">
                <a:solidFill>
                  <a:srgbClr val="FF0000"/>
                </a:solidFill>
              </a:rPr>
              <a:t>rbx</a:t>
            </a:r>
            <a:r>
              <a:rPr lang="zh-CN" altLang="en-US" dirty="0"/>
              <a:t>为被调用者保存需要压栈保护）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5402695-F188-451F-95D7-245637AEA030}"/>
              </a:ext>
            </a:extLst>
          </p:cNvPr>
          <p:cNvGrpSpPr/>
          <p:nvPr/>
        </p:nvGrpSpPr>
        <p:grpSpPr>
          <a:xfrm>
            <a:off x="564094" y="2773746"/>
            <a:ext cx="1727043" cy="1188867"/>
            <a:chOff x="564094" y="2773746"/>
            <a:chExt cx="1727043" cy="118886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D5FCEE0-E0D8-423D-9B49-4824A48E0C1B}"/>
                </a:ext>
              </a:extLst>
            </p:cNvPr>
            <p:cNvSpPr txBox="1"/>
            <p:nvPr/>
          </p:nvSpPr>
          <p:spPr>
            <a:xfrm>
              <a:off x="564094" y="2992683"/>
              <a:ext cx="599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solidFill>
                    <a:srgbClr val="0070C0"/>
                  </a:solidFill>
                </a:rPr>
                <a:t>rbx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70BB7B7-7B41-4712-B22E-FF50A891F40C}"/>
                </a:ext>
              </a:extLst>
            </p:cNvPr>
            <p:cNvSpPr txBox="1"/>
            <p:nvPr/>
          </p:nvSpPr>
          <p:spPr>
            <a:xfrm>
              <a:off x="564094" y="3333294"/>
              <a:ext cx="599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solidFill>
                    <a:srgbClr val="0070C0"/>
                  </a:solidFill>
                </a:rPr>
                <a:t>rax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3408B87-1426-4E3A-8524-8E84544363B6}"/>
                </a:ext>
              </a:extLst>
            </p:cNvPr>
            <p:cNvSpPr txBox="1"/>
            <p:nvPr/>
          </p:nvSpPr>
          <p:spPr>
            <a:xfrm>
              <a:off x="564094" y="3593281"/>
              <a:ext cx="599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solidFill>
                    <a:srgbClr val="0070C0"/>
                  </a:solidFill>
                </a:rPr>
                <a:t>rax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BB88CC6-697A-46D4-AF85-53C44F72AB58}"/>
                </a:ext>
              </a:extLst>
            </p:cNvPr>
            <p:cNvSpPr/>
            <p:nvPr/>
          </p:nvSpPr>
          <p:spPr>
            <a:xfrm>
              <a:off x="893852" y="2773746"/>
              <a:ext cx="1397285" cy="277679"/>
            </a:xfrm>
            <a:custGeom>
              <a:avLst/>
              <a:gdLst>
                <a:gd name="connsiteX0" fmla="*/ 0 w 1397285"/>
                <a:gd name="connsiteY0" fmla="*/ 236582 h 277679"/>
                <a:gd name="connsiteX1" fmla="*/ 770561 w 1397285"/>
                <a:gd name="connsiteY1" fmla="*/ 276 h 277679"/>
                <a:gd name="connsiteX2" fmla="*/ 1397285 w 1397285"/>
                <a:gd name="connsiteY2" fmla="*/ 277679 h 2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285" h="277679">
                  <a:moveTo>
                    <a:pt x="0" y="236582"/>
                  </a:moveTo>
                  <a:cubicBezTo>
                    <a:pt x="268840" y="115004"/>
                    <a:pt x="537680" y="-6573"/>
                    <a:pt x="770561" y="276"/>
                  </a:cubicBezTo>
                  <a:cubicBezTo>
                    <a:pt x="1003442" y="7125"/>
                    <a:pt x="1200363" y="142402"/>
                    <a:pt x="1397285" y="27767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7240DA8-CA7D-4519-AF57-AA27BD383E8C}"/>
                </a:ext>
              </a:extLst>
            </p:cNvPr>
            <p:cNvSpPr/>
            <p:nvPr/>
          </p:nvSpPr>
          <p:spPr>
            <a:xfrm>
              <a:off x="893852" y="3174667"/>
              <a:ext cx="1397285" cy="277679"/>
            </a:xfrm>
            <a:custGeom>
              <a:avLst/>
              <a:gdLst>
                <a:gd name="connsiteX0" fmla="*/ 0 w 1397285"/>
                <a:gd name="connsiteY0" fmla="*/ 236582 h 277679"/>
                <a:gd name="connsiteX1" fmla="*/ 770561 w 1397285"/>
                <a:gd name="connsiteY1" fmla="*/ 276 h 277679"/>
                <a:gd name="connsiteX2" fmla="*/ 1397285 w 1397285"/>
                <a:gd name="connsiteY2" fmla="*/ 277679 h 2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285" h="277679">
                  <a:moveTo>
                    <a:pt x="0" y="236582"/>
                  </a:moveTo>
                  <a:cubicBezTo>
                    <a:pt x="268840" y="115004"/>
                    <a:pt x="537680" y="-6573"/>
                    <a:pt x="770561" y="276"/>
                  </a:cubicBezTo>
                  <a:cubicBezTo>
                    <a:pt x="1003442" y="7125"/>
                    <a:pt x="1200363" y="142402"/>
                    <a:pt x="1397285" y="27767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AD0721A-F173-46B6-B221-388DB37FEEE7}"/>
                </a:ext>
              </a:extLst>
            </p:cNvPr>
            <p:cNvSpPr/>
            <p:nvPr/>
          </p:nvSpPr>
          <p:spPr>
            <a:xfrm>
              <a:off x="893852" y="3523438"/>
              <a:ext cx="1397285" cy="277679"/>
            </a:xfrm>
            <a:custGeom>
              <a:avLst/>
              <a:gdLst>
                <a:gd name="connsiteX0" fmla="*/ 0 w 1397285"/>
                <a:gd name="connsiteY0" fmla="*/ 236582 h 277679"/>
                <a:gd name="connsiteX1" fmla="*/ 770561 w 1397285"/>
                <a:gd name="connsiteY1" fmla="*/ 276 h 277679"/>
                <a:gd name="connsiteX2" fmla="*/ 1397285 w 1397285"/>
                <a:gd name="connsiteY2" fmla="*/ 277679 h 2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285" h="277679">
                  <a:moveTo>
                    <a:pt x="0" y="236582"/>
                  </a:moveTo>
                  <a:cubicBezTo>
                    <a:pt x="268840" y="115004"/>
                    <a:pt x="537680" y="-6573"/>
                    <a:pt x="770561" y="276"/>
                  </a:cubicBezTo>
                  <a:cubicBezTo>
                    <a:pt x="1003442" y="7125"/>
                    <a:pt x="1200363" y="142402"/>
                    <a:pt x="1397285" y="27767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16CA2099-20DF-4AC4-B477-B7CDED17BDE4}"/>
              </a:ext>
            </a:extLst>
          </p:cNvPr>
          <p:cNvSpPr/>
          <p:nvPr/>
        </p:nvSpPr>
        <p:spPr>
          <a:xfrm>
            <a:off x="3824868" y="683212"/>
            <a:ext cx="4834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因此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需要先保存到其他寄存器（此例为 </a:t>
            </a:r>
            <a:r>
              <a:rPr lang="en-US" altLang="zh-CN" b="1" dirty="0" err="1">
                <a:solidFill>
                  <a:srgbClr val="00B050"/>
                </a:solidFill>
              </a:rPr>
              <a:t>rbp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C53FA8E-8511-443D-AAD7-B02A204F95B5}"/>
              </a:ext>
            </a:extLst>
          </p:cNvPr>
          <p:cNvGrpSpPr/>
          <p:nvPr/>
        </p:nvGrpSpPr>
        <p:grpSpPr>
          <a:xfrm>
            <a:off x="599439" y="662265"/>
            <a:ext cx="2462260" cy="1782984"/>
            <a:chOff x="599439" y="662265"/>
            <a:chExt cx="2462260" cy="178298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5D78FD0-92C9-44D4-80B4-100C6A50741C}"/>
                </a:ext>
              </a:extLst>
            </p:cNvPr>
            <p:cNvSpPr txBox="1"/>
            <p:nvPr/>
          </p:nvSpPr>
          <p:spPr>
            <a:xfrm>
              <a:off x="682313" y="662265"/>
              <a:ext cx="2379386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x</a:t>
              </a:r>
              <a:r>
                <a:rPr lang="zh-CN" altLang="en-US" dirty="0"/>
                <a:t>作为参数通过</a:t>
              </a:r>
              <a:r>
                <a:rPr lang="en-US" altLang="zh-CN" b="1" dirty="0" err="1">
                  <a:solidFill>
                    <a:srgbClr val="FF0000"/>
                  </a:solidFill>
                </a:rPr>
                <a:t>rdi</a:t>
              </a:r>
              <a:r>
                <a:rPr lang="zh-CN" altLang="en-US" dirty="0"/>
                <a:t>传入</a:t>
              </a:r>
              <a:endParaRPr lang="en-US" altLang="zh-CN" dirty="0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21F0279-9733-4A91-98F7-CF99829DDACF}"/>
                </a:ext>
              </a:extLst>
            </p:cNvPr>
            <p:cNvSpPr/>
            <p:nvPr/>
          </p:nvSpPr>
          <p:spPr>
            <a:xfrm>
              <a:off x="599439" y="965771"/>
              <a:ext cx="1999923" cy="1479478"/>
            </a:xfrm>
            <a:custGeom>
              <a:avLst/>
              <a:gdLst>
                <a:gd name="connsiteX0" fmla="*/ 273864 w 1999923"/>
                <a:gd name="connsiteY0" fmla="*/ 0 h 1479478"/>
                <a:gd name="connsiteX1" fmla="*/ 140300 w 1999923"/>
                <a:gd name="connsiteY1" fmla="*/ 688368 h 1479478"/>
                <a:gd name="connsiteX2" fmla="*/ 1999923 w 1999923"/>
                <a:gd name="connsiteY2" fmla="*/ 1479478 h 147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923" h="1479478">
                  <a:moveTo>
                    <a:pt x="273864" y="0"/>
                  </a:moveTo>
                  <a:cubicBezTo>
                    <a:pt x="63244" y="220894"/>
                    <a:pt x="-147376" y="441788"/>
                    <a:pt x="140300" y="688368"/>
                  </a:cubicBezTo>
                  <a:cubicBezTo>
                    <a:pt x="427976" y="934948"/>
                    <a:pt x="1213949" y="1207213"/>
                    <a:pt x="1999923" y="1479478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2A4C60F-51EB-4722-B1FD-314B6D589568}"/>
              </a:ext>
            </a:extLst>
          </p:cNvPr>
          <p:cNvGrpSpPr/>
          <p:nvPr/>
        </p:nvGrpSpPr>
        <p:grpSpPr>
          <a:xfrm>
            <a:off x="1069711" y="1172532"/>
            <a:ext cx="3845960" cy="1169224"/>
            <a:chOff x="1069711" y="968816"/>
            <a:chExt cx="3845960" cy="137294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FC8683A-780A-4157-A2E8-F48E92DEF304}"/>
                </a:ext>
              </a:extLst>
            </p:cNvPr>
            <p:cNvSpPr/>
            <p:nvPr/>
          </p:nvSpPr>
          <p:spPr>
            <a:xfrm>
              <a:off x="1069711" y="968816"/>
              <a:ext cx="3845960" cy="43368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但是在调用</a:t>
              </a:r>
              <a:r>
                <a:rPr lang="en-US" altLang="zh-CN" dirty="0"/>
                <a:t>Q(y)</a:t>
              </a:r>
              <a:r>
                <a:rPr lang="zh-CN" altLang="en-US" dirty="0"/>
                <a:t>时</a:t>
              </a:r>
              <a:r>
                <a:rPr lang="en-US" altLang="zh-CN" dirty="0"/>
                <a:t>,</a:t>
              </a:r>
              <a:r>
                <a:rPr lang="en-US" altLang="zh-CN" b="1" dirty="0" err="1">
                  <a:solidFill>
                    <a:srgbClr val="FF0000"/>
                  </a:solidFill>
                </a:rPr>
                <a:t>rdi</a:t>
              </a:r>
              <a:r>
                <a:rPr lang="zh-CN" altLang="en-US" dirty="0"/>
                <a:t>需要更改为</a:t>
              </a:r>
              <a:r>
                <a:rPr lang="en-US" altLang="zh-CN" dirty="0"/>
                <a:t>y</a:t>
              </a:r>
              <a:r>
                <a:rPr lang="zh-CN" altLang="en-US" dirty="0"/>
                <a:t>值</a:t>
              </a:r>
              <a:endParaRPr lang="en-US" altLang="zh-CN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FCB7D76-466B-41B7-B031-B9A7DB921725}"/>
                </a:ext>
              </a:extLst>
            </p:cNvPr>
            <p:cNvSpPr/>
            <p:nvPr/>
          </p:nvSpPr>
          <p:spPr>
            <a:xfrm>
              <a:off x="3824868" y="1293541"/>
              <a:ext cx="557561" cy="1048215"/>
            </a:xfrm>
            <a:custGeom>
              <a:avLst/>
              <a:gdLst>
                <a:gd name="connsiteX0" fmla="*/ 557561 w 557561"/>
                <a:gd name="connsiteY0" fmla="*/ 0 h 1048215"/>
                <a:gd name="connsiteX1" fmla="*/ 0 w 557561"/>
                <a:gd name="connsiteY1" fmla="*/ 1048215 h 104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7561" h="1048215">
                  <a:moveTo>
                    <a:pt x="557561" y="0"/>
                  </a:moveTo>
                  <a:lnTo>
                    <a:pt x="0" y="1048215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8B17C55-A045-471D-B36F-D2EF3702D999}"/>
              </a:ext>
            </a:extLst>
          </p:cNvPr>
          <p:cNvSpPr/>
          <p:nvPr/>
        </p:nvSpPr>
        <p:spPr>
          <a:xfrm>
            <a:off x="4570317" y="2442117"/>
            <a:ext cx="1629761" cy="3724507"/>
          </a:xfrm>
          <a:custGeom>
            <a:avLst/>
            <a:gdLst>
              <a:gd name="connsiteX0" fmla="*/ 1629761 w 1629761"/>
              <a:gd name="connsiteY0" fmla="*/ 0 h 4003287"/>
              <a:gd name="connsiteX1" fmla="*/ 23985 w 1629761"/>
              <a:gd name="connsiteY1" fmla="*/ 2364058 h 4003287"/>
              <a:gd name="connsiteX2" fmla="*/ 815722 w 1629761"/>
              <a:gd name="connsiteY2" fmla="*/ 4003287 h 400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9761" h="4003287">
                <a:moveTo>
                  <a:pt x="1629761" y="0"/>
                </a:moveTo>
                <a:cubicBezTo>
                  <a:pt x="894709" y="848422"/>
                  <a:pt x="159658" y="1696844"/>
                  <a:pt x="23985" y="2364058"/>
                </a:cubicBezTo>
                <a:cubicBezTo>
                  <a:pt x="-111688" y="3031273"/>
                  <a:pt x="352017" y="3517280"/>
                  <a:pt x="815722" y="4003287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E0E510A-792E-4F6F-B05A-67D8ED61FAA3}"/>
              </a:ext>
            </a:extLst>
          </p:cNvPr>
          <p:cNvSpPr/>
          <p:nvPr/>
        </p:nvSpPr>
        <p:spPr>
          <a:xfrm>
            <a:off x="5012052" y="981307"/>
            <a:ext cx="2916465" cy="1899053"/>
          </a:xfrm>
          <a:custGeom>
            <a:avLst/>
            <a:gdLst>
              <a:gd name="connsiteX0" fmla="*/ 1232631 w 2916465"/>
              <a:gd name="connsiteY0" fmla="*/ 1460810 h 1460810"/>
              <a:gd name="connsiteX1" fmla="*/ 61753 w 2916465"/>
              <a:gd name="connsiteY1" fmla="*/ 1025913 h 1460810"/>
              <a:gd name="connsiteX2" fmla="*/ 2916465 w 2916465"/>
              <a:gd name="connsiteY2" fmla="*/ 0 h 1460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6465" h="1460810">
                <a:moveTo>
                  <a:pt x="1232631" y="1460810"/>
                </a:moveTo>
                <a:cubicBezTo>
                  <a:pt x="506872" y="1365095"/>
                  <a:pt x="-218886" y="1269381"/>
                  <a:pt x="61753" y="1025913"/>
                </a:cubicBezTo>
                <a:cubicBezTo>
                  <a:pt x="342392" y="782445"/>
                  <a:pt x="1629428" y="391222"/>
                  <a:pt x="2916465" y="0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31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8" grpId="0" animBg="1"/>
      <p:bldP spid="2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7B0470-E1C1-4583-876E-8ECF1EA2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35" y="513484"/>
            <a:ext cx="8628705" cy="60587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2C3D03-EA59-48E8-AD36-BBC1F338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93" y="2388506"/>
            <a:ext cx="7443107" cy="1040494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62777E81-6E5F-4A0F-9CC8-CE9D7E705EB9}"/>
              </a:ext>
            </a:extLst>
          </p:cNvPr>
          <p:cNvSpPr/>
          <p:nvPr/>
        </p:nvSpPr>
        <p:spPr>
          <a:xfrm>
            <a:off x="731520" y="3623310"/>
            <a:ext cx="3257550" cy="1485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622F450-3613-44EA-B46E-19A1655742DF}"/>
              </a:ext>
            </a:extLst>
          </p:cNvPr>
          <p:cNvSpPr/>
          <p:nvPr/>
        </p:nvSpPr>
        <p:spPr>
          <a:xfrm>
            <a:off x="731520" y="1943100"/>
            <a:ext cx="3257550" cy="1485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0840875-D256-405C-83CC-FB6D4E465416}"/>
              </a:ext>
            </a:extLst>
          </p:cNvPr>
          <p:cNvGrpSpPr/>
          <p:nvPr/>
        </p:nvGrpSpPr>
        <p:grpSpPr>
          <a:xfrm>
            <a:off x="3006090" y="5303520"/>
            <a:ext cx="811530" cy="788670"/>
            <a:chOff x="3006090" y="5303520"/>
            <a:chExt cx="811530" cy="78867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335CF7F-34EE-4CC5-925E-9DF62CBCF226}"/>
                </a:ext>
              </a:extLst>
            </p:cNvPr>
            <p:cNvSpPr/>
            <p:nvPr/>
          </p:nvSpPr>
          <p:spPr>
            <a:xfrm>
              <a:off x="3006090" y="5303520"/>
              <a:ext cx="811530" cy="29718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D980AF2-2814-4944-B3B1-ABCBE58963F0}"/>
                </a:ext>
              </a:extLst>
            </p:cNvPr>
            <p:cNvSpPr/>
            <p:nvPr/>
          </p:nvSpPr>
          <p:spPr>
            <a:xfrm>
              <a:off x="3006090" y="5795010"/>
              <a:ext cx="811530" cy="29718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6FDBFA1-09DB-4D1C-82F7-7349D6B56C4B}"/>
              </a:ext>
            </a:extLst>
          </p:cNvPr>
          <p:cNvSpPr txBox="1"/>
          <p:nvPr/>
        </p:nvSpPr>
        <p:spPr>
          <a:xfrm>
            <a:off x="3989070" y="4181594"/>
            <a:ext cx="84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a0~a5</a:t>
            </a:r>
            <a:endParaRPr lang="zh-CN" altLang="en-US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5F2E73D-6163-4E59-B69B-AE4A6A3D2A41}"/>
              </a:ext>
            </a:extLst>
          </p:cNvPr>
          <p:cNvGrpSpPr/>
          <p:nvPr/>
        </p:nvGrpSpPr>
        <p:grpSpPr>
          <a:xfrm>
            <a:off x="3989070" y="5231368"/>
            <a:ext cx="845078" cy="860822"/>
            <a:chOff x="3989070" y="5231368"/>
            <a:chExt cx="845078" cy="86082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394867D-78DA-43BE-B3BC-CFBDF125B07F}"/>
                </a:ext>
              </a:extLst>
            </p:cNvPr>
            <p:cNvSpPr txBox="1"/>
            <p:nvPr/>
          </p:nvSpPr>
          <p:spPr>
            <a:xfrm>
              <a:off x="3989070" y="5231368"/>
              <a:ext cx="845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a6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6B63683-B50E-4388-9684-68A19E8B5131}"/>
                </a:ext>
              </a:extLst>
            </p:cNvPr>
            <p:cNvSpPr txBox="1"/>
            <p:nvPr/>
          </p:nvSpPr>
          <p:spPr>
            <a:xfrm>
              <a:off x="3989070" y="5722858"/>
              <a:ext cx="845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a7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4954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143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52400" y="754380"/>
            <a:ext cx="5459730" cy="24231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3.5.4</a:t>
            </a:r>
            <a:r>
              <a:rPr lang="zh-CN" altLang="en-US" dirty="0"/>
              <a:t>递归调用</a:t>
            </a:r>
            <a:endParaRPr lang="en-US" altLang="zh-CN" dirty="0"/>
          </a:p>
          <a:p>
            <a:pPr lvl="2"/>
            <a:r>
              <a:rPr lang="zh-CN" altLang="en-US" dirty="0"/>
              <a:t>每个调用都在栈中有自己的栈帧（私有变量）</a:t>
            </a:r>
            <a:endParaRPr lang="en-US" altLang="zh-CN" dirty="0"/>
          </a:p>
          <a:p>
            <a:pPr lvl="2"/>
            <a:r>
              <a:rPr lang="zh-CN" altLang="en-US" dirty="0"/>
              <a:t>未返回的过程相互间不会修改对方的私有（同名）变量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777875" y="3266837"/>
            <a:ext cx="40424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rfact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n)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result;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if (n &lt;= 1)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1;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else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result = n *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rfact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(n-1);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5445760" y="724040"/>
            <a:ext cx="67462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Argument: n at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+8</a:t>
            </a:r>
          </a:p>
          <a:p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Registers: n in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ebx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, result in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eax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rfact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pushl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Save old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Set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as frame pointer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pushl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Save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callee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save register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ebx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$4,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Allocate 4 bytes on stack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Get n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result = 1</a:t>
            </a: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cmpl $1, %ebx </a:t>
            </a:r>
            <a:r>
              <a:rPr lang="pt-BR" altLang="zh-CN" b="1" i="1" dirty="0">
                <a:solidFill>
                  <a:srgbClr val="00AEF0"/>
                </a:solidFill>
                <a:latin typeface="ZztexMono-Italic"/>
              </a:rPr>
              <a:t>Compare n:1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jle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.L53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If &lt;=,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</a:t>
            </a:r>
          </a:p>
          <a:p>
            <a:r>
              <a:rPr lang="pt-BR" altLang="zh-CN" b="1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</a:t>
            </a:r>
            <a:r>
              <a:rPr lang="pt-BR" altLang="zh-CN" b="1" dirty="0">
                <a:solidFill>
                  <a:srgbClr val="000000"/>
                </a:solidFill>
                <a:latin typeface="ZztexMono-Regular"/>
              </a:rPr>
              <a:t>leal -1(%ebx), %eax </a:t>
            </a:r>
            <a:r>
              <a:rPr lang="pt-BR" altLang="zh-CN" b="1" i="1" dirty="0">
                <a:solidFill>
                  <a:srgbClr val="00AEF0"/>
                </a:solidFill>
                <a:latin typeface="ZztexMono-Italic"/>
              </a:rPr>
              <a:t>Compute n-1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)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Store at top of stack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call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rfact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Call </a:t>
            </a:r>
            <a:r>
              <a:rPr lang="en-US" altLang="zh-CN" b="1" i="1" dirty="0" err="1">
                <a:solidFill>
                  <a:srgbClr val="00AEF0"/>
                </a:solidFill>
                <a:latin typeface="ZztexMono-Italic"/>
              </a:rPr>
              <a:t>rfact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(n-1)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13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Compute result = return value * n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14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.L53: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done: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15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$4,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Deallocate 4 bytes from stack</a:t>
            </a: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16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Restore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ebx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17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Restore </a:t>
            </a:r>
            <a:r>
              <a:rPr lang="en-US" altLang="zh-CN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b="1" dirty="0" err="1">
                <a:solidFill>
                  <a:srgbClr val="00AEF0"/>
                </a:solidFill>
                <a:latin typeface="ZztexMono-Regular"/>
              </a:rPr>
              <a:t>ebp</a:t>
            </a:r>
            <a:endParaRPr lang="en-US" altLang="zh-CN" b="1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b="1" dirty="0">
                <a:solidFill>
                  <a:srgbClr val="00AEF0"/>
                </a:solidFill>
                <a:latin typeface="StoneSans"/>
              </a:rPr>
              <a:t>18 </a:t>
            </a:r>
            <a:r>
              <a:rPr lang="zh-CN" altLang="en-US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b="1" dirty="0">
                <a:solidFill>
                  <a:srgbClr val="000000"/>
                </a:solidFill>
                <a:latin typeface="ZztexMono-Regular"/>
              </a:rPr>
              <a:t>ret </a:t>
            </a:r>
            <a:r>
              <a:rPr lang="en-US" altLang="zh-CN" b="1" i="1" dirty="0">
                <a:solidFill>
                  <a:srgbClr val="00AEF0"/>
                </a:solidFill>
                <a:latin typeface="ZztexMono-Italic"/>
              </a:rPr>
              <a:t>Return result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5445760" y="1325880"/>
            <a:ext cx="6235700" cy="1406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45760" y="5463540"/>
            <a:ext cx="6235700" cy="777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B3D854-B116-4AFA-9651-32C4ADE2FCCD}"/>
              </a:ext>
            </a:extLst>
          </p:cNvPr>
          <p:cNvSpPr txBox="1"/>
          <p:nvPr/>
        </p:nvSpPr>
        <p:spPr>
          <a:xfrm>
            <a:off x="9938695" y="437535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876913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193" y="653415"/>
            <a:ext cx="5738813" cy="360725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144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1480" y="653415"/>
            <a:ext cx="67462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Argument: n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+8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Registers: n in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, result in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eax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rfact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pushl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Save old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as frame pointer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pushl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Save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callee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save register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ebx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$4,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Allocate 4 bytes on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result = 1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cmpl $1, %ebx 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Compare n:1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jle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.L53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If &lt;=,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leal -1(%ebx), %eax 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Compute n-1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Store at top of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call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rfact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Call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rfact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(n-1)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result = return value * 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.L53: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$4,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Deallocate 4 bytes from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16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Restore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ebx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17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Restore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18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Return result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931920" y="2331720"/>
            <a:ext cx="3691890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5690473" y="4049418"/>
            <a:ext cx="2958267" cy="15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85750" y="3749040"/>
            <a:ext cx="3851910" cy="5116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85750" y="2640331"/>
            <a:ext cx="3851910" cy="285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B3D854-B116-4AFA-9651-32C4ADE2FCCD}"/>
              </a:ext>
            </a:extLst>
          </p:cNvPr>
          <p:cNvSpPr txBox="1"/>
          <p:nvPr/>
        </p:nvSpPr>
        <p:spPr>
          <a:xfrm>
            <a:off x="9938695" y="437535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643504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145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8339" y="1679367"/>
            <a:ext cx="41165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ZztexMono-Regular"/>
              </a:rPr>
              <a:t>int</a:t>
            </a:r>
            <a:r>
              <a:rPr lang="en-US" altLang="zh-CN" sz="2800" b="1" dirty="0">
                <a:latin typeface="ZztexMono-Regular"/>
              </a:rPr>
              <a:t> </a:t>
            </a:r>
            <a:r>
              <a:rPr lang="en-US" altLang="zh-CN" sz="2800" b="1" dirty="0" err="1">
                <a:latin typeface="ZztexMono-Regular"/>
              </a:rPr>
              <a:t>rfun</a:t>
            </a:r>
            <a:r>
              <a:rPr lang="en-US" altLang="zh-CN" sz="2800" b="1" dirty="0">
                <a:latin typeface="ZztexMono-Regular"/>
              </a:rPr>
              <a:t>(unsigned x) {</a:t>
            </a:r>
          </a:p>
          <a:p>
            <a:r>
              <a:rPr lang="zh-CN" altLang="en-US" sz="2800" b="1" dirty="0">
                <a:latin typeface="ZztexMono-Regular"/>
              </a:rPr>
              <a:t>  </a:t>
            </a:r>
            <a:r>
              <a:rPr lang="en-US" altLang="zh-CN" sz="2800" b="1" dirty="0">
                <a:latin typeface="ZztexMono-Regular"/>
              </a:rPr>
              <a:t>if (</a:t>
            </a:r>
            <a:r>
              <a:rPr lang="en-US" altLang="zh-CN" sz="2800" b="1" u="sng" dirty="0">
                <a:latin typeface="ZztexMono-Regular"/>
              </a:rPr>
              <a:t> </a:t>
            </a:r>
            <a:r>
              <a:rPr lang="zh-CN" altLang="en-US" sz="2800" b="1" u="sng" dirty="0">
                <a:latin typeface="ZztexMono-Regular"/>
              </a:rPr>
              <a:t>    </a:t>
            </a:r>
            <a:r>
              <a:rPr lang="en-US" altLang="zh-CN" sz="2800" b="1" dirty="0">
                <a:latin typeface="ZztexMono-Regular"/>
              </a:rPr>
              <a:t>)</a:t>
            </a:r>
          </a:p>
          <a:p>
            <a:r>
              <a:rPr lang="zh-CN" altLang="en-US" sz="2800" b="1" dirty="0">
                <a:latin typeface="ZztexMono-Regular"/>
              </a:rPr>
              <a:t>     </a:t>
            </a:r>
            <a:r>
              <a:rPr lang="en-US" altLang="zh-CN" sz="2800" b="1" dirty="0">
                <a:latin typeface="ZztexMono-Regular"/>
              </a:rPr>
              <a:t>return </a:t>
            </a:r>
            <a:r>
              <a:rPr lang="zh-CN" altLang="en-US" sz="2800" b="1" u="sng" dirty="0">
                <a:latin typeface="ZztexMono-Regular"/>
              </a:rPr>
              <a:t>      </a:t>
            </a:r>
            <a:r>
              <a:rPr lang="zh-CN" altLang="en-US" sz="2800" b="1" dirty="0">
                <a:latin typeface="ZztexMono-Regular"/>
              </a:rPr>
              <a:t> </a:t>
            </a:r>
            <a:r>
              <a:rPr lang="en-US" altLang="zh-CN" sz="2800" b="1" dirty="0">
                <a:latin typeface="ZztexMono-Regular"/>
              </a:rPr>
              <a:t>;</a:t>
            </a:r>
          </a:p>
          <a:p>
            <a:r>
              <a:rPr lang="zh-CN" altLang="en-US" sz="2800" b="1" dirty="0">
                <a:latin typeface="ZztexMono-Regular"/>
              </a:rPr>
              <a:t>  </a:t>
            </a:r>
            <a:r>
              <a:rPr lang="en-US" altLang="zh-CN" sz="2800" b="1" dirty="0">
                <a:latin typeface="ZztexMono-Regular"/>
              </a:rPr>
              <a:t>unsigned </a:t>
            </a:r>
            <a:r>
              <a:rPr lang="en-US" altLang="zh-CN" sz="2800" b="1" dirty="0" err="1">
                <a:latin typeface="ZztexMono-Regular"/>
              </a:rPr>
              <a:t>nx</a:t>
            </a:r>
            <a:r>
              <a:rPr lang="en-US" altLang="zh-CN" sz="2800" b="1" dirty="0">
                <a:latin typeface="ZztexMono-Regular"/>
              </a:rPr>
              <a:t> =</a:t>
            </a:r>
            <a:r>
              <a:rPr lang="en-US" altLang="zh-CN" sz="2800" b="1" u="sng" dirty="0">
                <a:latin typeface="ZztexMono-Regular"/>
              </a:rPr>
              <a:t> </a:t>
            </a:r>
            <a:r>
              <a:rPr lang="zh-CN" altLang="en-US" sz="2800" b="1" u="sng" dirty="0">
                <a:latin typeface="ZztexMono-Regular"/>
              </a:rPr>
              <a:t>    </a:t>
            </a:r>
            <a:r>
              <a:rPr lang="en-US" altLang="zh-CN" sz="2800" b="1" dirty="0">
                <a:latin typeface="ZztexMono-Regular"/>
              </a:rPr>
              <a:t>;</a:t>
            </a:r>
          </a:p>
          <a:p>
            <a:r>
              <a:rPr lang="zh-CN" altLang="en-US" sz="2800" b="1" dirty="0">
                <a:latin typeface="ZztexMono-Regular"/>
              </a:rPr>
              <a:t>  </a:t>
            </a:r>
            <a:r>
              <a:rPr lang="en-US" altLang="zh-CN" sz="2800" b="1" dirty="0" err="1">
                <a:latin typeface="ZztexMono-Regular"/>
              </a:rPr>
              <a:t>int</a:t>
            </a:r>
            <a:r>
              <a:rPr lang="en-US" altLang="zh-CN" sz="2800" b="1" dirty="0">
                <a:latin typeface="ZztexMono-Regular"/>
              </a:rPr>
              <a:t> </a:t>
            </a:r>
            <a:r>
              <a:rPr lang="en-US" altLang="zh-CN" sz="2800" b="1" dirty="0" err="1">
                <a:latin typeface="ZztexMono-Regular"/>
              </a:rPr>
              <a:t>rv</a:t>
            </a:r>
            <a:r>
              <a:rPr lang="en-US" altLang="zh-CN" sz="2800" b="1" dirty="0">
                <a:latin typeface="ZztexMono-Regular"/>
              </a:rPr>
              <a:t> = </a:t>
            </a:r>
            <a:r>
              <a:rPr lang="en-US" altLang="zh-CN" sz="2800" b="1" dirty="0" err="1">
                <a:latin typeface="ZztexMono-Regular"/>
              </a:rPr>
              <a:t>rfun</a:t>
            </a:r>
            <a:r>
              <a:rPr lang="en-US" altLang="zh-CN" sz="2800" b="1" dirty="0">
                <a:latin typeface="ZztexMono-Regular"/>
              </a:rPr>
              <a:t>(</a:t>
            </a:r>
            <a:r>
              <a:rPr lang="en-US" altLang="zh-CN" sz="2800" b="1" dirty="0" err="1">
                <a:latin typeface="ZztexMono-Regular"/>
              </a:rPr>
              <a:t>nx</a:t>
            </a:r>
            <a:r>
              <a:rPr lang="en-US" altLang="zh-CN" sz="2800" b="1" dirty="0">
                <a:latin typeface="ZztexMono-Regular"/>
              </a:rPr>
              <a:t>);</a:t>
            </a:r>
          </a:p>
          <a:p>
            <a:r>
              <a:rPr lang="zh-CN" altLang="en-US" sz="2800" b="1" dirty="0">
                <a:latin typeface="ZztexMono-Regular"/>
              </a:rPr>
              <a:t>  </a:t>
            </a:r>
            <a:r>
              <a:rPr lang="en-US" altLang="zh-CN" sz="2800" b="1" dirty="0">
                <a:latin typeface="ZztexMono-Regular"/>
              </a:rPr>
              <a:t>return </a:t>
            </a:r>
            <a:r>
              <a:rPr lang="zh-CN" altLang="en-US" sz="2800" b="1" u="sng" dirty="0">
                <a:latin typeface="ZztexMono-Regular"/>
              </a:rPr>
              <a:t>      </a:t>
            </a:r>
            <a:r>
              <a:rPr lang="en-US" altLang="zh-CN" sz="2800" b="1" dirty="0">
                <a:latin typeface="ZztexMono-Regular"/>
              </a:rPr>
              <a:t>;</a:t>
            </a:r>
          </a:p>
          <a:p>
            <a:r>
              <a:rPr lang="en-US" altLang="zh-CN" sz="2800" b="1" dirty="0">
                <a:latin typeface="ZztexMono-Regular"/>
              </a:rPr>
              <a:t>}</a:t>
            </a:r>
            <a:endParaRPr lang="zh-CN" altLang="en-US" sz="2800" b="1" dirty="0"/>
          </a:p>
        </p:txBody>
      </p:sp>
      <p:sp>
        <p:nvSpPr>
          <p:cNvPr id="4" name="矩形 3"/>
          <p:cNvSpPr/>
          <p:nvPr/>
        </p:nvSpPr>
        <p:spPr>
          <a:xfrm>
            <a:off x="6156959" y="721936"/>
            <a:ext cx="485887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1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ebx</a:t>
            </a:r>
            <a:endParaRPr lang="en-US" altLang="zh-CN" sz="28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2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$0,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8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testl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ebx</a:t>
            </a:r>
            <a:endParaRPr lang="en-US" altLang="zh-CN" sz="28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je .L3</a:t>
            </a:r>
          </a:p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8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shrl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Shift right by 1</a:t>
            </a:r>
          </a:p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call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rfun</a:t>
            </a:r>
            <a:endParaRPr lang="en-US" altLang="zh-CN" sz="28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  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8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andl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8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zh-CN" altLang="en-US" sz="1050" b="1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800" b="1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b="1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.L3:</a:t>
            </a:r>
            <a:endParaRPr lang="zh-CN" altLang="en-US" sz="2800" b="1" dirty="0"/>
          </a:p>
          <a:p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28339" y="5357308"/>
            <a:ext cx="3808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 err="1"/>
              <a:t>ebx</a:t>
            </a:r>
            <a:r>
              <a:rPr lang="zh-CN" altLang="en-US" dirty="0"/>
              <a:t>保存什么值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中缺失部分是什么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 该函数功能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05840" y="721936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练习：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B3D854-B116-4AFA-9651-32C4ADE2FCCD}"/>
              </a:ext>
            </a:extLst>
          </p:cNvPr>
          <p:cNvSpPr txBox="1"/>
          <p:nvPr/>
        </p:nvSpPr>
        <p:spPr>
          <a:xfrm>
            <a:off x="9938695" y="437535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782019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146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B3D854-B116-4AFA-9651-32C4ADE2FCCD}"/>
              </a:ext>
            </a:extLst>
          </p:cNvPr>
          <p:cNvSpPr txBox="1"/>
          <p:nvPr/>
        </p:nvSpPr>
        <p:spPr>
          <a:xfrm>
            <a:off x="10825464" y="255914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703" y="639138"/>
            <a:ext cx="4037764" cy="2827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2179" y="1788707"/>
            <a:ext cx="7704118" cy="425540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48D4E41-D5DB-4242-92A9-94D7E267B82C}"/>
              </a:ext>
            </a:extLst>
          </p:cNvPr>
          <p:cNvGrpSpPr/>
          <p:nvPr/>
        </p:nvGrpSpPr>
        <p:grpSpPr>
          <a:xfrm>
            <a:off x="2308302" y="438065"/>
            <a:ext cx="6188927" cy="2037506"/>
            <a:chOff x="2308302" y="438065"/>
            <a:chExt cx="6188927" cy="203750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0AA1A3F-2110-491D-894D-6FDF72365948}"/>
                </a:ext>
              </a:extLst>
            </p:cNvPr>
            <p:cNvSpPr txBox="1"/>
            <p:nvPr/>
          </p:nvSpPr>
          <p:spPr>
            <a:xfrm>
              <a:off x="2941729" y="779134"/>
              <a:ext cx="5555500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solidFill>
                    <a:srgbClr val="00B050"/>
                  </a:solidFill>
                </a:rPr>
                <a:t>rdi</a:t>
              </a:r>
              <a:r>
                <a:rPr lang="zh-CN" altLang="en-US" dirty="0"/>
                <a:t>记录传入的</a:t>
              </a:r>
              <a:r>
                <a:rPr lang="en-US" altLang="zh-CN" dirty="0"/>
                <a:t>n</a:t>
              </a:r>
              <a:r>
                <a:rPr lang="zh-CN" altLang="en-US" dirty="0"/>
                <a:t>，然后又要用</a:t>
              </a:r>
              <a:r>
                <a:rPr lang="en-US" altLang="zh-CN" b="1" dirty="0" err="1">
                  <a:solidFill>
                    <a:srgbClr val="00B050"/>
                  </a:solidFill>
                </a:rPr>
                <a:t>rdi</a:t>
              </a:r>
              <a:r>
                <a:rPr lang="zh-CN" altLang="en-US" dirty="0"/>
                <a:t>将</a:t>
              </a:r>
              <a:r>
                <a:rPr lang="en-US" altLang="zh-CN" dirty="0"/>
                <a:t>n-1</a:t>
              </a:r>
              <a:r>
                <a:rPr lang="zh-CN" altLang="en-US" dirty="0"/>
                <a:t>传入下一级函数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EF2A6B8-B0E1-4E34-9C65-1B9AFA3BDBEC}"/>
                </a:ext>
              </a:extLst>
            </p:cNvPr>
            <p:cNvSpPr/>
            <p:nvPr/>
          </p:nvSpPr>
          <p:spPr>
            <a:xfrm>
              <a:off x="2308302" y="641702"/>
              <a:ext cx="680225" cy="328454"/>
            </a:xfrm>
            <a:custGeom>
              <a:avLst/>
              <a:gdLst>
                <a:gd name="connsiteX0" fmla="*/ 680225 w 680225"/>
                <a:gd name="connsiteY0" fmla="*/ 328454 h 328454"/>
                <a:gd name="connsiteX1" fmla="*/ 289932 w 680225"/>
                <a:gd name="connsiteY1" fmla="*/ 5069 h 328454"/>
                <a:gd name="connsiteX2" fmla="*/ 0 w 680225"/>
                <a:gd name="connsiteY2" fmla="*/ 161186 h 32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0225" h="328454">
                  <a:moveTo>
                    <a:pt x="680225" y="328454"/>
                  </a:moveTo>
                  <a:cubicBezTo>
                    <a:pt x="541764" y="180700"/>
                    <a:pt x="403303" y="32947"/>
                    <a:pt x="289932" y="5069"/>
                  </a:cubicBezTo>
                  <a:cubicBezTo>
                    <a:pt x="176561" y="-22809"/>
                    <a:pt x="88280" y="69188"/>
                    <a:pt x="0" y="161186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0DABDE3-D3E5-4595-AA7D-8F4BFA3DBD94}"/>
                </a:ext>
              </a:extLst>
            </p:cNvPr>
            <p:cNvSpPr/>
            <p:nvPr/>
          </p:nvSpPr>
          <p:spPr>
            <a:xfrm>
              <a:off x="3646449" y="438065"/>
              <a:ext cx="2408663" cy="2037506"/>
            </a:xfrm>
            <a:custGeom>
              <a:avLst/>
              <a:gdLst>
                <a:gd name="connsiteX0" fmla="*/ 2408663 w 2408663"/>
                <a:gd name="connsiteY0" fmla="*/ 364823 h 2037506"/>
                <a:gd name="connsiteX1" fmla="*/ 1103971 w 2408663"/>
                <a:gd name="connsiteY1" fmla="*/ 119496 h 2037506"/>
                <a:gd name="connsiteX2" fmla="*/ 0 w 2408663"/>
                <a:gd name="connsiteY2" fmla="*/ 2037506 h 203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8663" h="2037506">
                  <a:moveTo>
                    <a:pt x="2408663" y="364823"/>
                  </a:moveTo>
                  <a:cubicBezTo>
                    <a:pt x="1957039" y="102769"/>
                    <a:pt x="1505415" y="-159284"/>
                    <a:pt x="1103971" y="119496"/>
                  </a:cubicBezTo>
                  <a:cubicBezTo>
                    <a:pt x="702527" y="398276"/>
                    <a:pt x="351263" y="1217891"/>
                    <a:pt x="0" y="2037506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4E3FB10-278B-498C-A23B-317395CB8FF5}"/>
              </a:ext>
            </a:extLst>
          </p:cNvPr>
          <p:cNvSpPr/>
          <p:nvPr/>
        </p:nvSpPr>
        <p:spPr>
          <a:xfrm>
            <a:off x="5106238" y="11656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因此在计算</a:t>
            </a:r>
            <a:r>
              <a:rPr lang="en-US" altLang="zh-CN" dirty="0">
                <a:solidFill>
                  <a:srgbClr val="0070C0"/>
                </a:solidFill>
              </a:rPr>
              <a:t>n*</a:t>
            </a:r>
            <a:r>
              <a:rPr lang="en-US" altLang="zh-CN" dirty="0" err="1">
                <a:solidFill>
                  <a:srgbClr val="0070C0"/>
                </a:solidFill>
              </a:rPr>
              <a:t>rfact</a:t>
            </a:r>
            <a:r>
              <a:rPr lang="en-US" altLang="zh-CN" dirty="0">
                <a:solidFill>
                  <a:srgbClr val="0070C0"/>
                </a:solidFill>
              </a:rPr>
              <a:t>(n-1)</a:t>
            </a:r>
            <a:r>
              <a:rPr lang="zh-CN" altLang="en-US" dirty="0">
                <a:solidFill>
                  <a:srgbClr val="0070C0"/>
                </a:solidFill>
              </a:rPr>
              <a:t>时，</a:t>
            </a:r>
            <a:r>
              <a:rPr lang="en-US" altLang="zh-CN" dirty="0">
                <a:solidFill>
                  <a:srgbClr val="0070C0"/>
                </a:solidFill>
              </a:rPr>
              <a:t>n</a:t>
            </a:r>
            <a:r>
              <a:rPr lang="zh-CN" altLang="en-US" dirty="0">
                <a:solidFill>
                  <a:srgbClr val="0070C0"/>
                </a:solidFill>
              </a:rPr>
              <a:t>值不可能再由</a:t>
            </a:r>
            <a:r>
              <a:rPr lang="en-US" altLang="zh-CN" dirty="0" err="1">
                <a:solidFill>
                  <a:srgbClr val="0070C0"/>
                </a:solidFill>
              </a:rPr>
              <a:t>rdi</a:t>
            </a:r>
            <a:r>
              <a:rPr lang="zh-CN" altLang="en-US" dirty="0">
                <a:solidFill>
                  <a:srgbClr val="0070C0"/>
                </a:solidFill>
              </a:rPr>
              <a:t>提供，必须另外用其他寄存器</a:t>
            </a:r>
            <a:r>
              <a:rPr lang="en-US" altLang="zh-CN" dirty="0" err="1">
                <a:solidFill>
                  <a:srgbClr val="0070C0"/>
                </a:solidFill>
              </a:rPr>
              <a:t>rbx</a:t>
            </a:r>
            <a:r>
              <a:rPr lang="zh-CN" altLang="en-US" dirty="0">
                <a:solidFill>
                  <a:srgbClr val="0070C0"/>
                </a:solidFill>
              </a:rPr>
              <a:t>保存</a:t>
            </a:r>
            <a:r>
              <a:rPr lang="en-US" altLang="zh-CN" dirty="0">
                <a:solidFill>
                  <a:srgbClr val="0070C0"/>
                </a:solidFill>
              </a:rPr>
              <a:t>n</a:t>
            </a:r>
            <a:r>
              <a:rPr lang="zh-CN" altLang="en-US" dirty="0">
                <a:solidFill>
                  <a:srgbClr val="0070C0"/>
                </a:solidFill>
              </a:rPr>
              <a:t>值，而且是被调用者保存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E3DA15E-1B4A-4ACA-A347-199D905DC799}"/>
              </a:ext>
            </a:extLst>
          </p:cNvPr>
          <p:cNvSpPr/>
          <p:nvPr/>
        </p:nvSpPr>
        <p:spPr>
          <a:xfrm>
            <a:off x="5106238" y="2732049"/>
            <a:ext cx="2253567" cy="2676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6FDCC965-B773-4D5E-A1A8-9A266DA29FF7}"/>
              </a:ext>
            </a:extLst>
          </p:cNvPr>
          <p:cNvSpPr/>
          <p:nvPr/>
        </p:nvSpPr>
        <p:spPr>
          <a:xfrm>
            <a:off x="6657278" y="1739590"/>
            <a:ext cx="2286000" cy="1059366"/>
          </a:xfrm>
          <a:custGeom>
            <a:avLst/>
            <a:gdLst>
              <a:gd name="connsiteX0" fmla="*/ 0 w 2286000"/>
              <a:gd name="connsiteY0" fmla="*/ 1059366 h 1059366"/>
              <a:gd name="connsiteX1" fmla="*/ 1003610 w 2286000"/>
              <a:gd name="connsiteY1" fmla="*/ 657922 h 1059366"/>
              <a:gd name="connsiteX2" fmla="*/ 2286000 w 2286000"/>
              <a:gd name="connsiteY2" fmla="*/ 0 h 105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1059366">
                <a:moveTo>
                  <a:pt x="0" y="1059366"/>
                </a:moveTo>
                <a:cubicBezTo>
                  <a:pt x="311305" y="946924"/>
                  <a:pt x="622610" y="834483"/>
                  <a:pt x="1003610" y="657922"/>
                </a:cubicBezTo>
                <a:cubicBezTo>
                  <a:pt x="1384610" y="481361"/>
                  <a:pt x="1835305" y="240680"/>
                  <a:pt x="2286000" y="0"/>
                </a:cubicBezTo>
              </a:path>
            </a:pathLst>
          </a:cu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1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147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9F8969-C79D-4FDE-9442-F93EE627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8" y="3806052"/>
            <a:ext cx="3656139" cy="204507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29E1CF-3CE0-4583-9837-E48458219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39" y="512856"/>
            <a:ext cx="5981234" cy="253909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AF8AD21-A8AF-4A26-8E76-8BD4CC9619FA}"/>
              </a:ext>
            </a:extLst>
          </p:cNvPr>
          <p:cNvGrpSpPr/>
          <p:nvPr/>
        </p:nvGrpSpPr>
        <p:grpSpPr>
          <a:xfrm>
            <a:off x="7681953" y="512856"/>
            <a:ext cx="3480418" cy="4181807"/>
            <a:chOff x="7425475" y="784092"/>
            <a:chExt cx="3101277" cy="36945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B8245C1-7B60-4860-91D7-E1332526B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8928" y="784092"/>
              <a:ext cx="3067824" cy="181676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4455CA4-6004-4712-9A58-23540BB6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5475" y="2661841"/>
              <a:ext cx="2872003" cy="181676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EB22108-56CA-474F-BB16-B867F1E33F7B}"/>
              </a:ext>
            </a:extLst>
          </p:cNvPr>
          <p:cNvSpPr txBox="1"/>
          <p:nvPr/>
        </p:nvSpPr>
        <p:spPr>
          <a:xfrm>
            <a:off x="10564585" y="1413070"/>
            <a:ext cx="137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保存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到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rbx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040E2EBB-EE9C-4481-A1D0-9149CEB0141F}"/>
              </a:ext>
            </a:extLst>
          </p:cNvPr>
          <p:cNvSpPr/>
          <p:nvPr/>
        </p:nvSpPr>
        <p:spPr>
          <a:xfrm>
            <a:off x="7391961" y="1790425"/>
            <a:ext cx="289992" cy="9416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1D226B0-50C4-4193-A63D-C7C96CE2530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657603" y="1588371"/>
            <a:ext cx="3734358" cy="67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F88F7E4-47DF-4D69-B32B-7A4D787C8751}"/>
              </a:ext>
            </a:extLst>
          </p:cNvPr>
          <p:cNvSpPr txBox="1"/>
          <p:nvPr/>
        </p:nvSpPr>
        <p:spPr>
          <a:xfrm>
            <a:off x="5223728" y="2679969"/>
            <a:ext cx="141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变量</a:t>
            </a:r>
            <a:r>
              <a:rPr lang="en-US" altLang="zh-CN" dirty="0" err="1"/>
              <a:t>nx</a:t>
            </a:r>
            <a:r>
              <a:rPr lang="zh-CN" altLang="en-US" dirty="0"/>
              <a:t>其实被优化掉了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825E1E9-5EAF-4250-933E-80EE65D0A16B}"/>
              </a:ext>
            </a:extLst>
          </p:cNvPr>
          <p:cNvGrpSpPr/>
          <p:nvPr/>
        </p:nvGrpSpPr>
        <p:grpSpPr>
          <a:xfrm>
            <a:off x="1159955" y="1924803"/>
            <a:ext cx="6521998" cy="1504197"/>
            <a:chOff x="1159955" y="1924803"/>
            <a:chExt cx="6521998" cy="1504197"/>
          </a:xfrm>
        </p:grpSpPr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71BA5090-95A2-48C9-99CC-1B783868FC22}"/>
                </a:ext>
              </a:extLst>
            </p:cNvPr>
            <p:cNvSpPr/>
            <p:nvPr/>
          </p:nvSpPr>
          <p:spPr>
            <a:xfrm>
              <a:off x="7391961" y="3003135"/>
              <a:ext cx="289992" cy="42586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F31F3E9-4757-47FA-BA40-4A49BA6F1D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0040" y="2261236"/>
              <a:ext cx="2498021" cy="954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52622F8F-1EEF-4A6E-BB8D-F6D797B71030}"/>
                </a:ext>
              </a:extLst>
            </p:cNvPr>
            <p:cNvSpPr/>
            <p:nvPr/>
          </p:nvSpPr>
          <p:spPr>
            <a:xfrm>
              <a:off x="1159955" y="1924803"/>
              <a:ext cx="3640085" cy="50055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098DFA-7313-4194-A958-3B1C89627654}"/>
              </a:ext>
            </a:extLst>
          </p:cNvPr>
          <p:cNvGrpSpPr/>
          <p:nvPr/>
        </p:nvGrpSpPr>
        <p:grpSpPr>
          <a:xfrm>
            <a:off x="880946" y="2175078"/>
            <a:ext cx="6824547" cy="1787351"/>
            <a:chOff x="880946" y="2175078"/>
            <a:chExt cx="6824547" cy="1787351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AF64DC81-46A3-44D8-8766-9A62C73B382D}"/>
                </a:ext>
              </a:extLst>
            </p:cNvPr>
            <p:cNvSpPr/>
            <p:nvPr/>
          </p:nvSpPr>
          <p:spPr>
            <a:xfrm>
              <a:off x="880946" y="2175078"/>
              <a:ext cx="2739114" cy="672866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CB4FDE8-0EDF-4638-8A59-4575F34E2514}"/>
                </a:ext>
              </a:extLst>
            </p:cNvPr>
            <p:cNvSpPr/>
            <p:nvPr/>
          </p:nvSpPr>
          <p:spPr>
            <a:xfrm>
              <a:off x="3624146" y="2843561"/>
              <a:ext cx="4081347" cy="1118868"/>
            </a:xfrm>
            <a:custGeom>
              <a:avLst/>
              <a:gdLst>
                <a:gd name="connsiteX0" fmla="*/ 4081347 w 4081347"/>
                <a:gd name="connsiteY0" fmla="*/ 892098 h 1118868"/>
                <a:gd name="connsiteX1" fmla="*/ 2040674 w 4081347"/>
                <a:gd name="connsiteY1" fmla="*/ 1059366 h 1118868"/>
                <a:gd name="connsiteX2" fmla="*/ 0 w 4081347"/>
                <a:gd name="connsiteY2" fmla="*/ 0 h 111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1347" h="1118868">
                  <a:moveTo>
                    <a:pt x="4081347" y="892098"/>
                  </a:moveTo>
                  <a:cubicBezTo>
                    <a:pt x="3401122" y="1050073"/>
                    <a:pt x="2720898" y="1208049"/>
                    <a:pt x="2040674" y="1059366"/>
                  </a:cubicBezTo>
                  <a:cubicBezTo>
                    <a:pt x="1360449" y="910683"/>
                    <a:pt x="680224" y="455341"/>
                    <a:pt x="0" y="0"/>
                  </a:cubicBezTo>
                </a:path>
              </a:pathLst>
            </a:cu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FE97D790-61A6-4119-A45F-35BCC15D44DC}"/>
              </a:ext>
            </a:extLst>
          </p:cNvPr>
          <p:cNvSpPr txBox="1"/>
          <p:nvPr/>
        </p:nvSpPr>
        <p:spPr>
          <a:xfrm>
            <a:off x="5324997" y="3624315"/>
            <a:ext cx="141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变量</a:t>
            </a:r>
            <a:r>
              <a:rPr lang="en-US" altLang="zh-CN" dirty="0" err="1"/>
              <a:t>rv</a:t>
            </a:r>
            <a:r>
              <a:rPr lang="zh-CN" altLang="en-US" dirty="0"/>
              <a:t>其实被优化掉了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687F37C-DC60-41F5-ABE8-6DB06771569F}"/>
              </a:ext>
            </a:extLst>
          </p:cNvPr>
          <p:cNvGrpSpPr/>
          <p:nvPr/>
        </p:nvGrpSpPr>
        <p:grpSpPr>
          <a:xfrm>
            <a:off x="7298061" y="1572322"/>
            <a:ext cx="1375317" cy="4488792"/>
            <a:chOff x="7298061" y="1572322"/>
            <a:chExt cx="1375317" cy="448879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5C39182-91DF-41ED-B18D-9CD64BB3B76F}"/>
                </a:ext>
              </a:extLst>
            </p:cNvPr>
            <p:cNvSpPr txBox="1"/>
            <p:nvPr/>
          </p:nvSpPr>
          <p:spPr>
            <a:xfrm>
              <a:off x="7298061" y="5137784"/>
              <a:ext cx="13753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6">
                      <a:lumMod val="75000"/>
                    </a:schemeClr>
                  </a:solidFill>
                </a:rPr>
                <a:t>被调用者保存的</a:t>
              </a:r>
              <a:r>
                <a:rPr lang="en-US" altLang="zh-CN" dirty="0" err="1">
                  <a:solidFill>
                    <a:schemeClr val="accent6">
                      <a:lumMod val="75000"/>
                    </a:schemeClr>
                  </a:solidFill>
                </a:rPr>
                <a:t>rbx</a:t>
              </a:r>
              <a:r>
                <a:rPr lang="zh-CN" altLang="en-US" dirty="0">
                  <a:solidFill>
                    <a:schemeClr val="accent6">
                      <a:lumMod val="75000"/>
                    </a:schemeClr>
                  </a:solidFill>
                </a:rPr>
                <a:t>处理</a:t>
              </a: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7CD5329-8717-48E1-8236-0C872CE9829D}"/>
                </a:ext>
              </a:extLst>
            </p:cNvPr>
            <p:cNvSpPr/>
            <p:nvPr/>
          </p:nvSpPr>
          <p:spPr>
            <a:xfrm>
              <a:off x="7984273" y="1572322"/>
              <a:ext cx="535259" cy="3590693"/>
            </a:xfrm>
            <a:custGeom>
              <a:avLst/>
              <a:gdLst>
                <a:gd name="connsiteX0" fmla="*/ 0 w 535259"/>
                <a:gd name="connsiteY0" fmla="*/ 3590693 h 3590693"/>
                <a:gd name="connsiteX1" fmla="*/ 189571 w 535259"/>
                <a:gd name="connsiteY1" fmla="*/ 613317 h 3590693"/>
                <a:gd name="connsiteX2" fmla="*/ 535259 w 535259"/>
                <a:gd name="connsiteY2" fmla="*/ 0 h 359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259" h="3590693">
                  <a:moveTo>
                    <a:pt x="0" y="3590693"/>
                  </a:moveTo>
                  <a:cubicBezTo>
                    <a:pt x="50180" y="2401229"/>
                    <a:pt x="100361" y="1211766"/>
                    <a:pt x="189571" y="613317"/>
                  </a:cubicBezTo>
                  <a:cubicBezTo>
                    <a:pt x="278781" y="14868"/>
                    <a:pt x="407020" y="7434"/>
                    <a:pt x="535259" y="0"/>
                  </a:cubicBezTo>
                </a:path>
              </a:pathLst>
            </a:custGeom>
            <a:noFill/>
            <a:ln>
              <a:solidFill>
                <a:srgbClr val="7030A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A2F0A35-D562-4F39-9F32-D3A66D462A4E}"/>
                </a:ext>
              </a:extLst>
            </p:cNvPr>
            <p:cNvSpPr/>
            <p:nvPr/>
          </p:nvSpPr>
          <p:spPr>
            <a:xfrm>
              <a:off x="7961971" y="4315522"/>
              <a:ext cx="613317" cy="836341"/>
            </a:xfrm>
            <a:custGeom>
              <a:avLst/>
              <a:gdLst>
                <a:gd name="connsiteX0" fmla="*/ 0 w 613317"/>
                <a:gd name="connsiteY0" fmla="*/ 836341 h 836341"/>
                <a:gd name="connsiteX1" fmla="*/ 267629 w 613317"/>
                <a:gd name="connsiteY1" fmla="*/ 144966 h 836341"/>
                <a:gd name="connsiteX2" fmla="*/ 613317 w 613317"/>
                <a:gd name="connsiteY2" fmla="*/ 0 h 83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317" h="836341">
                  <a:moveTo>
                    <a:pt x="0" y="836341"/>
                  </a:moveTo>
                  <a:cubicBezTo>
                    <a:pt x="82705" y="560348"/>
                    <a:pt x="165410" y="284356"/>
                    <a:pt x="267629" y="144966"/>
                  </a:cubicBezTo>
                  <a:cubicBezTo>
                    <a:pt x="369848" y="5576"/>
                    <a:pt x="491582" y="2788"/>
                    <a:pt x="613317" y="0"/>
                  </a:cubicBezTo>
                </a:path>
              </a:pathLst>
            </a:custGeom>
            <a:noFill/>
            <a:ln>
              <a:solidFill>
                <a:srgbClr val="7030A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B2FF9F5F-B2A2-4FEA-8EE0-AA0B65D53ADA}"/>
              </a:ext>
            </a:extLst>
          </p:cNvPr>
          <p:cNvSpPr txBox="1"/>
          <p:nvPr/>
        </p:nvSpPr>
        <p:spPr>
          <a:xfrm>
            <a:off x="9337288" y="4526851"/>
            <a:ext cx="2196790" cy="2031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思考：</a:t>
            </a:r>
            <a:r>
              <a:rPr lang="zh-CN" altLang="en-US" dirty="0"/>
              <a:t>如果使用了调用者保存的寄存器又如何处理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）区分跨越函数调用而使用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）不跨越函数调用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56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22" grpId="0"/>
      <p:bldP spid="30" grpId="0"/>
      <p:bldP spid="3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</a:t>
            </a:r>
            <a:r>
              <a:rPr lang="zh-CN" altLang="en-US" dirty="0"/>
              <a:t>数组</a:t>
            </a:r>
            <a:r>
              <a:rPr lang="en-US" altLang="zh-CN" dirty="0"/>
              <a:t>/</a:t>
            </a:r>
            <a:r>
              <a:rPr lang="zh-CN" altLang="en-US" dirty="0"/>
              <a:t>结构</a:t>
            </a:r>
            <a:r>
              <a:rPr lang="en-US" altLang="zh-CN" dirty="0"/>
              <a:t>/</a:t>
            </a:r>
            <a:r>
              <a:rPr lang="zh-CN" altLang="en-US" dirty="0"/>
              <a:t>联合体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1300460" cy="2034540"/>
          </a:xfrm>
        </p:spPr>
        <p:txBody>
          <a:bodyPr/>
          <a:lstStyle/>
          <a:p>
            <a:r>
              <a:rPr lang="en-US" altLang="zh-CN" dirty="0"/>
              <a:t>3.6.1</a:t>
            </a:r>
            <a:r>
              <a:rPr lang="zh-CN" altLang="en-US" dirty="0"/>
              <a:t> 数组</a:t>
            </a:r>
            <a:endParaRPr lang="en-US" altLang="zh-CN" dirty="0"/>
          </a:p>
          <a:p>
            <a:pPr lvl="1"/>
            <a:r>
              <a:rPr lang="zh-CN" altLang="en-US" dirty="0"/>
              <a:t>将多个标量聚集成更大数据类型的方式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语言数组声明，对于数据类型</a:t>
            </a:r>
            <a:r>
              <a:rPr lang="en-US" altLang="zh-CN" dirty="0"/>
              <a:t>T</a:t>
            </a:r>
            <a:r>
              <a:rPr lang="zh-CN" altLang="en-US" dirty="0"/>
              <a:t>和整型常数</a:t>
            </a:r>
            <a:r>
              <a:rPr lang="en-US" altLang="zh-CN" dirty="0"/>
              <a:t>N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它占用</a:t>
            </a:r>
            <a:r>
              <a:rPr lang="en-US" altLang="zh-CN" dirty="0"/>
              <a:t>L</a:t>
            </a:r>
            <a:r>
              <a:rPr lang="zh-CN" altLang="en-US" dirty="0"/>
              <a:t>*</a:t>
            </a:r>
            <a:r>
              <a:rPr lang="en-US" altLang="zh-CN" dirty="0"/>
              <a:t>N</a:t>
            </a:r>
            <a:r>
              <a:rPr lang="zh-CN" altLang="en-US" dirty="0"/>
              <a:t>个字节的连续内存空间（虚存），其中</a:t>
            </a:r>
            <a:r>
              <a:rPr lang="en-US" altLang="zh-CN" dirty="0"/>
              <a:t>L</a:t>
            </a:r>
            <a:r>
              <a:rPr lang="zh-CN" altLang="en-US" dirty="0"/>
              <a:t>是</a:t>
            </a:r>
            <a:r>
              <a:rPr lang="en-US" altLang="zh-CN" dirty="0"/>
              <a:t>T</a:t>
            </a:r>
            <a:r>
              <a:rPr lang="zh-CN" altLang="en-US" dirty="0"/>
              <a:t>类型数据所占字节数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148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647922" y="2194560"/>
            <a:ext cx="1913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i="1" dirty="0">
                <a:latin typeface="TimesTen-Italic"/>
              </a:rPr>
              <a:t>T   </a:t>
            </a:r>
            <a:r>
              <a:rPr lang="en-US" altLang="zh-CN" sz="3200" dirty="0">
                <a:latin typeface="ZztexMono-Regular"/>
              </a:rPr>
              <a:t>A[</a:t>
            </a:r>
            <a:r>
              <a:rPr lang="en-US" altLang="zh-CN" sz="3200" i="1" dirty="0">
                <a:latin typeface="TimesTen-Italic"/>
              </a:rPr>
              <a:t>N</a:t>
            </a:r>
            <a:r>
              <a:rPr lang="en-US" altLang="zh-CN" sz="3200" dirty="0">
                <a:latin typeface="ZztexMono-Regular"/>
              </a:rPr>
              <a:t>];</a:t>
            </a:r>
            <a:endParaRPr lang="zh-CN" altLang="en-US" sz="6600" dirty="0"/>
          </a:p>
        </p:txBody>
      </p:sp>
      <p:sp>
        <p:nvSpPr>
          <p:cNvPr id="6" name="文本框 5"/>
          <p:cNvSpPr txBox="1"/>
          <p:nvPr/>
        </p:nvSpPr>
        <p:spPr>
          <a:xfrm>
            <a:off x="609600" y="3463290"/>
            <a:ext cx="138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数组示例：</a:t>
            </a:r>
          </a:p>
        </p:txBody>
      </p:sp>
      <p:sp>
        <p:nvSpPr>
          <p:cNvPr id="7" name="矩形 6"/>
          <p:cNvSpPr/>
          <p:nvPr/>
        </p:nvSpPr>
        <p:spPr>
          <a:xfrm>
            <a:off x="1188873" y="4178210"/>
            <a:ext cx="220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char A[12];</a:t>
            </a:r>
          </a:p>
          <a:p>
            <a:r>
              <a:rPr lang="en-US" altLang="zh-CN" dirty="0">
                <a:latin typeface="ZztexMono-Regular"/>
              </a:rPr>
              <a:t>char *B[8];</a:t>
            </a:r>
          </a:p>
          <a:p>
            <a:r>
              <a:rPr lang="en-US" altLang="zh-CN" dirty="0">
                <a:latin typeface="ZztexMono-Regular"/>
              </a:rPr>
              <a:t>double C[6];</a:t>
            </a:r>
          </a:p>
          <a:p>
            <a:r>
              <a:rPr lang="en-US" altLang="zh-CN" dirty="0">
                <a:latin typeface="ZztexMono-Regular"/>
              </a:rPr>
              <a:t>double *D[5];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39796" y="3657601"/>
            <a:ext cx="8290254" cy="1758952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2754630" y="4778375"/>
            <a:ext cx="502920" cy="399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3427D2-3CBA-4DCF-9E79-E412001784EB}"/>
              </a:ext>
            </a:extLst>
          </p:cNvPr>
          <p:cNvSpPr/>
          <p:nvPr/>
        </p:nvSpPr>
        <p:spPr>
          <a:xfrm>
            <a:off x="3860916" y="5615583"/>
            <a:ext cx="4637808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两个问题：</a:t>
            </a:r>
            <a:endParaRPr lang="en-US" altLang="zh-CN" dirty="0"/>
          </a:p>
          <a:p>
            <a:r>
              <a:rPr lang="en-US" altLang="zh-CN" dirty="0"/>
              <a:t>	1</a:t>
            </a:r>
            <a:r>
              <a:rPr lang="zh-CN" altLang="en-US" dirty="0"/>
              <a:t>占用多少内存空间；</a:t>
            </a:r>
            <a:endParaRPr lang="en-US" altLang="zh-CN" dirty="0"/>
          </a:p>
          <a:p>
            <a:r>
              <a:rPr lang="en-US" altLang="zh-CN" dirty="0"/>
              <a:t>	2</a:t>
            </a:r>
            <a:r>
              <a:rPr lang="zh-CN" altLang="en-US" dirty="0"/>
              <a:t>定位指定元素</a:t>
            </a:r>
            <a:r>
              <a:rPr lang="en-US" altLang="zh-CN" dirty="0"/>
              <a:t>——</a:t>
            </a:r>
            <a:r>
              <a:rPr lang="zh-CN" altLang="en-US" dirty="0"/>
              <a:t>定位公式 </a:t>
            </a:r>
            <a:r>
              <a:rPr lang="en-US" altLang="zh-CN" dirty="0" err="1"/>
              <a:t>XA+i</a:t>
            </a:r>
            <a:r>
              <a:rPr lang="en-US" altLang="zh-CN" dirty="0"/>
              <a:t>*L</a:t>
            </a:r>
          </a:p>
        </p:txBody>
      </p:sp>
    </p:spTree>
    <p:extLst>
      <p:ext uri="{BB962C8B-B14F-4D97-AF65-F5344CB8AC3E}">
        <p14:creationId xmlns:p14="http://schemas.microsoft.com/office/powerpoint/2010/main" val="406023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9CFC33-505B-49A2-A27E-B73F4762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149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11E7A2-0AFA-4B9A-B05F-DDD86A1FCB8F}"/>
              </a:ext>
            </a:extLst>
          </p:cNvPr>
          <p:cNvSpPr txBox="1"/>
          <p:nvPr/>
        </p:nvSpPr>
        <p:spPr>
          <a:xfrm>
            <a:off x="609600" y="79228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如何用汇编语句访问数组元素？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例：</a:t>
            </a:r>
            <a:r>
              <a:rPr lang="en-US" altLang="zh-CN" sz="2400" dirty="0">
                <a:solidFill>
                  <a:srgbClr val="FF0000"/>
                </a:solidFill>
              </a:rPr>
              <a:t>int E[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] E</a:t>
            </a:r>
            <a:r>
              <a:rPr lang="zh-CN" altLang="en-US" sz="2400" dirty="0">
                <a:solidFill>
                  <a:srgbClr val="FF0000"/>
                </a:solidFill>
              </a:rPr>
              <a:t>地址在</a:t>
            </a:r>
            <a:r>
              <a:rPr lang="en-US" altLang="zh-CN" sz="2400" dirty="0" err="1">
                <a:solidFill>
                  <a:srgbClr val="FF0000"/>
                </a:solidFill>
              </a:rPr>
              <a:t>rdx</a:t>
            </a:r>
            <a:r>
              <a:rPr lang="zh-CN" altLang="en-US" sz="2400" dirty="0">
                <a:solidFill>
                  <a:srgbClr val="FF0000"/>
                </a:solidFill>
              </a:rPr>
              <a:t>中，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zh-CN" altLang="en-US" sz="2400" dirty="0">
                <a:solidFill>
                  <a:srgbClr val="FF0000"/>
                </a:solidFill>
              </a:rPr>
              <a:t>在</a:t>
            </a:r>
            <a:r>
              <a:rPr lang="en-US" altLang="zh-CN" sz="2400" dirty="0" err="1">
                <a:solidFill>
                  <a:srgbClr val="FF0000"/>
                </a:solidFill>
              </a:rPr>
              <a:t>rcx</a:t>
            </a:r>
            <a:r>
              <a:rPr lang="zh-CN" altLang="en-US" sz="2400" dirty="0">
                <a:solidFill>
                  <a:srgbClr val="FF0000"/>
                </a:solidFill>
              </a:rPr>
              <a:t>中，将元素装入</a:t>
            </a:r>
            <a:r>
              <a:rPr lang="en-US" altLang="zh-CN" sz="2400" dirty="0" err="1">
                <a:solidFill>
                  <a:srgbClr val="FF0000"/>
                </a:solidFill>
              </a:rPr>
              <a:t>rax</a:t>
            </a:r>
            <a:r>
              <a:rPr lang="en-US" altLang="zh-CN" sz="2400" dirty="0">
                <a:solidFill>
                  <a:srgbClr val="FF0000"/>
                </a:solidFill>
              </a:rPr>
              <a:t>?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2F8CA4-A5A0-4203-A792-DC72DE01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42" y="1623282"/>
            <a:ext cx="3926956" cy="5320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20523F-7CA8-44B1-BC76-171595DB3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69175"/>
            <a:ext cx="4395858" cy="20463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E7936F-74AA-450C-95F4-782DC9712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312" y="3902926"/>
            <a:ext cx="9019688" cy="24312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EB676E-85D6-43F4-B880-2D6E0FC8D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411" y="4716557"/>
            <a:ext cx="399887" cy="15395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58F3C0-B845-46F3-9CA3-C06DF80ED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667" y="4738716"/>
            <a:ext cx="450583" cy="15174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5B59EE-E569-4ED3-AC65-B92D35FA1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7068" y="4738714"/>
            <a:ext cx="755332" cy="15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29590" y="509713"/>
            <a:ext cx="11231880" cy="29186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数据存储位置：</a:t>
            </a:r>
            <a:endParaRPr lang="en-US" altLang="zh-CN" dirty="0"/>
          </a:p>
          <a:p>
            <a:pPr lvl="2"/>
            <a:r>
              <a:rPr lang="zh-CN" altLang="en-US" dirty="0"/>
              <a:t>内存中，以虚地址方式访问</a:t>
            </a:r>
            <a:endParaRPr lang="en-US" altLang="zh-CN" dirty="0"/>
          </a:p>
          <a:p>
            <a:pPr lvl="2"/>
            <a:r>
              <a:rPr lang="zh-CN" altLang="en-US" sz="2400" dirty="0"/>
              <a:t>寄存器中：</a:t>
            </a:r>
            <a:endParaRPr lang="en-US" altLang="zh-CN" sz="2400" dirty="0"/>
          </a:p>
          <a:p>
            <a:pPr lvl="2"/>
            <a:endParaRPr lang="en-US" altLang="zh-CN" dirty="0"/>
          </a:p>
          <a:p>
            <a:pPr lvl="2"/>
            <a:endParaRPr lang="en-US" altLang="zh-CN" sz="2400" dirty="0"/>
          </a:p>
          <a:p>
            <a:pPr lvl="2"/>
            <a:endParaRPr lang="en-US" altLang="zh-CN" dirty="0"/>
          </a:p>
          <a:p>
            <a:pPr lvl="2"/>
            <a:endParaRPr lang="en-US" altLang="zh-CN" sz="2400" dirty="0"/>
          </a:p>
          <a:p>
            <a:pPr lvl="2"/>
            <a:r>
              <a:rPr lang="en-US" altLang="zh-CN" dirty="0"/>
              <a:t>64</a:t>
            </a:r>
            <a:r>
              <a:rPr lang="zh-CN" altLang="en-US" dirty="0"/>
              <a:t>位系统新增：</a:t>
            </a:r>
            <a:endParaRPr lang="en-US" altLang="zh-CN" dirty="0"/>
          </a:p>
          <a:p>
            <a:pPr lvl="2"/>
            <a:r>
              <a:rPr lang="en-US" altLang="zh-CN" dirty="0"/>
              <a:t>r8-r15</a:t>
            </a:r>
            <a:endParaRPr lang="en-US" altLang="zh-CN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71488" y="4569183"/>
            <a:ext cx="3040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64</a:t>
            </a:r>
            <a:r>
              <a:rPr lang="zh-CN" altLang="en-US" dirty="0">
                <a:solidFill>
                  <a:srgbClr val="FF0000"/>
                </a:solidFill>
              </a:rPr>
              <a:t>位系统上：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字节赋值其余字节不变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字节赋值会将高位清零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6DB596-3639-48F2-806B-A5B1E035CD0F}"/>
              </a:ext>
            </a:extLst>
          </p:cNvPr>
          <p:cNvSpPr txBox="1"/>
          <p:nvPr/>
        </p:nvSpPr>
        <p:spPr>
          <a:xfrm>
            <a:off x="3330504" y="2094728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6DEBF5-9D42-415E-B436-B37D7681BF8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4021" y="-653"/>
            <a:ext cx="6106491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924FA6B8-97E1-4A08-A813-93EB81DD7925}"/>
              </a:ext>
            </a:extLst>
          </p:cNvPr>
          <p:cNvSpPr/>
          <p:nvPr/>
        </p:nvSpPr>
        <p:spPr>
          <a:xfrm>
            <a:off x="5133975" y="3428347"/>
            <a:ext cx="6772275" cy="34290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8">
            <a:extLst>
              <a:ext uri="{FF2B5EF4-FFF2-40B4-BE49-F238E27FC236}">
                <a16:creationId xmlns:a16="http://schemas.microsoft.com/office/drawing/2014/main" id="{924FA6B8-97E1-4A08-A813-93EB81DD7925}"/>
              </a:ext>
            </a:extLst>
          </p:cNvPr>
          <p:cNvSpPr/>
          <p:nvPr/>
        </p:nvSpPr>
        <p:spPr>
          <a:xfrm>
            <a:off x="8127630" y="119744"/>
            <a:ext cx="2866941" cy="330860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8">
            <a:extLst>
              <a:ext uri="{FF2B5EF4-FFF2-40B4-BE49-F238E27FC236}">
                <a16:creationId xmlns:a16="http://schemas.microsoft.com/office/drawing/2014/main" id="{924FA6B8-97E1-4A08-A813-93EB81DD7925}"/>
              </a:ext>
            </a:extLst>
          </p:cNvPr>
          <p:cNvSpPr/>
          <p:nvPr/>
        </p:nvSpPr>
        <p:spPr>
          <a:xfrm>
            <a:off x="9329058" y="1436914"/>
            <a:ext cx="1458686" cy="1991432"/>
          </a:xfrm>
          <a:prstGeom prst="roundRect">
            <a:avLst/>
          </a:prstGeom>
          <a:solidFill>
            <a:schemeClr val="bg1">
              <a:alpha val="20000"/>
            </a:schemeClr>
          </a:solidFill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07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150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17725" y="720090"/>
            <a:ext cx="1053465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指针运算</a:t>
            </a:r>
            <a:endParaRPr lang="en-US" altLang="zh-CN" dirty="0"/>
          </a:p>
          <a:p>
            <a:pPr lvl="2"/>
            <a:r>
              <a:rPr lang="zh-CN" altLang="en-US" dirty="0"/>
              <a:t>如果</a:t>
            </a:r>
            <a:r>
              <a:rPr lang="en-US" altLang="zh-CN" dirty="0"/>
              <a:t>P</a:t>
            </a:r>
            <a:r>
              <a:rPr lang="zh-CN" altLang="en-US" dirty="0"/>
              <a:t>是一个指向类型为</a:t>
            </a:r>
            <a:r>
              <a:rPr lang="en-US" altLang="zh-CN" dirty="0"/>
              <a:t>T</a:t>
            </a:r>
            <a:r>
              <a:rPr lang="zh-CN" altLang="en-US" dirty="0"/>
              <a:t>的数据的指针，</a:t>
            </a:r>
            <a:r>
              <a:rPr lang="en-US" altLang="zh-CN" dirty="0"/>
              <a:t>p</a:t>
            </a:r>
            <a:r>
              <a:rPr lang="zh-CN" altLang="en-US" dirty="0"/>
              <a:t>的值为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p</a:t>
            </a:r>
            <a:r>
              <a:rPr lang="zh-CN" altLang="en-US" dirty="0"/>
              <a:t>，那么表达式</a:t>
            </a:r>
            <a:r>
              <a:rPr lang="en-US" altLang="zh-CN" dirty="0" err="1"/>
              <a:t>p+i</a:t>
            </a:r>
            <a:r>
              <a:rPr lang="zh-CN" altLang="en-US" dirty="0"/>
              <a:t>的值为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p</a:t>
            </a:r>
            <a:r>
              <a:rPr lang="en-US" altLang="zh-CN" dirty="0" err="1"/>
              <a:t>+L</a:t>
            </a:r>
            <a:r>
              <a:rPr lang="zh-CN" altLang="en-US" dirty="0"/>
              <a:t>*</a:t>
            </a:r>
            <a:r>
              <a:rPr lang="en-US" altLang="zh-CN" dirty="0" err="1"/>
              <a:t>i</a:t>
            </a:r>
            <a:r>
              <a:rPr lang="zh-CN" altLang="en-US" dirty="0"/>
              <a:t>，其中</a:t>
            </a:r>
            <a:r>
              <a:rPr lang="en-US" altLang="zh-CN" dirty="0"/>
              <a:t>L</a:t>
            </a:r>
            <a:r>
              <a:rPr lang="zh-CN" altLang="en-US" dirty="0"/>
              <a:t>为</a:t>
            </a:r>
            <a:r>
              <a:rPr lang="en-US" altLang="zh-CN" dirty="0"/>
              <a:t>T</a:t>
            </a:r>
            <a:r>
              <a:rPr lang="zh-CN" altLang="en-US" dirty="0"/>
              <a:t>类型数据的大小。</a:t>
            </a:r>
            <a:endParaRPr lang="en-US" altLang="zh-CN" dirty="0"/>
          </a:p>
          <a:p>
            <a:pPr lvl="2"/>
            <a:r>
              <a:rPr lang="zh-CN" altLang="en-US" dirty="0"/>
              <a:t>操作符</a:t>
            </a:r>
            <a:r>
              <a:rPr lang="en-US" altLang="zh-CN" dirty="0"/>
              <a:t>&amp;</a:t>
            </a:r>
            <a:r>
              <a:rPr lang="zh-CN" altLang="en-US" dirty="0"/>
              <a:t>用于获取变量地址</a:t>
            </a:r>
            <a:endParaRPr lang="en-US" altLang="zh-CN" dirty="0"/>
          </a:p>
          <a:p>
            <a:pPr lvl="2"/>
            <a:r>
              <a:rPr lang="zh-CN" altLang="en-US" dirty="0"/>
              <a:t>操作符</a:t>
            </a:r>
            <a:r>
              <a:rPr lang="en-US" altLang="zh-CN" dirty="0"/>
              <a:t>*</a:t>
            </a:r>
            <a:r>
              <a:rPr lang="zh-CN" altLang="en-US" dirty="0"/>
              <a:t>则用于指针的间接引用（</a:t>
            </a:r>
            <a:r>
              <a:rPr lang="en-US" altLang="zh-CN" dirty="0"/>
              <a:t>dereference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834390" y="3417570"/>
            <a:ext cx="62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  </a:t>
            </a:r>
            <a:r>
              <a:rPr lang="en-US" altLang="zh-CN" b="1" dirty="0"/>
              <a:t>E</a:t>
            </a:r>
            <a:r>
              <a:rPr lang="zh-CN" altLang="en-US" b="1" dirty="0"/>
              <a:t>地址在</a:t>
            </a:r>
            <a:r>
              <a:rPr lang="en-US" altLang="zh-CN" b="1" dirty="0" err="1"/>
              <a:t>rdx</a:t>
            </a:r>
            <a:r>
              <a:rPr lang="zh-CN" altLang="en-US" b="1" dirty="0"/>
              <a:t>  </a:t>
            </a:r>
            <a:r>
              <a:rPr lang="en-US" altLang="zh-CN" b="1" dirty="0" err="1"/>
              <a:t>i</a:t>
            </a:r>
            <a:r>
              <a:rPr lang="zh-CN" altLang="en-US" b="1" dirty="0"/>
              <a:t>在</a:t>
            </a:r>
            <a:r>
              <a:rPr lang="en-US" altLang="zh-CN" b="1" dirty="0" err="1"/>
              <a:t>rcx</a:t>
            </a:r>
            <a:r>
              <a:rPr lang="zh-CN" altLang="en-US" b="1" dirty="0"/>
              <a:t>    数组元素值保存到</a:t>
            </a:r>
            <a:r>
              <a:rPr lang="en-US" altLang="zh-CN" b="1" dirty="0" err="1"/>
              <a:t>rax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276" y="4094609"/>
            <a:ext cx="7272998" cy="24443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F328C8-A9AD-44E5-9F07-D01F0B172B5D}"/>
              </a:ext>
            </a:extLst>
          </p:cNvPr>
          <p:cNvSpPr txBox="1"/>
          <p:nvPr/>
        </p:nvSpPr>
        <p:spPr>
          <a:xfrm>
            <a:off x="7295576" y="377066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15EC65-04AD-404A-9C62-847D1D1A990C}"/>
              </a:ext>
            </a:extLst>
          </p:cNvPr>
          <p:cNvSpPr txBox="1"/>
          <p:nvPr/>
        </p:nvSpPr>
        <p:spPr>
          <a:xfrm>
            <a:off x="9164564" y="3766147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位？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DA15C-57CA-44A9-862A-606ACB97E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096" y="4431179"/>
            <a:ext cx="2691279" cy="20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9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151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5200" y="1089715"/>
            <a:ext cx="84088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Ten-Roman"/>
              </a:rPr>
              <a:t>32</a:t>
            </a:r>
            <a:r>
              <a:rPr lang="zh-CN" altLang="en-US" sz="2400" b="1" dirty="0">
                <a:solidFill>
                  <a:srgbClr val="FF0000"/>
                </a:solidFill>
                <a:latin typeface="TimesTen-Roman"/>
              </a:rPr>
              <a:t>位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TimesTen-Roman"/>
              </a:rPr>
              <a:t>short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Ten-Roman"/>
              </a:rPr>
              <a:t>S[]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TimesTen-Roman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地址在</a:t>
            </a:r>
            <a:r>
              <a:rPr lang="en-US" altLang="zh-CN" sz="2400" b="1" dirty="0" err="1">
                <a:solidFill>
                  <a:srgbClr val="000000"/>
                </a:solidFill>
                <a:latin typeface="TimesTen-Roman"/>
              </a:rPr>
              <a:t>edx</a:t>
            </a:r>
            <a:r>
              <a:rPr lang="en-US" altLang="zh-CN" sz="2400" b="1" dirty="0">
                <a:solidFill>
                  <a:srgbClr val="000000"/>
                </a:solidFill>
                <a:latin typeface="TimesTen-Roman"/>
              </a:rPr>
              <a:t>,  </a:t>
            </a:r>
            <a:r>
              <a:rPr lang="en-US" altLang="zh-CN" sz="2400" b="1" dirty="0" err="1">
                <a:solidFill>
                  <a:srgbClr val="000000"/>
                </a:solidFill>
                <a:latin typeface="TimesTen-Roman"/>
              </a:rPr>
              <a:t>i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在</a:t>
            </a:r>
            <a:r>
              <a:rPr lang="en-US" altLang="zh-CN" sz="2400" b="1" dirty="0" err="1">
                <a:solidFill>
                  <a:srgbClr val="000000"/>
                </a:solidFill>
                <a:latin typeface="TimesTen-Roman"/>
              </a:rPr>
              <a:t>ecx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，结果保存到</a:t>
            </a:r>
            <a:r>
              <a:rPr lang="en-US" altLang="zh-CN" sz="2400" b="1" dirty="0" err="1">
                <a:solidFill>
                  <a:srgbClr val="000000"/>
                </a:solidFill>
                <a:latin typeface="TimesTen-Roman"/>
              </a:rPr>
              <a:t>eax</a:t>
            </a:r>
            <a:endParaRPr lang="en-US" altLang="zh-CN" sz="2400" b="1" dirty="0">
              <a:solidFill>
                <a:srgbClr val="000000"/>
              </a:solidFill>
              <a:latin typeface="TimesTen-Roman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Ten-Roman"/>
              </a:rPr>
              <a:t>64</a:t>
            </a:r>
            <a:r>
              <a:rPr lang="zh-CN" altLang="en-US" sz="2400" b="1" dirty="0">
                <a:solidFill>
                  <a:srgbClr val="FF0000"/>
                </a:solidFill>
                <a:latin typeface="TimesTen-Roman"/>
              </a:rPr>
              <a:t>位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：</a:t>
            </a:r>
            <a:r>
              <a:rPr lang="en-US" altLang="zh-CN" sz="2400" b="1" dirty="0">
                <a:solidFill>
                  <a:srgbClr val="000000"/>
                </a:solidFill>
                <a:latin typeface="TimesTen-Roman"/>
              </a:rPr>
              <a:t>short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Ten-Roman"/>
              </a:rPr>
              <a:t>S[]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TimesTen-Roman"/>
              </a:rPr>
              <a:t>S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地址在</a:t>
            </a:r>
            <a:r>
              <a:rPr lang="en-US" altLang="zh-CN" sz="2400" b="1" dirty="0" err="1">
                <a:solidFill>
                  <a:srgbClr val="000000"/>
                </a:solidFill>
                <a:latin typeface="TimesTen-Roman"/>
              </a:rPr>
              <a:t>rdx</a:t>
            </a:r>
            <a:r>
              <a:rPr lang="en-US" altLang="zh-CN" sz="2400" b="1" dirty="0">
                <a:solidFill>
                  <a:srgbClr val="000000"/>
                </a:solidFill>
                <a:latin typeface="TimesTen-Roman"/>
              </a:rPr>
              <a:t>,  </a:t>
            </a:r>
            <a:r>
              <a:rPr lang="en-US" altLang="zh-CN" sz="2400" b="1" dirty="0" err="1">
                <a:solidFill>
                  <a:srgbClr val="000000"/>
                </a:solidFill>
                <a:latin typeface="TimesTen-Roman"/>
              </a:rPr>
              <a:t>i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在</a:t>
            </a:r>
            <a:r>
              <a:rPr lang="en-US" altLang="zh-CN" sz="2400" b="1" dirty="0" err="1">
                <a:solidFill>
                  <a:srgbClr val="000000"/>
                </a:solidFill>
                <a:latin typeface="TimesTen-Roman"/>
              </a:rPr>
              <a:t>rcx</a:t>
            </a:r>
            <a:r>
              <a:rPr lang="zh-CN" altLang="en-US" sz="2400" b="1" dirty="0">
                <a:solidFill>
                  <a:srgbClr val="000000"/>
                </a:solidFill>
                <a:latin typeface="TimesTen-Roman"/>
              </a:rPr>
              <a:t>，结果保存到</a:t>
            </a:r>
            <a:r>
              <a:rPr lang="en-US" altLang="zh-CN" sz="2400" b="1" dirty="0" err="1">
                <a:solidFill>
                  <a:srgbClr val="000000"/>
                </a:solidFill>
                <a:latin typeface="TimesTen-Roman"/>
              </a:rPr>
              <a:t>rax</a:t>
            </a:r>
            <a:endParaRPr lang="en-US" altLang="zh-CN" sz="2400" b="1" dirty="0">
              <a:solidFill>
                <a:srgbClr val="000000"/>
              </a:solidFill>
              <a:latin typeface="TimesTen-Roman"/>
            </a:endParaRPr>
          </a:p>
          <a:p>
            <a:endParaRPr lang="en-US" altLang="zh-CN" sz="2400" b="1" dirty="0">
              <a:solidFill>
                <a:srgbClr val="000000"/>
              </a:solidFill>
              <a:latin typeface="TimesTen-Roman"/>
            </a:endParaRPr>
          </a:p>
          <a:p>
            <a:endParaRPr lang="en-US" altLang="zh-CN" sz="2400" b="1" dirty="0">
              <a:solidFill>
                <a:srgbClr val="000000"/>
              </a:solidFill>
              <a:latin typeface="TimesTen-Roman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latin typeface="TimesTen-Roman"/>
              </a:rPr>
              <a:t>Expression      Type       Value                  Assembly code</a:t>
            </a:r>
          </a:p>
          <a:p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S+1</a:t>
            </a:r>
          </a:p>
          <a:p>
            <a:r>
              <a:rPr lang="en-US" altLang="zh-CN" sz="2400" b="1" dirty="0">
                <a:solidFill>
                  <a:srgbClr val="231F20"/>
                </a:solidFill>
                <a:latin typeface="ZztexMono-Regular"/>
              </a:rPr>
              <a:t>S[3]</a:t>
            </a:r>
          </a:p>
          <a:p>
            <a:r>
              <a:rPr lang="en-US" altLang="zh-CN" sz="2400" b="1" dirty="0">
                <a:solidFill>
                  <a:srgbClr val="231F20"/>
                </a:solidFill>
                <a:latin typeface="ZztexMono-Regular"/>
              </a:rPr>
              <a:t>&amp;S[</a:t>
            </a:r>
            <a:r>
              <a:rPr lang="en-US" altLang="zh-CN" sz="2400" b="1" dirty="0" err="1">
                <a:solidFill>
                  <a:srgbClr val="231F20"/>
                </a:solidFill>
                <a:latin typeface="ZztexMono-Regular"/>
              </a:rPr>
              <a:t>i</a:t>
            </a:r>
            <a:r>
              <a:rPr lang="en-US" altLang="zh-CN" sz="2400" b="1" dirty="0">
                <a:solidFill>
                  <a:srgbClr val="231F20"/>
                </a:solidFill>
                <a:latin typeface="ZztexMono-Regular"/>
              </a:rPr>
              <a:t>]</a:t>
            </a:r>
          </a:p>
          <a:p>
            <a:r>
              <a:rPr lang="en-US" altLang="zh-CN" sz="2400" b="1" dirty="0">
                <a:solidFill>
                  <a:srgbClr val="231F20"/>
                </a:solidFill>
                <a:latin typeface="ZztexMono-Regular"/>
              </a:rPr>
              <a:t>S[4*i+1]</a:t>
            </a:r>
          </a:p>
          <a:p>
            <a:r>
              <a:rPr lang="en-US" altLang="zh-CN" sz="2400" b="1" dirty="0">
                <a:solidFill>
                  <a:srgbClr val="231F20"/>
                </a:solidFill>
                <a:latin typeface="ZztexMono-Regular"/>
              </a:rPr>
              <a:t>S+i-5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BDE6A4-110D-4B2F-A4C0-ADE80712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00" y="622084"/>
            <a:ext cx="2645229" cy="3347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D67502-F7D1-4D20-B909-71D59571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13" y="3006343"/>
            <a:ext cx="1071845" cy="17181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DBA97EF-5796-4EA8-A64C-152157B2B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71" y="2946913"/>
            <a:ext cx="1548430" cy="17775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2AE7D4-EE6B-4DBB-B1DC-F2B62223A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483" y="2954663"/>
            <a:ext cx="3987808" cy="17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629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152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00050" y="582930"/>
            <a:ext cx="10534650" cy="1017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多重数组（嵌套的数组）</a:t>
            </a:r>
            <a:endParaRPr lang="en-US" altLang="zh-CN" dirty="0"/>
          </a:p>
          <a:p>
            <a:pPr lvl="2"/>
            <a:r>
              <a:rPr lang="zh-CN" altLang="en-US" dirty="0"/>
              <a:t>以数组为元素再构成数组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093500" y="173870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A[5][3];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156710" y="1600200"/>
            <a:ext cx="2769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ZztexMono-Regular"/>
              </a:rPr>
              <a:t>typedef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row3_t[3];</a:t>
            </a:r>
          </a:p>
          <a:p>
            <a:r>
              <a:rPr lang="en-US" altLang="zh-CN" dirty="0">
                <a:latin typeface="ZztexMono-Regular"/>
              </a:rPr>
              <a:t>row3_t A[5];</a:t>
            </a:r>
            <a:endParaRPr lang="zh-CN" altLang="en-US" dirty="0"/>
          </a:p>
        </p:txBody>
      </p:sp>
      <p:sp>
        <p:nvSpPr>
          <p:cNvPr id="6" name="左右箭头 5"/>
          <p:cNvSpPr/>
          <p:nvPr/>
        </p:nvSpPr>
        <p:spPr>
          <a:xfrm>
            <a:off x="2800350" y="1738700"/>
            <a:ext cx="1040130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6220" y="333374"/>
            <a:ext cx="3394710" cy="57513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93500" y="2257961"/>
            <a:ext cx="382143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ZztexMono-Regular"/>
              </a:rPr>
              <a:t>对于</a:t>
            </a:r>
            <a:r>
              <a:rPr lang="en-US" altLang="zh-CN" sz="2000" dirty="0">
                <a:latin typeface="ZztexMono-Regular"/>
              </a:rPr>
              <a:t>A[R][C]</a:t>
            </a:r>
            <a:r>
              <a:rPr lang="zh-CN" altLang="en-US" sz="2000" dirty="0">
                <a:latin typeface="ZztexMono-Regular"/>
              </a:rPr>
              <a:t>有</a:t>
            </a:r>
            <a:endParaRPr lang="en-US" altLang="zh-CN" sz="2000" dirty="0">
              <a:latin typeface="ZztexMono-Regular"/>
            </a:endParaRPr>
          </a:p>
          <a:p>
            <a:r>
              <a:rPr lang="en-US" altLang="zh-CN" sz="2000" dirty="0">
                <a:latin typeface="ZztexMono-Regular"/>
              </a:rPr>
              <a:t>&amp;A[</a:t>
            </a:r>
            <a:r>
              <a:rPr lang="en-US" altLang="zh-CN" sz="2000" dirty="0" err="1">
                <a:latin typeface="ZztexMono-Regular"/>
              </a:rPr>
              <a:t>i</a:t>
            </a:r>
            <a:r>
              <a:rPr lang="en-US" altLang="zh-CN" sz="2000" dirty="0">
                <a:latin typeface="ZztexMono-Regular"/>
              </a:rPr>
              <a:t>][j] </a:t>
            </a:r>
            <a:r>
              <a:rPr lang="en-US" altLang="zh-CN" sz="2000" dirty="0">
                <a:latin typeface="MTSYN"/>
              </a:rPr>
              <a:t>= </a:t>
            </a:r>
            <a:r>
              <a:rPr lang="en-US" altLang="zh-CN" sz="3200" i="1" dirty="0" err="1">
                <a:latin typeface="MTMIZ"/>
              </a:rPr>
              <a:t>x</a:t>
            </a:r>
            <a:r>
              <a:rPr lang="en-US" altLang="zh-CN" sz="1100" dirty="0" err="1">
                <a:latin typeface="ZztexMono-Regular"/>
              </a:rPr>
              <a:t>A</a:t>
            </a:r>
            <a:r>
              <a:rPr lang="en-US" altLang="zh-CN" sz="2000" dirty="0">
                <a:latin typeface="MTSYN"/>
              </a:rPr>
              <a:t>+ </a:t>
            </a:r>
            <a:r>
              <a:rPr lang="en-US" altLang="zh-CN" sz="2000" i="1" dirty="0">
                <a:latin typeface="MTMIZ"/>
              </a:rPr>
              <a:t>L(C . </a:t>
            </a:r>
            <a:r>
              <a:rPr lang="en-US" altLang="zh-CN" sz="2000" i="1" dirty="0" err="1">
                <a:latin typeface="MTMIZ"/>
              </a:rPr>
              <a:t>i</a:t>
            </a:r>
            <a:r>
              <a:rPr lang="en-US" altLang="zh-CN" sz="2000" i="1" dirty="0">
                <a:latin typeface="MTMIZ"/>
              </a:rPr>
              <a:t> </a:t>
            </a:r>
            <a:r>
              <a:rPr lang="en-US" altLang="zh-CN" sz="2000" dirty="0">
                <a:latin typeface="MTSYN"/>
              </a:rPr>
              <a:t>+ </a:t>
            </a:r>
            <a:r>
              <a:rPr lang="en-US" altLang="zh-CN" sz="2000" i="1" dirty="0">
                <a:latin typeface="MTMIZ"/>
              </a:rPr>
              <a:t>j)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830580" y="345888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i="1" dirty="0">
                <a:latin typeface="MTMIZ"/>
              </a:rPr>
              <a:t>示例：若</a:t>
            </a:r>
            <a:r>
              <a:rPr lang="en-US" altLang="zh-CN" sz="2400" i="1" dirty="0" err="1">
                <a:latin typeface="MTMIZ"/>
              </a:rPr>
              <a:t>x</a:t>
            </a:r>
            <a:r>
              <a:rPr lang="en-US" altLang="zh-CN" sz="1000" dirty="0" err="1">
                <a:latin typeface="ZztexMono-Regular"/>
              </a:rPr>
              <a:t>A</a:t>
            </a:r>
            <a:r>
              <a:rPr lang="en-US" altLang="zh-CN" dirty="0">
                <a:latin typeface="TimesTen-Roman"/>
              </a:rPr>
              <a:t>, </a:t>
            </a:r>
            <a:r>
              <a:rPr lang="en-US" altLang="zh-CN" i="1" dirty="0" err="1">
                <a:latin typeface="MTMIZ"/>
              </a:rPr>
              <a:t>i</a:t>
            </a:r>
            <a:r>
              <a:rPr lang="en-US" altLang="zh-CN" dirty="0">
                <a:latin typeface="TimesTen-Roman"/>
              </a:rPr>
              <a:t>, </a:t>
            </a:r>
            <a:r>
              <a:rPr lang="en-US" altLang="zh-CN" i="1" dirty="0">
                <a:latin typeface="MTMIZ"/>
              </a:rPr>
              <a:t>j </a:t>
            </a:r>
            <a:r>
              <a:rPr lang="zh-CN" altLang="en-US" dirty="0">
                <a:latin typeface="TimesTen-Roman"/>
              </a:rPr>
              <a:t>分别位于</a:t>
            </a:r>
            <a:r>
              <a:rPr lang="en-US" altLang="zh-CN" dirty="0">
                <a:latin typeface="ZztexMono-Regular"/>
              </a:rPr>
              <a:t>%</a:t>
            </a:r>
            <a:r>
              <a:rPr lang="en-US" altLang="zh-CN" dirty="0" err="1">
                <a:latin typeface="ZztexMono-Regular"/>
              </a:rPr>
              <a:t>ebp</a:t>
            </a:r>
            <a:r>
              <a:rPr lang="zh-CN" altLang="en-US" dirty="0">
                <a:latin typeface="TimesTen-Roman"/>
              </a:rPr>
              <a:t>偏移</a:t>
            </a:r>
            <a:r>
              <a:rPr lang="en-US" altLang="zh-CN" dirty="0">
                <a:latin typeface="TimesTen-Roman"/>
              </a:rPr>
              <a:t>8,12,16</a:t>
            </a:r>
            <a:r>
              <a:rPr lang="zh-CN" altLang="en-US" dirty="0">
                <a:latin typeface="TimesTen-Roman"/>
              </a:rPr>
              <a:t>处，需要将</a:t>
            </a:r>
            <a:r>
              <a:rPr lang="en-US" altLang="zh-CN" dirty="0">
                <a:latin typeface="TimesTen-Roman"/>
              </a:rPr>
              <a:t>a[</a:t>
            </a:r>
            <a:r>
              <a:rPr lang="en-US" altLang="zh-CN" dirty="0" err="1">
                <a:latin typeface="TimesTen-Roman"/>
              </a:rPr>
              <a:t>i</a:t>
            </a:r>
            <a:r>
              <a:rPr lang="en-US" altLang="zh-CN" dirty="0">
                <a:latin typeface="TimesTen-Roman"/>
              </a:rPr>
              <a:t>][j]</a:t>
            </a:r>
            <a:r>
              <a:rPr lang="zh-CN" altLang="en-US" dirty="0">
                <a:latin typeface="TimesTen-Roman"/>
              </a:rPr>
              <a:t>赋值到</a:t>
            </a:r>
            <a:r>
              <a:rPr lang="en-US" altLang="zh-CN" dirty="0">
                <a:latin typeface="TimesTen-Roman"/>
              </a:rPr>
              <a:t>%</a:t>
            </a:r>
            <a:r>
              <a:rPr lang="en-US" altLang="zh-CN" dirty="0" err="1">
                <a:latin typeface="TimesTen-Roman"/>
              </a:rPr>
              <a:t>eax</a:t>
            </a:r>
            <a:endParaRPr lang="en-US" altLang="zh-CN" dirty="0">
              <a:latin typeface="TimesTen-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4890" y="4302973"/>
            <a:ext cx="7250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+8,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+12,j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+16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i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(%eax,%eax,2),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3*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i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16(%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j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sall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$2,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j*4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</a:t>
            </a:r>
            <a:r>
              <a:rPr lang="en-US" altLang="zh-CN" i="1" dirty="0" err="1">
                <a:solidFill>
                  <a:srgbClr val="00AEF0"/>
                </a:solidFill>
                <a:latin typeface="MTMIZ"/>
              </a:rPr>
              <a:t>x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A</a:t>
            </a:r>
            <a:r>
              <a:rPr lang="en-US" altLang="zh-CN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dirty="0">
                <a:solidFill>
                  <a:srgbClr val="00AEF0"/>
                </a:solidFill>
                <a:latin typeface="TimesTen-Roman"/>
              </a:rPr>
              <a:t>4</a:t>
            </a:r>
            <a:r>
              <a:rPr lang="en-US" altLang="zh-CN" i="1" dirty="0">
                <a:solidFill>
                  <a:srgbClr val="00AEF0"/>
                </a:solidFill>
                <a:latin typeface="MTMIZ"/>
              </a:rPr>
              <a:t>j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(%edx,%eax,4),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Read from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M</a:t>
            </a:r>
            <a:r>
              <a:rPr lang="en-US" altLang="zh-CN" dirty="0">
                <a:solidFill>
                  <a:srgbClr val="00AEF0"/>
                </a:solidFill>
                <a:latin typeface="TimesTen-Roman"/>
              </a:rPr>
              <a:t>[</a:t>
            </a:r>
            <a:r>
              <a:rPr lang="en-US" altLang="zh-CN" i="1" dirty="0" err="1">
                <a:solidFill>
                  <a:srgbClr val="00AEF0"/>
                </a:solidFill>
                <a:latin typeface="MTMIZ"/>
              </a:rPr>
              <a:t>x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A</a:t>
            </a:r>
            <a:r>
              <a:rPr lang="en-US" altLang="zh-CN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dirty="0">
                <a:solidFill>
                  <a:srgbClr val="00AEF0"/>
                </a:solidFill>
                <a:latin typeface="TimesTen-Roman"/>
              </a:rPr>
              <a:t>4</a:t>
            </a:r>
            <a:r>
              <a:rPr lang="en-US" altLang="zh-CN" i="1" dirty="0">
                <a:solidFill>
                  <a:srgbClr val="00AEF0"/>
                </a:solidFill>
                <a:latin typeface="MTMIZ"/>
              </a:rPr>
              <a:t>j </a:t>
            </a:r>
            <a:r>
              <a:rPr lang="en-US" altLang="zh-CN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dirty="0">
                <a:solidFill>
                  <a:srgbClr val="00AEF0"/>
                </a:solidFill>
                <a:latin typeface="TimesTen-Roman"/>
              </a:rPr>
              <a:t>12</a:t>
            </a:r>
            <a:r>
              <a:rPr lang="en-US" altLang="zh-CN" i="1" dirty="0">
                <a:solidFill>
                  <a:srgbClr val="00AEF0"/>
                </a:solidFill>
                <a:latin typeface="MTMIZ"/>
              </a:rPr>
              <a:t>i</a:t>
            </a:r>
            <a:r>
              <a:rPr lang="en-US" altLang="zh-CN" dirty="0">
                <a:solidFill>
                  <a:srgbClr val="00AEF0"/>
                </a:solidFill>
                <a:latin typeface="TimesTen-Roman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FF4A77-4107-4196-8CC4-D5027415AA73}"/>
              </a:ext>
            </a:extLst>
          </p:cNvPr>
          <p:cNvSpPr txBox="1"/>
          <p:nvPr/>
        </p:nvSpPr>
        <p:spPr>
          <a:xfrm>
            <a:off x="4700580" y="4197545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648069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14F1DA-3BEF-4292-A524-D1B2F6FE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95FAB0-BC7C-45A2-B840-4228E027EAF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4571" y="277618"/>
            <a:ext cx="3394710" cy="57513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BD5D77-F490-453D-ACC5-2FA43A9A4D28}"/>
              </a:ext>
            </a:extLst>
          </p:cNvPr>
          <p:cNvSpPr txBox="1"/>
          <p:nvPr/>
        </p:nvSpPr>
        <p:spPr>
          <a:xfrm>
            <a:off x="6096000" y="48418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EDB49C-E061-4AF1-BBF4-74DB5D298B95}"/>
              </a:ext>
            </a:extLst>
          </p:cNvPr>
          <p:cNvSpPr/>
          <p:nvPr/>
        </p:nvSpPr>
        <p:spPr>
          <a:xfrm>
            <a:off x="384530" y="1172881"/>
            <a:ext cx="79247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i="1" dirty="0">
                <a:latin typeface="MTMIZ"/>
              </a:rPr>
              <a:t>示例：若</a:t>
            </a:r>
            <a:r>
              <a:rPr lang="en-US" altLang="zh-CN" sz="2800" i="1" dirty="0" err="1">
                <a:latin typeface="MTMIZ"/>
              </a:rPr>
              <a:t>x</a:t>
            </a:r>
            <a:r>
              <a:rPr lang="en-US" altLang="zh-CN" sz="1050" dirty="0" err="1">
                <a:latin typeface="ZztexMono-Regular"/>
              </a:rPr>
              <a:t>A</a:t>
            </a:r>
            <a:r>
              <a:rPr lang="en-US" altLang="zh-CN" sz="2000" dirty="0">
                <a:latin typeface="TimesTen-Roman"/>
              </a:rPr>
              <a:t>, </a:t>
            </a:r>
            <a:r>
              <a:rPr lang="en-US" altLang="zh-CN" sz="2000" i="1" dirty="0" err="1">
                <a:latin typeface="MTMIZ"/>
              </a:rPr>
              <a:t>i</a:t>
            </a:r>
            <a:r>
              <a:rPr lang="en-US" altLang="zh-CN" sz="2000" dirty="0">
                <a:latin typeface="TimesTen-Roman"/>
              </a:rPr>
              <a:t>, </a:t>
            </a:r>
            <a:r>
              <a:rPr lang="en-US" altLang="zh-CN" sz="2000" i="1" dirty="0">
                <a:latin typeface="MTMIZ"/>
              </a:rPr>
              <a:t>j </a:t>
            </a:r>
            <a:r>
              <a:rPr lang="zh-CN" altLang="en-US" sz="2000" dirty="0">
                <a:latin typeface="TimesTen-Roman"/>
              </a:rPr>
              <a:t>分别位于</a:t>
            </a:r>
            <a:r>
              <a:rPr lang="en-US" altLang="zh-CN" sz="2000" dirty="0">
                <a:latin typeface="ZztexMono-Regular"/>
              </a:rPr>
              <a:t>%</a:t>
            </a:r>
            <a:r>
              <a:rPr lang="en-US" altLang="zh-CN" sz="2000" dirty="0" err="1">
                <a:latin typeface="ZztexMono-Regular"/>
              </a:rPr>
              <a:t>rdi</a:t>
            </a:r>
            <a:r>
              <a:rPr lang="zh-CN" altLang="en-US" sz="2000" dirty="0">
                <a:latin typeface="ZztexMono-Regular"/>
              </a:rPr>
              <a:t>，</a:t>
            </a:r>
            <a:r>
              <a:rPr lang="en-US" altLang="zh-CN" sz="2000" dirty="0">
                <a:latin typeface="ZztexMono-Regular"/>
              </a:rPr>
              <a:t>%</a:t>
            </a:r>
            <a:r>
              <a:rPr lang="en-US" altLang="zh-CN" sz="2000" dirty="0" err="1">
                <a:latin typeface="ZztexMono-Regular"/>
              </a:rPr>
              <a:t>rsi</a:t>
            </a:r>
            <a:r>
              <a:rPr lang="zh-CN" altLang="en-US" sz="2000" dirty="0">
                <a:latin typeface="ZztexMono-Regular"/>
              </a:rPr>
              <a:t>，</a:t>
            </a:r>
            <a:r>
              <a:rPr lang="en-US" altLang="zh-CN" sz="2000" dirty="0">
                <a:latin typeface="ZztexMono-Regular"/>
              </a:rPr>
              <a:t>%</a:t>
            </a:r>
            <a:r>
              <a:rPr lang="en-US" altLang="zh-CN" sz="2000" dirty="0" err="1">
                <a:latin typeface="ZztexMono-Regular"/>
              </a:rPr>
              <a:t>rdx</a:t>
            </a:r>
            <a:r>
              <a:rPr lang="zh-CN" altLang="en-US" sz="2000" dirty="0">
                <a:latin typeface="TimesTen-Roman"/>
              </a:rPr>
              <a:t>，需要将</a:t>
            </a:r>
            <a:r>
              <a:rPr lang="en-US" altLang="zh-CN" sz="2000" dirty="0">
                <a:latin typeface="TimesTen-Roman"/>
              </a:rPr>
              <a:t>a[</a:t>
            </a:r>
            <a:r>
              <a:rPr lang="en-US" altLang="zh-CN" sz="2000" dirty="0" err="1">
                <a:latin typeface="TimesTen-Roman"/>
              </a:rPr>
              <a:t>i</a:t>
            </a:r>
            <a:r>
              <a:rPr lang="en-US" altLang="zh-CN" sz="2000" dirty="0">
                <a:latin typeface="TimesTen-Roman"/>
              </a:rPr>
              <a:t>][j]</a:t>
            </a:r>
            <a:r>
              <a:rPr lang="zh-CN" altLang="en-US" sz="2000" dirty="0">
                <a:latin typeface="TimesTen-Roman"/>
              </a:rPr>
              <a:t>赋值到</a:t>
            </a:r>
            <a:r>
              <a:rPr lang="en-US" altLang="zh-CN" sz="2000" dirty="0">
                <a:latin typeface="TimesTen-Roman"/>
              </a:rPr>
              <a:t>%</a:t>
            </a:r>
            <a:r>
              <a:rPr lang="en-US" altLang="zh-CN" sz="2000" dirty="0" err="1">
                <a:latin typeface="TimesTen-Roman"/>
              </a:rPr>
              <a:t>eax</a:t>
            </a:r>
            <a:endParaRPr lang="en-US" altLang="zh-CN" sz="2000" dirty="0">
              <a:latin typeface="TimesTen-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CD5EA6-A35A-4708-9B6C-4FA9D20A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19" y="3429000"/>
            <a:ext cx="7924730" cy="12397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2FF557F-BE8D-477C-BF40-4944BFBB1129}"/>
              </a:ext>
            </a:extLst>
          </p:cNvPr>
          <p:cNvSpPr/>
          <p:nvPr/>
        </p:nvSpPr>
        <p:spPr>
          <a:xfrm>
            <a:off x="1316524" y="1768307"/>
            <a:ext cx="46270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ZztexMono-Regular"/>
              </a:rPr>
              <a:t>对于</a:t>
            </a:r>
            <a:r>
              <a:rPr lang="en-US" altLang="zh-CN" sz="2000" dirty="0">
                <a:latin typeface="ZztexMono-Regular"/>
              </a:rPr>
              <a:t>A[R][C]</a:t>
            </a:r>
            <a:r>
              <a:rPr lang="zh-CN" altLang="en-US" sz="2000" dirty="0">
                <a:latin typeface="ZztexMono-Regular"/>
              </a:rPr>
              <a:t>有</a:t>
            </a:r>
            <a:endParaRPr lang="en-US" altLang="zh-CN" sz="2000" dirty="0">
              <a:latin typeface="ZztexMono-Regular"/>
            </a:endParaRPr>
          </a:p>
          <a:p>
            <a:r>
              <a:rPr lang="en-US" altLang="zh-CN" sz="2000" dirty="0">
                <a:latin typeface="ZztexMono-Regular"/>
              </a:rPr>
              <a:t>&amp;A[</a:t>
            </a:r>
            <a:r>
              <a:rPr lang="en-US" altLang="zh-CN" sz="2000" dirty="0" err="1">
                <a:latin typeface="ZztexMono-Regular"/>
              </a:rPr>
              <a:t>i</a:t>
            </a:r>
            <a:r>
              <a:rPr lang="en-US" altLang="zh-CN" sz="2000" dirty="0">
                <a:latin typeface="ZztexMono-Regular"/>
              </a:rPr>
              <a:t>][j] </a:t>
            </a:r>
            <a:r>
              <a:rPr lang="en-US" altLang="zh-CN" sz="2000" dirty="0">
                <a:latin typeface="MTSYN"/>
              </a:rPr>
              <a:t>= </a:t>
            </a:r>
            <a:r>
              <a:rPr lang="en-US" altLang="zh-CN" sz="3200" i="1" dirty="0" err="1">
                <a:latin typeface="MTMIZ"/>
              </a:rPr>
              <a:t>x</a:t>
            </a:r>
            <a:r>
              <a:rPr lang="en-US" altLang="zh-CN" sz="1100" dirty="0" err="1">
                <a:latin typeface="ZztexMono-Regular"/>
              </a:rPr>
              <a:t>A</a:t>
            </a:r>
            <a:r>
              <a:rPr lang="en-US" altLang="zh-CN" sz="2000" dirty="0">
                <a:latin typeface="MTSYN"/>
              </a:rPr>
              <a:t>+ </a:t>
            </a:r>
            <a:r>
              <a:rPr lang="en-US" altLang="zh-CN" sz="2000" i="1" dirty="0">
                <a:latin typeface="MTMIZ"/>
              </a:rPr>
              <a:t>L(C . </a:t>
            </a:r>
            <a:r>
              <a:rPr lang="en-US" altLang="zh-CN" sz="2000" i="1" dirty="0" err="1">
                <a:latin typeface="MTMIZ"/>
              </a:rPr>
              <a:t>i</a:t>
            </a:r>
            <a:r>
              <a:rPr lang="en-US" altLang="zh-CN" sz="2000" i="1" dirty="0">
                <a:latin typeface="MTMIZ"/>
              </a:rPr>
              <a:t> </a:t>
            </a:r>
            <a:r>
              <a:rPr lang="en-US" altLang="zh-CN" sz="2000" dirty="0">
                <a:latin typeface="MTSYN"/>
              </a:rPr>
              <a:t>+ </a:t>
            </a:r>
            <a:r>
              <a:rPr lang="en-US" altLang="zh-CN" sz="2000" i="1" dirty="0">
                <a:latin typeface="MTMIZ"/>
              </a:rPr>
              <a:t>j)</a:t>
            </a:r>
          </a:p>
          <a:p>
            <a:r>
              <a:rPr lang="en-US" altLang="zh-CN" sz="2000" i="1" dirty="0">
                <a:latin typeface="MTMIZ"/>
              </a:rPr>
              <a:t>=</a:t>
            </a:r>
            <a:r>
              <a:rPr lang="en-US" altLang="zh-CN" sz="3200" i="1" dirty="0">
                <a:latin typeface="MTMIZ"/>
              </a:rPr>
              <a:t> </a:t>
            </a:r>
            <a:r>
              <a:rPr lang="en-US" altLang="zh-CN" sz="3200" i="1" dirty="0" err="1">
                <a:latin typeface="MTMIZ"/>
              </a:rPr>
              <a:t>x</a:t>
            </a:r>
            <a:r>
              <a:rPr lang="en-US" altLang="zh-CN" sz="1100" dirty="0" err="1">
                <a:latin typeface="ZztexMono-Regular"/>
              </a:rPr>
              <a:t>A</a:t>
            </a:r>
            <a:r>
              <a:rPr lang="en-US" altLang="zh-CN" sz="2000" dirty="0">
                <a:latin typeface="MTSYN"/>
              </a:rPr>
              <a:t>+ </a:t>
            </a:r>
            <a:r>
              <a:rPr lang="en-US" altLang="zh-CN" sz="2000" i="1" dirty="0">
                <a:latin typeface="MTMIZ"/>
              </a:rPr>
              <a:t>4(3* </a:t>
            </a:r>
            <a:r>
              <a:rPr lang="en-US" altLang="zh-CN" sz="2000" i="1" dirty="0" err="1">
                <a:latin typeface="MTMIZ"/>
              </a:rPr>
              <a:t>i</a:t>
            </a:r>
            <a:r>
              <a:rPr lang="en-US" altLang="zh-CN" sz="2000" i="1" dirty="0">
                <a:latin typeface="MTMIZ"/>
              </a:rPr>
              <a:t> </a:t>
            </a:r>
            <a:r>
              <a:rPr lang="en-US" altLang="zh-CN" sz="2000" dirty="0">
                <a:latin typeface="MTSYN"/>
              </a:rPr>
              <a:t>+ </a:t>
            </a:r>
            <a:r>
              <a:rPr lang="en-US" altLang="zh-CN" sz="2000" i="1" dirty="0">
                <a:latin typeface="MTMIZ"/>
              </a:rPr>
              <a:t>j)=</a:t>
            </a:r>
            <a:r>
              <a:rPr lang="en-US" altLang="zh-CN" sz="3200" i="1" dirty="0">
                <a:latin typeface="MTMIZ"/>
              </a:rPr>
              <a:t> </a:t>
            </a:r>
            <a:r>
              <a:rPr lang="en-US" altLang="zh-CN" sz="3200" i="1" dirty="0" err="1">
                <a:latin typeface="MTMIZ"/>
              </a:rPr>
              <a:t>x</a:t>
            </a:r>
            <a:r>
              <a:rPr lang="en-US" altLang="zh-CN" sz="1100" dirty="0" err="1">
                <a:latin typeface="ZztexMono-Regular"/>
              </a:rPr>
              <a:t>A</a:t>
            </a:r>
            <a:r>
              <a:rPr lang="en-US" altLang="zh-CN" sz="2000" dirty="0">
                <a:latin typeface="MTSYN"/>
              </a:rPr>
              <a:t>+ </a:t>
            </a:r>
            <a:r>
              <a:rPr lang="en-US" altLang="zh-CN" sz="2000" i="1" dirty="0">
                <a:latin typeface="MTMIZ"/>
              </a:rPr>
              <a:t>12 </a:t>
            </a:r>
            <a:r>
              <a:rPr lang="en-US" altLang="zh-CN" sz="2000" i="1" dirty="0" err="1">
                <a:latin typeface="MTMIZ"/>
              </a:rPr>
              <a:t>i</a:t>
            </a:r>
            <a:r>
              <a:rPr lang="en-US" altLang="zh-CN" sz="2000" i="1" dirty="0">
                <a:latin typeface="MTMIZ"/>
              </a:rPr>
              <a:t> </a:t>
            </a:r>
            <a:r>
              <a:rPr lang="en-US" altLang="zh-CN" sz="2000" dirty="0">
                <a:latin typeface="MTSYN"/>
              </a:rPr>
              <a:t>+ 4</a:t>
            </a:r>
            <a:r>
              <a:rPr lang="en-US" altLang="zh-CN" sz="2000" i="1" dirty="0">
                <a:latin typeface="MTMIZ"/>
              </a:rPr>
              <a:t>j)=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45534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1619" y="1864988"/>
            <a:ext cx="5762513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mat1[</a:t>
            </a:r>
            <a:r>
              <a:rPr lang="en-US" altLang="zh-CN" sz="2800" dirty="0">
                <a:solidFill>
                  <a:srgbClr val="FF0000"/>
                </a:solidFill>
                <a:latin typeface="ZztexMono-Regular"/>
              </a:rPr>
              <a:t>M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][</a:t>
            </a:r>
            <a:r>
              <a:rPr lang="en-US" altLang="zh-CN" sz="2800" dirty="0">
                <a:solidFill>
                  <a:srgbClr val="00B0F0"/>
                </a:solidFill>
                <a:latin typeface="ZztexMono-Regular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];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mat2[</a:t>
            </a:r>
            <a:r>
              <a:rPr lang="en-US" altLang="zh-CN" sz="2800" dirty="0">
                <a:solidFill>
                  <a:srgbClr val="00B0F0"/>
                </a:solidFill>
                <a:latin typeface="ZztexMono-Regular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][</a:t>
            </a:r>
            <a:r>
              <a:rPr lang="en-US" altLang="zh-CN" sz="2800" dirty="0">
                <a:solidFill>
                  <a:srgbClr val="FF0000"/>
                </a:solidFill>
                <a:latin typeface="ZztexMono-Regular"/>
              </a:rPr>
              <a:t>M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];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3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sum_element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,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j) {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return mat1[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][j] + mat2[j][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];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573519" y="1301333"/>
            <a:ext cx="500888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at 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+8, j at 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+12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ecx</a:t>
            </a:r>
            <a:endParaRPr lang="en-US" altLang="zh-CN" sz="28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8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0(,%ecx,8),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8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8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8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(%edx,%edx,4),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8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8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mat1(,%eax,4),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8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mat2(,%edx,4),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609600" y="1301333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取值为多少？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B43399-8EBB-422C-B6D2-7F41DA0F8531}"/>
              </a:ext>
            </a:extLst>
          </p:cNvPr>
          <p:cNvSpPr txBox="1"/>
          <p:nvPr/>
        </p:nvSpPr>
        <p:spPr>
          <a:xfrm>
            <a:off x="4918633" y="1864988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9B2125-C576-47AF-8294-AD4222C92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19" y="681658"/>
            <a:ext cx="2645229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4161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D70145-049A-470B-8198-99C2BC8E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1F71BA-BC64-48F1-B2BE-A676E0B48557}"/>
              </a:ext>
            </a:extLst>
          </p:cNvPr>
          <p:cNvSpPr txBox="1"/>
          <p:nvPr/>
        </p:nvSpPr>
        <p:spPr>
          <a:xfrm>
            <a:off x="2625021" y="880898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E7882-8188-4506-95CE-8CF31387A9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9324" y="822703"/>
            <a:ext cx="4176551" cy="15734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0BE7A8-F083-44C2-805E-6D481D4893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1994455"/>
            <a:ext cx="5964432" cy="45444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4DEB86-14B5-4CDB-B782-FB4C457329C6}"/>
              </a:ext>
            </a:extLst>
          </p:cNvPr>
          <p:cNvSpPr txBox="1"/>
          <p:nvPr/>
        </p:nvSpPr>
        <p:spPr>
          <a:xfrm>
            <a:off x="753178" y="967669"/>
            <a:ext cx="222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逆向工程求</a:t>
            </a:r>
            <a:r>
              <a:rPr lang="en-US" altLang="zh-CN" dirty="0"/>
              <a:t>M  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27D10E-F6C9-42E8-82E4-C8EC7D995AFA}"/>
              </a:ext>
            </a:extLst>
          </p:cNvPr>
          <p:cNvSpPr txBox="1"/>
          <p:nvPr/>
        </p:nvSpPr>
        <p:spPr>
          <a:xfrm>
            <a:off x="6574032" y="3153371"/>
            <a:ext cx="1778231" cy="33855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8i</a:t>
            </a:r>
          </a:p>
          <a:p>
            <a:r>
              <a:rPr lang="en-US" altLang="zh-CN" sz="2800" dirty="0">
                <a:solidFill>
                  <a:srgbClr val="00B0F0"/>
                </a:solidFill>
              </a:rPr>
              <a:t>7i</a:t>
            </a:r>
          </a:p>
          <a:p>
            <a:r>
              <a:rPr lang="en-US" altLang="zh-CN" sz="2800" dirty="0">
                <a:solidFill>
                  <a:srgbClr val="00B0F0"/>
                </a:solidFill>
              </a:rPr>
              <a:t>7i+j</a:t>
            </a:r>
          </a:p>
          <a:p>
            <a:r>
              <a:rPr lang="en-US" altLang="zh-CN" sz="2800" dirty="0">
                <a:solidFill>
                  <a:srgbClr val="00B0F0"/>
                </a:solidFill>
              </a:rPr>
              <a:t>5j</a:t>
            </a:r>
          </a:p>
          <a:p>
            <a:r>
              <a:rPr lang="en-US" altLang="zh-CN" sz="2800" dirty="0">
                <a:solidFill>
                  <a:srgbClr val="00B0F0"/>
                </a:solidFill>
              </a:rPr>
              <a:t>i+5j</a:t>
            </a:r>
          </a:p>
          <a:p>
            <a:r>
              <a:rPr lang="en-US" altLang="zh-CN" sz="2800" dirty="0">
                <a:solidFill>
                  <a:srgbClr val="00B0F0"/>
                </a:solidFill>
              </a:rPr>
              <a:t>Xp+8(5j+i)</a:t>
            </a:r>
          </a:p>
          <a:p>
            <a:r>
              <a:rPr lang="en-US" altLang="zh-CN" sz="2800" dirty="0">
                <a:solidFill>
                  <a:srgbClr val="00B0F0"/>
                </a:solidFill>
              </a:rPr>
              <a:t>Xq+8(7i+j)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49319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156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49580" y="555526"/>
            <a:ext cx="11300460" cy="960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定长数组和变长数组</a:t>
            </a:r>
            <a:endParaRPr lang="en-US" altLang="zh-CN" dirty="0"/>
          </a:p>
          <a:p>
            <a:pPr lvl="2"/>
            <a:r>
              <a:rPr lang="zh-CN" altLang="en-US" dirty="0"/>
              <a:t>定长数组</a:t>
            </a:r>
            <a:endParaRPr lang="en-US" altLang="zh-CN" dirty="0"/>
          </a:p>
          <a:p>
            <a:pPr lvl="2"/>
            <a:r>
              <a:rPr lang="zh-CN" altLang="en-US" dirty="0"/>
              <a:t>变长数组</a:t>
            </a:r>
            <a:endParaRPr lang="en-US" altLang="zh-CN" dirty="0"/>
          </a:p>
          <a:p>
            <a:pPr lvl="3"/>
            <a:r>
              <a:rPr lang="en-US" altLang="zh-CN" dirty="0"/>
              <a:t>ISO C99</a:t>
            </a:r>
            <a:r>
              <a:rPr lang="zh-CN" altLang="en-US" dirty="0"/>
              <a:t>引入</a:t>
            </a:r>
            <a:endParaRPr lang="en-US" altLang="zh-CN" dirty="0"/>
          </a:p>
          <a:p>
            <a:pPr lvl="3"/>
            <a:r>
              <a:rPr lang="zh-CN" altLang="en-US" dirty="0"/>
              <a:t>数组声明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A[expr1][expr2]</a:t>
            </a:r>
            <a:r>
              <a:rPr lang="zh-CN" altLang="en-US" dirty="0"/>
              <a:t>可以做为局部变量或函数的参数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882390" y="9957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#define N 16</a:t>
            </a:r>
          </a:p>
          <a:p>
            <a:r>
              <a:rPr lang="fr-FR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fr-FR" altLang="zh-CN" dirty="0">
                <a:solidFill>
                  <a:srgbClr val="000000"/>
                </a:solidFill>
                <a:latin typeface="ZztexMono-Regular"/>
              </a:rPr>
              <a:t>typedef int fix_matrix[N][N];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023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157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25417" y="536060"/>
            <a:ext cx="906511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Compute 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i,k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 of fixed matrix product */</a:t>
            </a:r>
          </a:p>
          <a:p>
            <a:r>
              <a:rPr lang="fr-FR" altLang="zh-CN" sz="8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fr-FR" altLang="zh-CN" dirty="0">
                <a:solidFill>
                  <a:srgbClr val="000000"/>
                </a:solidFill>
                <a:latin typeface="ZztexMono-Regular"/>
              </a:rPr>
              <a:t>int fix_prod_ele (fix_matrix A, fix_matrix B, int i, int k) {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j;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 = 0;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5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for (j = 0; j &lt; N;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j++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7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+= A[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][j] * B[j][k];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8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9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18650" y="3161937"/>
            <a:ext cx="97894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Compute 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i,k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 of fixed matrix product */</a:t>
            </a:r>
          </a:p>
          <a:p>
            <a:r>
              <a:rPr lang="fr-FR" altLang="zh-CN" sz="8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fr-FR" altLang="zh-CN" dirty="0">
                <a:solidFill>
                  <a:srgbClr val="000000"/>
                </a:solidFill>
                <a:latin typeface="ZztexMono-Regular"/>
              </a:rPr>
              <a:t>int fix_prod_ele_opt(fix_matrix A, fix_matrix B, int i, int k) {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Arow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&amp;A[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][0];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Bptr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&amp;B[0][k];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 = 0;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j;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for (j = 0; j != N;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j++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{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8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+=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Arow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[j] * 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Bptr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9 	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Bptr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+= N;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10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11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3500BF-D28E-4532-AFDB-6FC3D0C26204}"/>
              </a:ext>
            </a:extLst>
          </p:cNvPr>
          <p:cNvSpPr txBox="1"/>
          <p:nvPr/>
        </p:nvSpPr>
        <p:spPr>
          <a:xfrm>
            <a:off x="5116937" y="168871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29C0C4-8AEC-4B10-BBED-730D892D8BB4}"/>
              </a:ext>
            </a:extLst>
          </p:cNvPr>
          <p:cNvSpPr txBox="1"/>
          <p:nvPr/>
        </p:nvSpPr>
        <p:spPr>
          <a:xfrm>
            <a:off x="7676724" y="2211939"/>
            <a:ext cx="3905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GCC -O1</a:t>
            </a:r>
          </a:p>
          <a:p>
            <a:r>
              <a:rPr lang="zh-CN" altLang="en-US" sz="3200" b="1" dirty="0">
                <a:solidFill>
                  <a:srgbClr val="FF0000"/>
                </a:solidFill>
              </a:rPr>
              <a:t>优化定长数组访问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（计算结果矩阵元素</a:t>
            </a:r>
            <a:r>
              <a:rPr lang="en-US" altLang="zh-CN" sz="2000" b="1" dirty="0" err="1">
                <a:solidFill>
                  <a:srgbClr val="FF0000"/>
                </a:solidFill>
              </a:rPr>
              <a:t>i,k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153800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158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5713" y="745176"/>
            <a:ext cx="866707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ZztexMono-Italic"/>
              </a:rPr>
              <a:t>仅循环部分的代码</a:t>
            </a:r>
            <a:endParaRPr lang="en-US" altLang="zh-CN" sz="2000" b="1" dirty="0">
              <a:latin typeface="ZztexMono-Italic"/>
            </a:endParaRPr>
          </a:p>
          <a:p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Registers: 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Arow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 in %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esi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Bptr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 in %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ecx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, j in %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edx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, result in %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ebx</a:t>
            </a:r>
            <a:endParaRPr lang="en-US" altLang="zh-CN" sz="20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9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.L6: </a:t>
            </a:r>
            <a:r>
              <a:rPr lang="en-US" altLang="zh-CN" sz="2000" b="1" dirty="0">
                <a:solidFill>
                  <a:srgbClr val="00AEF0"/>
                </a:solidFill>
                <a:latin typeface="ZztexMono-Bold"/>
              </a:rPr>
              <a:t>loop:</a:t>
            </a:r>
          </a:p>
          <a:p>
            <a:r>
              <a:rPr lang="en-US" altLang="zh-CN" sz="9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Get *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Bptr</a:t>
            </a:r>
            <a:endParaRPr lang="en-US" altLang="zh-CN" sz="20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9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(%esi,%edx,4),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Multiply by 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Arow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[j]</a:t>
            </a:r>
          </a:p>
          <a:p>
            <a:r>
              <a:rPr lang="en-US" altLang="zh-CN" sz="9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Add to result</a:t>
            </a:r>
          </a:p>
          <a:p>
            <a:r>
              <a:rPr lang="en-US" altLang="zh-CN" sz="9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Increment j</a:t>
            </a:r>
          </a:p>
          <a:p>
            <a:r>
              <a:rPr lang="en-US" altLang="zh-CN" sz="9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$64,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Add 64 to 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Bptr</a:t>
            </a:r>
            <a:endParaRPr lang="en-US" altLang="zh-CN" sz="2000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9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cmpl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$16,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Compare j:16</a:t>
            </a:r>
          </a:p>
          <a:p>
            <a:r>
              <a:rPr lang="en-US" altLang="zh-CN" sz="900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jne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.L6 		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If !=, </a:t>
            </a:r>
            <a:r>
              <a:rPr lang="en-US" altLang="zh-CN" sz="2000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 loop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8858F1-506A-48D5-A3F3-5469184B5799}"/>
              </a:ext>
            </a:extLst>
          </p:cNvPr>
          <p:cNvSpPr txBox="1"/>
          <p:nvPr/>
        </p:nvSpPr>
        <p:spPr>
          <a:xfrm>
            <a:off x="6714383" y="1468381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113977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1968F0-FE43-4726-AB21-055D5E29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159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EB5C3F-A685-49C0-818C-E51352C8CD8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86283"/>
            <a:ext cx="6220858" cy="24971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BC6B83-B612-44DB-A459-68C0FB6864F6}"/>
              </a:ext>
            </a:extLst>
          </p:cNvPr>
          <p:cNvSpPr txBox="1"/>
          <p:nvPr/>
        </p:nvSpPr>
        <p:spPr>
          <a:xfrm>
            <a:off x="6160146" y="184200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7A8E46-7117-417F-9C2A-51AAC71C19F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1701" y="2365226"/>
            <a:ext cx="9138026" cy="39911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A520A8-DD7A-43B0-8616-10765FEFE34C}"/>
              </a:ext>
            </a:extLst>
          </p:cNvPr>
          <p:cNvSpPr txBox="1"/>
          <p:nvPr/>
        </p:nvSpPr>
        <p:spPr>
          <a:xfrm>
            <a:off x="7737891" y="657655"/>
            <a:ext cx="36140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GCC -O1</a:t>
            </a:r>
          </a:p>
          <a:p>
            <a:r>
              <a:rPr lang="zh-CN" altLang="en-US" sz="3200" b="1" dirty="0">
                <a:solidFill>
                  <a:srgbClr val="FF0000"/>
                </a:solidFill>
              </a:rPr>
              <a:t>优化定长数组访问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（计算结果矩阵元素</a:t>
            </a:r>
            <a:r>
              <a:rPr lang="en-US" altLang="zh-CN" sz="2000" b="1" dirty="0" err="1">
                <a:solidFill>
                  <a:srgbClr val="FF0000"/>
                </a:solidFill>
              </a:rPr>
              <a:t>i,k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  <a:p>
            <a:endParaRPr lang="zh-CN" altLang="en-US" sz="3200" b="1" dirty="0">
              <a:solidFill>
                <a:srgbClr val="FF000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B4B788-94E0-42D9-9280-D2717DBB3B77}"/>
              </a:ext>
            </a:extLst>
          </p:cNvPr>
          <p:cNvGrpSpPr/>
          <p:nvPr/>
        </p:nvGrpSpPr>
        <p:grpSpPr>
          <a:xfrm>
            <a:off x="846728" y="4626635"/>
            <a:ext cx="3602609" cy="923330"/>
            <a:chOff x="846728" y="4626635"/>
            <a:chExt cx="3602609" cy="92333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AC24BF2-55BB-4B7D-8749-26DBE3F1B8B2}"/>
                </a:ext>
              </a:extLst>
            </p:cNvPr>
            <p:cNvSpPr txBox="1"/>
            <p:nvPr/>
          </p:nvSpPr>
          <p:spPr>
            <a:xfrm>
              <a:off x="846728" y="4626635"/>
              <a:ext cx="2530566" cy="9233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数组元素地址不用每次都从头计算（乘、加），改为加“步长”</a:t>
              </a:r>
            </a:p>
          </p:txBody>
        </p:sp>
        <p:sp>
          <p:nvSpPr>
            <p:cNvPr id="8" name="左大括号 7">
              <a:extLst>
                <a:ext uri="{FF2B5EF4-FFF2-40B4-BE49-F238E27FC236}">
                  <a16:creationId xmlns:a16="http://schemas.microsoft.com/office/drawing/2014/main" id="{9856120A-251A-46F8-851F-C713DB15C294}"/>
                </a:ext>
              </a:extLst>
            </p:cNvPr>
            <p:cNvSpPr/>
            <p:nvPr/>
          </p:nvSpPr>
          <p:spPr>
            <a:xfrm flipV="1">
              <a:off x="4270917" y="4862406"/>
              <a:ext cx="178420" cy="456727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2EE4ED97-9925-45B7-B660-3FF95B422972}"/>
                </a:ext>
              </a:extLst>
            </p:cNvPr>
            <p:cNvSpPr/>
            <p:nvPr/>
          </p:nvSpPr>
          <p:spPr>
            <a:xfrm flipH="1">
              <a:off x="3439769" y="4857468"/>
              <a:ext cx="831147" cy="461665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728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汇编语言中访问数据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4503420"/>
          </a:xfrm>
        </p:spPr>
        <p:txBody>
          <a:bodyPr/>
          <a:lstStyle/>
          <a:p>
            <a:r>
              <a:rPr lang="en-US" altLang="zh-CN" dirty="0"/>
              <a:t>3.2.1</a:t>
            </a:r>
            <a:r>
              <a:rPr lang="zh-CN" altLang="en-US" dirty="0"/>
              <a:t> 操作数指示符</a:t>
            </a:r>
            <a:endParaRPr lang="en-US" altLang="zh-CN" dirty="0"/>
          </a:p>
          <a:p>
            <a:pPr lvl="1"/>
            <a:r>
              <a:rPr lang="zh-CN" altLang="en-US" dirty="0"/>
              <a:t>操作数：</a:t>
            </a:r>
            <a:endParaRPr lang="en-US" altLang="zh-CN" dirty="0"/>
          </a:p>
          <a:p>
            <a:pPr lvl="2"/>
            <a:r>
              <a:rPr lang="zh-CN" altLang="en-US" dirty="0"/>
              <a:t>大多数指令有一个或多个操作数（</a:t>
            </a:r>
            <a:r>
              <a:rPr lang="en-US" altLang="zh-CN" dirty="0"/>
              <a:t>operand</a:t>
            </a:r>
            <a:r>
              <a:rPr lang="zh-CN" altLang="en-US" dirty="0"/>
              <a:t>），指示出所要引用的原数据，以及存放接过的目标位置。</a:t>
            </a:r>
            <a:endParaRPr lang="en-US" altLang="zh-CN" dirty="0"/>
          </a:p>
          <a:p>
            <a:pPr lvl="2"/>
            <a:r>
              <a:rPr lang="zh-CN" altLang="en-US" dirty="0"/>
              <a:t>源操作数：立即数、寄存器或存储器中</a:t>
            </a:r>
            <a:endParaRPr lang="en-US" altLang="zh-CN" dirty="0"/>
          </a:p>
          <a:p>
            <a:pPr lvl="2"/>
            <a:r>
              <a:rPr lang="zh-CN" altLang="en-US" dirty="0"/>
              <a:t>目的操作数：寄存器或存储器中</a:t>
            </a:r>
            <a:endParaRPr lang="en-US" altLang="zh-CN" dirty="0"/>
          </a:p>
          <a:p>
            <a:pPr lvl="2"/>
            <a:r>
              <a:rPr lang="zh-CN" altLang="en-US" dirty="0"/>
              <a:t>三种数据寻址方式：</a:t>
            </a:r>
            <a:endParaRPr lang="en-US" altLang="zh-CN" dirty="0"/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立即数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寄存器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3"/>
            <a:r>
              <a:rPr lang="zh-CN" altLang="en-US" b="1" dirty="0">
                <a:solidFill>
                  <a:srgbClr val="FF0000"/>
                </a:solidFill>
              </a:rPr>
              <a:t>内存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5160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6E961D9-0617-417A-A5E3-2104001A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160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15A9FC-C642-4D16-89B0-5299EE1064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2361" y="616883"/>
            <a:ext cx="10490056" cy="61045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C2D5A2-2395-410D-9806-B42BDEC55724}"/>
              </a:ext>
            </a:extLst>
          </p:cNvPr>
          <p:cNvSpPr txBox="1"/>
          <p:nvPr/>
        </p:nvSpPr>
        <p:spPr>
          <a:xfrm>
            <a:off x="390117" y="1779874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985402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161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56471" y="924044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3.38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44880" y="1443336"/>
            <a:ext cx="69075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/* Set all diagonal elements to </a:t>
            </a:r>
            <a:r>
              <a:rPr lang="en-US" altLang="zh-CN" sz="2400" dirty="0" err="1">
                <a:solidFill>
                  <a:srgbClr val="00AEF0"/>
                </a:solidFill>
                <a:latin typeface="ZztexMono-Regular"/>
              </a:rPr>
              <a:t>val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 */</a:t>
            </a:r>
          </a:p>
          <a:p>
            <a:r>
              <a:rPr lang="fr-FR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fr-FR" altLang="zh-CN" sz="2400" dirty="0">
                <a:solidFill>
                  <a:srgbClr val="000000"/>
                </a:solidFill>
                <a:latin typeface="ZztexMono-Regular"/>
              </a:rPr>
              <a:t>void fix_set_diag(fix_matrix A, int val) {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nn-NO" altLang="zh-CN" sz="1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nn-NO" altLang="zh-CN" sz="2400" dirty="0">
                <a:solidFill>
                  <a:srgbClr val="000000"/>
                </a:solidFill>
                <a:latin typeface="ZztexMono-Regular"/>
              </a:rPr>
              <a:t>for (i = 0; i &lt; N; i++)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A[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][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] =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val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991350" y="2597498"/>
            <a:ext cx="414655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altLang="zh-CN" sz="2000" i="1" dirty="0">
                <a:solidFill>
                  <a:srgbClr val="00AEF0"/>
                </a:solidFill>
                <a:latin typeface="ZztexMono-Italic"/>
              </a:rPr>
              <a:t>A at </a:t>
            </a:r>
            <a:r>
              <a:rPr lang="nn-NO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nn-NO" altLang="zh-CN" sz="2000" i="1" dirty="0">
                <a:solidFill>
                  <a:srgbClr val="00AEF0"/>
                </a:solidFill>
                <a:latin typeface="ZztexMono-Italic"/>
              </a:rPr>
              <a:t>+8, val at </a:t>
            </a:r>
            <a:r>
              <a:rPr lang="nn-NO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nn-NO" altLang="zh-CN" sz="2000" i="1" dirty="0">
                <a:solidFill>
                  <a:srgbClr val="00AEF0"/>
                </a:solidFill>
                <a:latin typeface="ZztexMono-Italic"/>
              </a:rPr>
              <a:t>+12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$0,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.L14: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$68,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cmpl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$1088,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jne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.L14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156471" y="4823460"/>
            <a:ext cx="214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写出优化的</a:t>
            </a:r>
            <a:r>
              <a:rPr lang="en-US" altLang="zh-CN" dirty="0"/>
              <a:t>C</a:t>
            </a:r>
            <a:r>
              <a:rPr lang="zh-CN" altLang="en-US" dirty="0"/>
              <a:t>代码，</a:t>
            </a:r>
            <a:r>
              <a:rPr lang="en-US" altLang="zh-CN" dirty="0"/>
              <a:t>N</a:t>
            </a:r>
            <a:r>
              <a:rPr lang="zh-CN" altLang="en-US" dirty="0"/>
              <a:t>为宏定义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261E8C-16CA-4E26-AC2B-ADD98B702C0D}"/>
              </a:ext>
            </a:extLst>
          </p:cNvPr>
          <p:cNvSpPr txBox="1"/>
          <p:nvPr/>
        </p:nvSpPr>
        <p:spPr>
          <a:xfrm>
            <a:off x="5129205" y="924044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234361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9740DC9-8730-4B42-B17E-4025ABCE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1" y="3651184"/>
            <a:ext cx="6086626" cy="270516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C2B46D-A72A-4FAF-AE54-49A6D892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162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1640D9-4504-4A18-BED4-5CBFD11A164D}"/>
              </a:ext>
            </a:extLst>
          </p:cNvPr>
          <p:cNvSpPr txBox="1"/>
          <p:nvPr/>
        </p:nvSpPr>
        <p:spPr>
          <a:xfrm>
            <a:off x="6757106" y="1309243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1A02C7-9C00-40AD-BA0B-63BE114A3A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237" y="1162904"/>
            <a:ext cx="5596384" cy="1799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F8DA97-A6CE-4506-81F0-1F095767EBD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5226" y="2841242"/>
            <a:ext cx="5596383" cy="33365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D0C6D3A-905E-4EE9-AA19-80DAAB52659F}"/>
              </a:ext>
            </a:extLst>
          </p:cNvPr>
          <p:cNvSpPr/>
          <p:nvPr/>
        </p:nvSpPr>
        <p:spPr>
          <a:xfrm>
            <a:off x="7883636" y="2253466"/>
            <a:ext cx="2518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gcc</a:t>
            </a:r>
            <a:r>
              <a:rPr lang="en-US" altLang="zh-CN" dirty="0"/>
              <a:t>  -o1</a:t>
            </a:r>
            <a:r>
              <a:rPr lang="zh-CN" altLang="en-US" dirty="0"/>
              <a:t>产生的汇编代码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5DDD5E-2620-4E02-9C21-5F925F6AD284}"/>
              </a:ext>
            </a:extLst>
          </p:cNvPr>
          <p:cNvSpPr txBox="1"/>
          <p:nvPr/>
        </p:nvSpPr>
        <p:spPr>
          <a:xfrm>
            <a:off x="1267983" y="3244334"/>
            <a:ext cx="241299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对应的优化</a:t>
            </a:r>
            <a:r>
              <a:rPr lang="en-US" altLang="zh-CN" dirty="0">
                <a:solidFill>
                  <a:srgbClr val="0070C0"/>
                </a:solidFill>
              </a:rPr>
              <a:t>C</a:t>
            </a:r>
            <a:r>
              <a:rPr lang="zh-CN" altLang="en-US" dirty="0">
                <a:solidFill>
                  <a:srgbClr val="0070C0"/>
                </a:solidFill>
              </a:rPr>
              <a:t>代码？</a:t>
            </a:r>
            <a:endParaRPr lang="en-US" altLang="zh-CN" dirty="0">
              <a:solidFill>
                <a:srgbClr val="0070C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B7DD0F-8FB5-47A6-A522-A8645D1EB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71" y="580559"/>
            <a:ext cx="9164975" cy="40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163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49580" y="555526"/>
            <a:ext cx="11300460" cy="960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zh-CN" altLang="en-US" dirty="0"/>
              <a:t>变长数组</a:t>
            </a:r>
            <a:endParaRPr lang="en-US" altLang="zh-CN" dirty="0"/>
          </a:p>
          <a:p>
            <a:pPr lvl="3"/>
            <a:r>
              <a:rPr lang="en-US" altLang="zh-CN" dirty="0"/>
              <a:t>ISO C99</a:t>
            </a:r>
            <a:r>
              <a:rPr lang="zh-CN" altLang="en-US" dirty="0"/>
              <a:t>引入</a:t>
            </a:r>
            <a:endParaRPr lang="en-US" altLang="zh-CN" dirty="0"/>
          </a:p>
          <a:p>
            <a:pPr lvl="3"/>
            <a:r>
              <a:rPr lang="zh-CN" altLang="en-US" dirty="0"/>
              <a:t>数组声明</a:t>
            </a:r>
            <a:r>
              <a:rPr lang="en-US" altLang="zh-CN" dirty="0" err="1"/>
              <a:t>int</a:t>
            </a:r>
            <a:r>
              <a:rPr lang="zh-CN" altLang="en-US" dirty="0"/>
              <a:t> </a:t>
            </a:r>
            <a:r>
              <a:rPr lang="en-US" altLang="zh-CN" dirty="0"/>
              <a:t>A[expr1][expr2]</a:t>
            </a:r>
            <a:r>
              <a:rPr lang="zh-CN" altLang="en-US" dirty="0"/>
              <a:t>可以做为</a:t>
            </a:r>
            <a:r>
              <a:rPr lang="zh-CN" altLang="en-US" dirty="0">
                <a:solidFill>
                  <a:srgbClr val="FF0000"/>
                </a:solidFill>
              </a:rPr>
              <a:t>局部变量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函数的参数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1222" y="2505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sv-SE" altLang="zh-CN" dirty="0">
                <a:solidFill>
                  <a:srgbClr val="000000"/>
                </a:solidFill>
                <a:latin typeface="ZztexMono-Regular"/>
              </a:rPr>
              <a:t>int var_ele(int n, int A[n][n], int i, int j)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A[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][j];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597231" y="3429000"/>
            <a:ext cx="75361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n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+8, A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+12,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i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+16, j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+20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n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sall $2, %eax 		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Compute 4*n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movl %eax, %edx 		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Copy 4*n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pt-BR" altLang="zh-CN" dirty="0">
                <a:solidFill>
                  <a:srgbClr val="FF0000"/>
                </a:solidFill>
                <a:latin typeface="ZztexMono-Regular"/>
              </a:rPr>
              <a:t>imull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 16(%ebp), %edx 		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Compute 4*n*i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20(%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j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sall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$2,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4*j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</a:t>
            </a:r>
            <a:r>
              <a:rPr lang="en-US" altLang="zh-CN" i="1" dirty="0" err="1">
                <a:solidFill>
                  <a:srgbClr val="00AEF0"/>
                </a:solidFill>
                <a:latin typeface="MTMIZ"/>
              </a:rPr>
              <a:t>x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A</a:t>
            </a:r>
            <a:r>
              <a:rPr lang="en-US" altLang="zh-CN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dirty="0">
                <a:solidFill>
                  <a:srgbClr val="00AEF0"/>
                </a:solidFill>
                <a:latin typeface="TimesTen-Roman"/>
              </a:rPr>
              <a:t>4 </a:t>
            </a:r>
            <a:r>
              <a:rPr lang="en-US" altLang="zh-CN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i="1" dirty="0">
                <a:solidFill>
                  <a:srgbClr val="00AEF0"/>
                </a:solidFill>
                <a:latin typeface="MTMIZ"/>
              </a:rPr>
              <a:t>j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Read from </a:t>
            </a:r>
            <a:r>
              <a:rPr lang="en-US" altLang="zh-CN" i="1" dirty="0" err="1">
                <a:solidFill>
                  <a:srgbClr val="00AEF0"/>
                </a:solidFill>
                <a:latin typeface="MTMIZ"/>
              </a:rPr>
              <a:t>x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A</a:t>
            </a:r>
            <a:r>
              <a:rPr lang="en-US" altLang="zh-CN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dirty="0">
                <a:solidFill>
                  <a:srgbClr val="00AEF0"/>
                </a:solidFill>
                <a:latin typeface="TimesTen-Roman"/>
              </a:rPr>
              <a:t>4 </a:t>
            </a:r>
            <a:r>
              <a:rPr lang="en-US" altLang="zh-CN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i="1" dirty="0">
                <a:solidFill>
                  <a:srgbClr val="00AEF0"/>
                </a:solidFill>
                <a:latin typeface="MTMIZ"/>
              </a:rPr>
              <a:t>(n </a:t>
            </a:r>
            <a:r>
              <a:rPr lang="en-US" altLang="zh-CN" dirty="0">
                <a:solidFill>
                  <a:srgbClr val="00AEF0"/>
                </a:solidFill>
                <a:latin typeface="MTSYN"/>
              </a:rPr>
              <a:t>∗ </a:t>
            </a:r>
            <a:r>
              <a:rPr lang="en-US" altLang="zh-CN" i="1" dirty="0" err="1">
                <a:solidFill>
                  <a:srgbClr val="00AEF0"/>
                </a:solidFill>
                <a:latin typeface="MTMIZ"/>
              </a:rPr>
              <a:t>i</a:t>
            </a:r>
            <a:r>
              <a:rPr lang="en-US" altLang="zh-CN" i="1" dirty="0">
                <a:solidFill>
                  <a:srgbClr val="00AEF0"/>
                </a:solidFill>
                <a:latin typeface="MTMIZ"/>
              </a:rPr>
              <a:t> </a:t>
            </a:r>
            <a:r>
              <a:rPr lang="en-US" altLang="zh-CN" dirty="0">
                <a:solidFill>
                  <a:srgbClr val="00AEF0"/>
                </a:solidFill>
                <a:latin typeface="MTSYN"/>
              </a:rPr>
              <a:t>+ </a:t>
            </a:r>
            <a:r>
              <a:rPr lang="en-US" altLang="zh-CN" i="1" dirty="0">
                <a:solidFill>
                  <a:srgbClr val="00AEF0"/>
                </a:solidFill>
                <a:latin typeface="MTMIZ"/>
              </a:rPr>
              <a:t>j)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B6EE6D-008F-4C2B-BC70-DF1759740E7A}"/>
              </a:ext>
            </a:extLst>
          </p:cNvPr>
          <p:cNvSpPr txBox="1"/>
          <p:nvPr/>
        </p:nvSpPr>
        <p:spPr>
          <a:xfrm>
            <a:off x="901222" y="3735807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FA4E1D6-A26F-4047-B32B-1C41C9B654FE}"/>
              </a:ext>
            </a:extLst>
          </p:cNvPr>
          <p:cNvGrpSpPr/>
          <p:nvPr/>
        </p:nvGrpSpPr>
        <p:grpSpPr>
          <a:xfrm>
            <a:off x="6869151" y="608463"/>
            <a:ext cx="4541075" cy="740835"/>
            <a:chOff x="6869151" y="608463"/>
            <a:chExt cx="4541075" cy="74083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B2FB64C-DD67-42BE-84D2-C4B37E7943B6}"/>
                </a:ext>
              </a:extLst>
            </p:cNvPr>
            <p:cNvSpPr txBox="1"/>
            <p:nvPr/>
          </p:nvSpPr>
          <p:spPr>
            <a:xfrm>
              <a:off x="8856596" y="608463"/>
              <a:ext cx="2553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都在“动态”的栈帧中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D1FE146-83BF-4722-A055-A5048147579B}"/>
                </a:ext>
              </a:extLst>
            </p:cNvPr>
            <p:cNvCxnSpPr>
              <a:stCxn id="4" idx="1"/>
            </p:cNvCxnSpPr>
            <p:nvPr/>
          </p:nvCxnSpPr>
          <p:spPr>
            <a:xfrm flipH="1">
              <a:off x="6869151" y="793129"/>
              <a:ext cx="1987445" cy="5561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DDCD753-59B3-4A43-96F8-AE6C37F1D973}"/>
                </a:ext>
              </a:extLst>
            </p:cNvPr>
            <p:cNvCxnSpPr>
              <a:stCxn id="4" idx="1"/>
            </p:cNvCxnSpPr>
            <p:nvPr/>
          </p:nvCxnSpPr>
          <p:spPr>
            <a:xfrm flipH="1">
              <a:off x="8162693" y="793129"/>
              <a:ext cx="693903" cy="526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84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9850FD-6E11-49B1-A36E-5F286280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164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621E11-D882-40BE-8FAD-26F95F2E65A3}"/>
              </a:ext>
            </a:extLst>
          </p:cNvPr>
          <p:cNvSpPr txBox="1"/>
          <p:nvPr/>
        </p:nvSpPr>
        <p:spPr>
          <a:xfrm>
            <a:off x="8852906" y="218964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F6E1D9-C6E6-4363-BB5C-22484AD7148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586" y="742184"/>
            <a:ext cx="8201014" cy="11937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214EE1-F45F-4066-A2C3-35E75912728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586" y="2976630"/>
            <a:ext cx="10671673" cy="2804745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944FABA-CFF7-40DF-A5E0-9F1A4CD3A4D6}"/>
              </a:ext>
            </a:extLst>
          </p:cNvPr>
          <p:cNvSpPr/>
          <p:nvPr/>
        </p:nvSpPr>
        <p:spPr>
          <a:xfrm>
            <a:off x="1266940" y="4153359"/>
            <a:ext cx="1388125" cy="3525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F4CF68-D600-4949-A46F-AAFED4BE3666}"/>
              </a:ext>
            </a:extLst>
          </p:cNvPr>
          <p:cNvSpPr txBox="1"/>
          <p:nvPr/>
        </p:nvSpPr>
        <p:spPr>
          <a:xfrm>
            <a:off x="1996068" y="1750741"/>
            <a:ext cx="34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</a:t>
            </a:r>
            <a:r>
              <a:rPr lang="en-US" altLang="zh-CN" dirty="0"/>
              <a:t>n</a:t>
            </a:r>
            <a:r>
              <a:rPr lang="zh-CN" altLang="en-US" dirty="0"/>
              <a:t>必须在</a:t>
            </a:r>
            <a:r>
              <a:rPr lang="en-US" altLang="zh-CN" dirty="0"/>
              <a:t>int A[n][n]</a:t>
            </a:r>
            <a:r>
              <a:rPr lang="zh-CN" altLang="en-US" dirty="0"/>
              <a:t>之前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8899FC-ABC4-43AA-9EA8-1BF3422A5EA9}"/>
              </a:ext>
            </a:extLst>
          </p:cNvPr>
          <p:cNvGrpSpPr/>
          <p:nvPr/>
        </p:nvGrpSpPr>
        <p:grpSpPr>
          <a:xfrm>
            <a:off x="8118088" y="2782669"/>
            <a:ext cx="3235092" cy="1387756"/>
            <a:chOff x="8118088" y="2782669"/>
            <a:chExt cx="3235092" cy="138775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7889F3E-AA10-414F-83D8-C75902E46422}"/>
                </a:ext>
              </a:extLst>
            </p:cNvPr>
            <p:cNvSpPr txBox="1"/>
            <p:nvPr/>
          </p:nvSpPr>
          <p:spPr>
            <a:xfrm>
              <a:off x="8966819" y="2782669"/>
              <a:ext cx="2386361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由于低维的</a:t>
              </a:r>
              <a:r>
                <a:rPr lang="en-US" altLang="zh-CN" dirty="0"/>
                <a:t>n</a:t>
              </a:r>
              <a:r>
                <a:rPr lang="zh-CN" altLang="en-US" dirty="0"/>
                <a:t>和行号</a:t>
              </a:r>
              <a:r>
                <a:rPr lang="en-US" altLang="zh-CN" dirty="0" err="1"/>
                <a:t>i</a:t>
              </a:r>
              <a:r>
                <a:rPr lang="zh-CN" altLang="en-US" dirty="0"/>
                <a:t>都是未知</a:t>
              </a:r>
              <a:r>
                <a:rPr lang="en-US" altLang="zh-CN" dirty="0"/>
                <a:t>——</a:t>
              </a:r>
              <a:r>
                <a:rPr lang="zh-CN" altLang="en-US" dirty="0"/>
                <a:t>无法用移位替代乘法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E79C35F-1CB5-4CC8-8E5A-2A7016D5A55B}"/>
                </a:ext>
              </a:extLst>
            </p:cNvPr>
            <p:cNvCxnSpPr/>
            <p:nvPr/>
          </p:nvCxnSpPr>
          <p:spPr>
            <a:xfrm flipH="1">
              <a:off x="8118088" y="3178098"/>
              <a:ext cx="814039" cy="97526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82B8D45-9988-4AEB-B3B1-C0D5788529D8}"/>
                </a:ext>
              </a:extLst>
            </p:cNvPr>
            <p:cNvCxnSpPr/>
            <p:nvPr/>
          </p:nvCxnSpPr>
          <p:spPr>
            <a:xfrm flipH="1">
              <a:off x="8737600" y="3155795"/>
              <a:ext cx="229219" cy="10146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91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165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96469" y="1755044"/>
            <a:ext cx="10495879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b="1" dirty="0">
                <a:solidFill>
                  <a:srgbClr val="00AEF0"/>
                </a:solidFill>
                <a:latin typeface="ZztexMono-Regular"/>
              </a:rPr>
              <a:t>/* Compute </a:t>
            </a:r>
            <a:r>
              <a:rPr lang="en-US" altLang="zh-CN" sz="2400" b="1" dirty="0" err="1">
                <a:solidFill>
                  <a:srgbClr val="00AEF0"/>
                </a:solidFill>
                <a:latin typeface="ZztexMono-Regular"/>
              </a:rPr>
              <a:t>i,k</a:t>
            </a:r>
            <a:r>
              <a:rPr lang="en-US" altLang="zh-CN" sz="2400" b="1" dirty="0">
                <a:solidFill>
                  <a:srgbClr val="00AEF0"/>
                </a:solidFill>
                <a:latin typeface="ZztexMono-Regular"/>
              </a:rPr>
              <a:t> of variable matrix product */</a:t>
            </a:r>
          </a:p>
          <a:p>
            <a:r>
              <a:rPr lang="pt-BR" altLang="zh-CN" sz="1000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pt-BR" altLang="zh-CN" sz="2400" b="1" dirty="0">
                <a:solidFill>
                  <a:srgbClr val="000000"/>
                </a:solidFill>
                <a:latin typeface="ZztexMono-Regular"/>
              </a:rPr>
              <a:t>int var_prod_ele(int n, int A[n][n], int B[n][n], int i, int k) {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j;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 result = 0;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5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for (j = 0; j &lt; n; 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j++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result += A[</a:t>
            </a:r>
            <a:r>
              <a:rPr lang="en-US" altLang="zh-CN" sz="2400" b="1" dirty="0" err="1">
                <a:solidFill>
                  <a:srgbClr val="000000"/>
                </a:solidFill>
                <a:latin typeface="ZztexMono-Regular"/>
              </a:rPr>
              <a:t>i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][j] * B[j][k];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8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sz="2400" b="1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E3E17C-CC93-4415-A2A2-A09F10D59B87}"/>
              </a:ext>
            </a:extLst>
          </p:cNvPr>
          <p:cNvSpPr txBox="1"/>
          <p:nvPr/>
        </p:nvSpPr>
        <p:spPr>
          <a:xfrm>
            <a:off x="2366767" y="1130393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696873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166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27530" y="703495"/>
            <a:ext cx="9624508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n stored at </a:t>
            </a:r>
            <a:r>
              <a:rPr lang="en-US" altLang="zh-CN" sz="2400" b="1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+8</a:t>
            </a:r>
          </a:p>
          <a:p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Registers: </a:t>
            </a:r>
            <a:r>
              <a:rPr lang="en-US" altLang="zh-CN" sz="2400" b="1" i="1" dirty="0" err="1">
                <a:solidFill>
                  <a:srgbClr val="00AEF0"/>
                </a:solidFill>
                <a:latin typeface="ZztexMono-Italic"/>
              </a:rPr>
              <a:t>Arow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 in </a:t>
            </a:r>
            <a:r>
              <a:rPr lang="en-US" altLang="zh-CN" sz="2400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b="1" dirty="0" err="1">
                <a:solidFill>
                  <a:srgbClr val="00AEF0"/>
                </a:solidFill>
                <a:latin typeface="ZztexMono-Regular"/>
              </a:rPr>
              <a:t>esi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sz="2400" b="1" i="1" dirty="0" err="1">
                <a:solidFill>
                  <a:srgbClr val="00AEF0"/>
                </a:solidFill>
                <a:latin typeface="ZztexMono-Italic"/>
              </a:rPr>
              <a:t>Bptr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 in </a:t>
            </a:r>
            <a:r>
              <a:rPr lang="en-US" altLang="zh-CN" sz="2400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b="1" dirty="0" err="1">
                <a:solidFill>
                  <a:srgbClr val="00AEF0"/>
                </a:solidFill>
                <a:latin typeface="ZztexMono-Regular"/>
              </a:rPr>
              <a:t>ecx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, j in </a:t>
            </a:r>
            <a:r>
              <a:rPr lang="en-US" altLang="zh-CN" sz="2400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b="1" dirty="0" err="1">
                <a:solidFill>
                  <a:srgbClr val="00AEF0"/>
                </a:solidFill>
                <a:latin typeface="ZztexMono-Regular"/>
              </a:rPr>
              <a:t>edx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,</a:t>
            </a:r>
          </a:p>
          <a:p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result in </a:t>
            </a:r>
            <a:r>
              <a:rPr lang="en-US" altLang="zh-CN" sz="2400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b="1" dirty="0" err="1">
                <a:solidFill>
                  <a:srgbClr val="00AEF0"/>
                </a:solidFill>
                <a:latin typeface="ZztexMono-Regular"/>
              </a:rPr>
              <a:t>ebx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, </a:t>
            </a:r>
            <a:r>
              <a:rPr lang="en-US" altLang="zh-CN" sz="2400" b="1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b="1" dirty="0" err="1">
                <a:solidFill>
                  <a:srgbClr val="00AEF0"/>
                </a:solidFill>
                <a:latin typeface="ZztexMono-Regular"/>
              </a:rPr>
              <a:t>edi</a:t>
            </a:r>
            <a:r>
              <a:rPr lang="en-US" altLang="zh-CN" sz="2400" b="1" dirty="0">
                <a:solidFill>
                  <a:srgbClr val="00AEF0"/>
                </a:solidFill>
                <a:latin typeface="ZztexMono-Regular"/>
              </a:rPr>
              <a:t> 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holds 4*n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.L30: </a:t>
            </a:r>
            <a:r>
              <a:rPr lang="en-US" altLang="zh-CN" sz="2400" b="1" dirty="0">
                <a:solidFill>
                  <a:srgbClr val="00AEF0"/>
                </a:solidFill>
                <a:latin typeface="ZztexMono-Bold"/>
              </a:rPr>
              <a:t>loop: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			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Get *</a:t>
            </a:r>
            <a:r>
              <a:rPr lang="en-US" altLang="zh-CN" sz="2400" b="1" i="1" dirty="0" err="1">
                <a:solidFill>
                  <a:srgbClr val="00AEF0"/>
                </a:solidFill>
                <a:latin typeface="ZztexMono-Italic"/>
              </a:rPr>
              <a:t>Bptr</a:t>
            </a:r>
            <a:endParaRPr lang="en-US" altLang="zh-CN" sz="2400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(%esi,%edx,4),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Multiply by </a:t>
            </a:r>
            <a:r>
              <a:rPr lang="en-US" altLang="zh-CN" sz="2400" b="1" i="1" dirty="0" err="1">
                <a:solidFill>
                  <a:srgbClr val="00AEF0"/>
                </a:solidFill>
                <a:latin typeface="ZztexMono-Italic"/>
              </a:rPr>
              <a:t>Arow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[j]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			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Add to result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				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Increment j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edi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			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Add 4*n to </a:t>
            </a:r>
            <a:r>
              <a:rPr lang="en-US" altLang="zh-CN" sz="2400" b="1" i="1" dirty="0" err="1">
                <a:solidFill>
                  <a:srgbClr val="00AEF0"/>
                </a:solidFill>
                <a:latin typeface="ZztexMono-Italic"/>
              </a:rPr>
              <a:t>Bptr</a:t>
            </a:r>
            <a:endParaRPr lang="en-US" altLang="zh-CN" sz="2400" b="1" i="1" dirty="0">
              <a:solidFill>
                <a:srgbClr val="00AEF0"/>
              </a:solidFill>
              <a:latin typeface="ZztexMono-Italic"/>
            </a:endParaRPr>
          </a:p>
          <a:p>
            <a:r>
              <a:rPr lang="pt-BR" altLang="zh-CN" sz="1000" b="1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pt-BR" altLang="zh-CN" sz="2800" b="1" dirty="0">
                <a:solidFill>
                  <a:srgbClr val="000000"/>
                </a:solidFill>
                <a:latin typeface="ZztexMono-Regular"/>
              </a:rPr>
              <a:t>cmpl %edx, 8(%ebp) 			</a:t>
            </a:r>
            <a:r>
              <a:rPr lang="pt-BR" altLang="zh-CN" sz="2400" b="1" i="1" dirty="0">
                <a:solidFill>
                  <a:srgbClr val="00AEF0"/>
                </a:solidFill>
                <a:latin typeface="ZztexMono-Italic"/>
              </a:rPr>
              <a:t>Compare n:j</a:t>
            </a:r>
          </a:p>
          <a:p>
            <a:r>
              <a:rPr lang="en-US" altLang="zh-CN" sz="1000" b="1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sz="2800" b="1" dirty="0" err="1">
                <a:solidFill>
                  <a:srgbClr val="000000"/>
                </a:solidFill>
                <a:latin typeface="ZztexMono-Regular"/>
              </a:rPr>
              <a:t>jg</a:t>
            </a:r>
            <a:r>
              <a:rPr lang="en-US" altLang="zh-CN" sz="2800" b="1" dirty="0">
                <a:solidFill>
                  <a:srgbClr val="000000"/>
                </a:solidFill>
                <a:latin typeface="ZztexMono-Regular"/>
              </a:rPr>
              <a:t> .L30 					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If &gt;, </a:t>
            </a:r>
            <a:r>
              <a:rPr lang="en-US" altLang="zh-CN" sz="2400" b="1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2400" b="1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400" b="1" dirty="0">
                <a:solidFill>
                  <a:srgbClr val="00AEF0"/>
                </a:solidFill>
                <a:latin typeface="ZztexMono-Bold"/>
              </a:rPr>
              <a:t>loop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9ADDEA-AA02-4F4F-8C76-E80433D93593}"/>
              </a:ext>
            </a:extLst>
          </p:cNvPr>
          <p:cNvSpPr txBox="1"/>
          <p:nvPr/>
        </p:nvSpPr>
        <p:spPr>
          <a:xfrm>
            <a:off x="7489912" y="98385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467812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F81CB8-0F80-4583-8F93-5437A349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167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9C8578-BF52-4CF7-BCFC-B99CD229AC7C}"/>
              </a:ext>
            </a:extLst>
          </p:cNvPr>
          <p:cNvSpPr txBox="1"/>
          <p:nvPr/>
        </p:nvSpPr>
        <p:spPr>
          <a:xfrm>
            <a:off x="7990954" y="42893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8567A9-7324-4223-8C3E-80C46C24484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3983" y="1404530"/>
            <a:ext cx="9169397" cy="31925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66156D8-B673-44ED-82F4-FB1DD7E549F7}"/>
              </a:ext>
            </a:extLst>
          </p:cNvPr>
          <p:cNvSpPr/>
          <p:nvPr/>
        </p:nvSpPr>
        <p:spPr>
          <a:xfrm>
            <a:off x="1739590" y="1404530"/>
            <a:ext cx="1505415" cy="4354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A381BB-93A7-4E42-A8A7-E202BC7FABAB}"/>
              </a:ext>
            </a:extLst>
          </p:cNvPr>
          <p:cNvSpPr/>
          <p:nvPr/>
        </p:nvSpPr>
        <p:spPr>
          <a:xfrm>
            <a:off x="1773043" y="1476263"/>
            <a:ext cx="1471961" cy="341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38DB9B-910D-4DFF-A8C1-A37C210D4358}"/>
              </a:ext>
            </a:extLst>
          </p:cNvPr>
          <p:cNvSpPr txBox="1"/>
          <p:nvPr/>
        </p:nvSpPr>
        <p:spPr>
          <a:xfrm>
            <a:off x="1550019" y="999332"/>
            <a:ext cx="558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优化之前的矩阵乘法（</a:t>
            </a:r>
            <a:r>
              <a:rPr lang="zh-CN" altLang="en-US" b="1" dirty="0">
                <a:solidFill>
                  <a:srgbClr val="FF0000"/>
                </a:solidFill>
              </a:rPr>
              <a:t>求单个元素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i,k</a:t>
            </a:r>
            <a:r>
              <a:rPr lang="zh-CN" altLang="en-US" dirty="0"/>
              <a:t>）标准代码</a:t>
            </a:r>
          </a:p>
        </p:txBody>
      </p:sp>
    </p:spTree>
    <p:extLst>
      <p:ext uri="{BB962C8B-B14F-4D97-AF65-F5344CB8AC3E}">
        <p14:creationId xmlns:p14="http://schemas.microsoft.com/office/powerpoint/2010/main" val="382042704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967DC5-6BA9-4905-9A24-1CA9299F62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915" y="914370"/>
            <a:ext cx="8914866" cy="3724785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10534A19-24C8-4A3E-93CA-FA03BEF7C5D3}"/>
              </a:ext>
            </a:extLst>
          </p:cNvPr>
          <p:cNvGrpSpPr/>
          <p:nvPr/>
        </p:nvGrpSpPr>
        <p:grpSpPr>
          <a:xfrm>
            <a:off x="4280846" y="2810630"/>
            <a:ext cx="7577658" cy="3584448"/>
            <a:chOff x="4280846" y="2810630"/>
            <a:chExt cx="7577658" cy="358444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9934BA-519C-40BD-8960-5DECD56CD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0846" y="3456961"/>
              <a:ext cx="7577658" cy="150536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94F05D6-BFFA-491D-87BA-9DD9EA78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4687" y="4962321"/>
              <a:ext cx="7489976" cy="1432757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5C3E0E4-4048-42A0-A151-F51D0F5F6880}"/>
                </a:ext>
              </a:extLst>
            </p:cNvPr>
            <p:cNvSpPr txBox="1"/>
            <p:nvPr/>
          </p:nvSpPr>
          <p:spPr>
            <a:xfrm>
              <a:off x="6159313" y="2810630"/>
              <a:ext cx="5290596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这里只是部分代码，不包括循环前面的准备代码</a:t>
              </a:r>
              <a:endParaRPr lang="en-US" altLang="zh-CN" dirty="0"/>
            </a:p>
            <a:p>
              <a:r>
                <a:rPr lang="zh-CN" altLang="en-US" dirty="0"/>
                <a:t>注意代码中</a:t>
              </a:r>
              <a:r>
                <a:rPr lang="zh-CN" altLang="en-US" b="1" dirty="0">
                  <a:solidFill>
                    <a:srgbClr val="FF0000"/>
                  </a:solidFill>
                </a:rPr>
                <a:t>蓝色字体</a:t>
              </a:r>
              <a:r>
                <a:rPr lang="zh-CN" altLang="en-US" dirty="0"/>
                <a:t>给的前提环境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9C08E4-0638-4D49-A047-4C69336A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80" y="6085817"/>
            <a:ext cx="2844800" cy="365125"/>
          </a:xfrm>
        </p:spPr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168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87CA22-FFCD-4D24-817A-A191C4FC5FB6}"/>
              </a:ext>
            </a:extLst>
          </p:cNvPr>
          <p:cNvSpPr txBox="1"/>
          <p:nvPr/>
        </p:nvSpPr>
        <p:spPr>
          <a:xfrm>
            <a:off x="7903272" y="16732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4B15257-B20A-496B-9705-BE02A47837EB}"/>
              </a:ext>
            </a:extLst>
          </p:cNvPr>
          <p:cNvSpPr/>
          <p:nvPr/>
        </p:nvSpPr>
        <p:spPr>
          <a:xfrm>
            <a:off x="6947209" y="4295045"/>
            <a:ext cx="892098" cy="3525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CC4038-FF49-41E6-8952-CAD99F07EDAD}"/>
              </a:ext>
            </a:extLst>
          </p:cNvPr>
          <p:cNvSpPr/>
          <p:nvPr/>
        </p:nvSpPr>
        <p:spPr>
          <a:xfrm>
            <a:off x="5917581" y="5502429"/>
            <a:ext cx="902544" cy="3525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0DD0C8-C245-4CA5-93CC-9FF9EDE5A7FC}"/>
              </a:ext>
            </a:extLst>
          </p:cNvPr>
          <p:cNvSpPr/>
          <p:nvPr/>
        </p:nvSpPr>
        <p:spPr>
          <a:xfrm>
            <a:off x="4324687" y="3456961"/>
            <a:ext cx="7489976" cy="2963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B32D41-A424-4F7E-BA1B-D66A22A5AA7F}"/>
              </a:ext>
            </a:extLst>
          </p:cNvPr>
          <p:cNvSpPr/>
          <p:nvPr/>
        </p:nvSpPr>
        <p:spPr>
          <a:xfrm>
            <a:off x="5917580" y="3754936"/>
            <a:ext cx="1471961" cy="34138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9181E6B1-0FC6-48DA-87EB-0AF64DD62A23}"/>
              </a:ext>
            </a:extLst>
          </p:cNvPr>
          <p:cNvSpPr/>
          <p:nvPr/>
        </p:nvSpPr>
        <p:spPr>
          <a:xfrm>
            <a:off x="5949693" y="4134198"/>
            <a:ext cx="350746" cy="1416205"/>
          </a:xfrm>
          <a:custGeom>
            <a:avLst/>
            <a:gdLst>
              <a:gd name="connsiteX0" fmla="*/ 350746 w 350746"/>
              <a:gd name="connsiteY0" fmla="*/ 0 h 1416205"/>
              <a:gd name="connsiteX1" fmla="*/ 16209 w 350746"/>
              <a:gd name="connsiteY1" fmla="*/ 702527 h 1416205"/>
              <a:gd name="connsiteX2" fmla="*/ 83116 w 350746"/>
              <a:gd name="connsiteY2" fmla="*/ 1416205 h 141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746" h="1416205">
                <a:moveTo>
                  <a:pt x="350746" y="0"/>
                </a:moveTo>
                <a:cubicBezTo>
                  <a:pt x="205780" y="233246"/>
                  <a:pt x="60814" y="466493"/>
                  <a:pt x="16209" y="702527"/>
                </a:cubicBezTo>
                <a:cubicBezTo>
                  <a:pt x="-28396" y="938561"/>
                  <a:pt x="27360" y="1177383"/>
                  <a:pt x="83116" y="141620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D44078-4776-4010-8F21-ECA2AE0F2A27}"/>
              </a:ext>
            </a:extLst>
          </p:cNvPr>
          <p:cNvSpPr txBox="1"/>
          <p:nvPr/>
        </p:nvSpPr>
        <p:spPr>
          <a:xfrm>
            <a:off x="1360447" y="591204"/>
            <a:ext cx="558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优化后的矩阵乘法（</a:t>
            </a:r>
            <a:r>
              <a:rPr lang="zh-CN" altLang="en-US" b="1" dirty="0">
                <a:solidFill>
                  <a:srgbClr val="FF0000"/>
                </a:solidFill>
              </a:rPr>
              <a:t>求单个元素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i,k</a:t>
            </a:r>
            <a:r>
              <a:rPr lang="zh-CN" altLang="en-US" dirty="0"/>
              <a:t>）标准代码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DB0FA8B-3B36-4BBC-B573-31FC553A0951}"/>
              </a:ext>
            </a:extLst>
          </p:cNvPr>
          <p:cNvGrpSpPr/>
          <p:nvPr/>
        </p:nvGrpSpPr>
        <p:grpSpPr>
          <a:xfrm>
            <a:off x="2274847" y="1700917"/>
            <a:ext cx="3254935" cy="1379161"/>
            <a:chOff x="2274847" y="1700917"/>
            <a:chExt cx="3254935" cy="1379161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124559E-F59D-4660-B08D-6C820D60B648}"/>
                </a:ext>
              </a:extLst>
            </p:cNvPr>
            <p:cNvSpPr txBox="1"/>
            <p:nvPr/>
          </p:nvSpPr>
          <p:spPr>
            <a:xfrm>
              <a:off x="4280846" y="1700917"/>
              <a:ext cx="1248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使用指针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F43F6C8D-18A9-4A85-A2B2-6C19E7DF439E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2274847" y="1790873"/>
              <a:ext cx="2005999" cy="9471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D4CA7AE-2E51-4894-AC19-6A020EB22C1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274848" y="1885583"/>
              <a:ext cx="2005998" cy="15914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46D029B-995C-45EB-8799-11A9DF2BC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0846" y="2044728"/>
              <a:ext cx="486363" cy="103535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37A3DA7-6515-447F-9EEB-54D33CE22E87}"/>
              </a:ext>
            </a:extLst>
          </p:cNvPr>
          <p:cNvGrpSpPr/>
          <p:nvPr/>
        </p:nvGrpSpPr>
        <p:grpSpPr>
          <a:xfrm>
            <a:off x="3031910" y="3303903"/>
            <a:ext cx="1248936" cy="689750"/>
            <a:chOff x="3031910" y="3303903"/>
            <a:chExt cx="1248936" cy="68975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0FEE44E-B5A7-47A9-9A05-2CC9A51FB0F5}"/>
                </a:ext>
              </a:extLst>
            </p:cNvPr>
            <p:cNvSpPr txBox="1"/>
            <p:nvPr/>
          </p:nvSpPr>
          <p:spPr>
            <a:xfrm>
              <a:off x="3031910" y="3624321"/>
              <a:ext cx="1248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使用数组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D495F1E-904A-4192-99C2-ED26417440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6519" y="3303903"/>
              <a:ext cx="321781" cy="30909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651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169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130046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3.6.2</a:t>
            </a:r>
            <a:r>
              <a:rPr lang="zh-CN" altLang="en-US" dirty="0"/>
              <a:t> 结构</a:t>
            </a:r>
            <a:endParaRPr lang="en-US" altLang="zh-CN" dirty="0"/>
          </a:p>
          <a:p>
            <a:pPr lvl="1"/>
            <a:r>
              <a:rPr lang="zh-CN" altLang="en-US" dirty="0"/>
              <a:t>将不同类型的多个对象聚合到一个数据对象中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036320" y="171744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latin typeface="ZztexMono-Regular"/>
              </a:rPr>
              <a:t>struct</a:t>
            </a:r>
            <a:r>
              <a:rPr lang="en-US" altLang="zh-CN" dirty="0">
                <a:latin typeface="ZztexMono-Regular"/>
              </a:rPr>
              <a:t> rec {</a:t>
            </a:r>
          </a:p>
          <a:p>
            <a:r>
              <a:rPr lang="en-US" altLang="zh-CN" dirty="0">
                <a:latin typeface="ZztexMono-Regular"/>
              </a:rPr>
              <a:t>	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	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j;</a:t>
            </a:r>
          </a:p>
          <a:p>
            <a:r>
              <a:rPr lang="en-US" altLang="zh-CN" dirty="0">
                <a:latin typeface="ZztexMono-Regular"/>
              </a:rPr>
              <a:t>	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a[3];</a:t>
            </a:r>
          </a:p>
          <a:p>
            <a:r>
              <a:rPr lang="en-US" altLang="zh-CN" dirty="0">
                <a:latin typeface="ZztexMono-Regular"/>
              </a:rPr>
              <a:t>	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*p;</a:t>
            </a:r>
          </a:p>
          <a:p>
            <a:r>
              <a:rPr lang="en-US" altLang="zh-CN" dirty="0">
                <a:latin typeface="ZztexMono-Regular"/>
              </a:rPr>
              <a:t>};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9030" y="1837081"/>
            <a:ext cx="7650480" cy="7974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63390" y="2868464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%</a:t>
            </a:r>
            <a:r>
              <a:rPr lang="en-US" altLang="zh-CN" dirty="0" err="1"/>
              <a:t>edx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6" idx="0"/>
          </p:cNvCxnSpPr>
          <p:nvPr/>
        </p:nvCxnSpPr>
        <p:spPr>
          <a:xfrm flipV="1">
            <a:off x="4634865" y="2442279"/>
            <a:ext cx="0" cy="426185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218690" y="45420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AEF0"/>
                </a:solidFill>
                <a:latin typeface="StoneSans"/>
              </a:rPr>
              <a:t>将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r-&gt;</a:t>
            </a:r>
            <a:r>
              <a:rPr lang="en-US" altLang="zh-CN" dirty="0" err="1">
                <a:solidFill>
                  <a:srgbClr val="00AEF0"/>
                </a:solidFill>
                <a:latin typeface="StoneSans"/>
              </a:rPr>
              <a:t>i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复制到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r-&gt;j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r-&gt;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i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4(%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Store in r-&gt;j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65860" y="3871621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</p:spTree>
    <p:extLst>
      <p:ext uri="{BB962C8B-B14F-4D97-AF65-F5344CB8AC3E}">
        <p14:creationId xmlns:p14="http://schemas.microsoft.com/office/powerpoint/2010/main" val="4137910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6499" y="2312036"/>
            <a:ext cx="7945045" cy="40443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89802" y="656348"/>
            <a:ext cx="92143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立即数：以</a:t>
            </a:r>
            <a:r>
              <a:rPr lang="en-US" altLang="zh-CN" b="1" dirty="0">
                <a:solidFill>
                  <a:srgbClr val="FF0000"/>
                </a:solidFill>
              </a:rPr>
              <a:t>$</a:t>
            </a:r>
            <a:r>
              <a:rPr lang="zh-CN" altLang="en-US" dirty="0"/>
              <a:t>开头</a:t>
            </a:r>
            <a:endParaRPr lang="en-US" altLang="zh-CN" dirty="0"/>
          </a:p>
          <a:p>
            <a:r>
              <a:rPr lang="zh-CN" altLang="en-US" dirty="0"/>
              <a:t>寄存器：以</a:t>
            </a:r>
            <a:r>
              <a:rPr lang="en-US" altLang="zh-CN" b="1" dirty="0">
                <a:solidFill>
                  <a:srgbClr val="FF0000"/>
                </a:solidFill>
              </a:rPr>
              <a:t>%</a:t>
            </a:r>
            <a:r>
              <a:rPr lang="zh-CN" altLang="en-US" dirty="0"/>
              <a:t>开头。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Ea</a:t>
            </a:r>
            <a:r>
              <a:rPr lang="zh-CN" altLang="en-US" dirty="0"/>
              <a:t>表示寄存器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R[</a:t>
            </a:r>
            <a:r>
              <a:rPr lang="en-US" altLang="zh-CN" dirty="0" err="1"/>
              <a:t>Ea</a:t>
            </a:r>
            <a:r>
              <a:rPr lang="en-US" altLang="zh-CN" dirty="0"/>
              <a:t>]</a:t>
            </a:r>
            <a:r>
              <a:rPr lang="zh-CN" altLang="en-US" dirty="0"/>
              <a:t>表示</a:t>
            </a:r>
            <a:r>
              <a:rPr lang="en-US" altLang="zh-CN" dirty="0" err="1"/>
              <a:t>Ea</a:t>
            </a:r>
            <a:r>
              <a:rPr lang="zh-CN" altLang="en-US" dirty="0"/>
              <a:t>中的值， </a:t>
            </a:r>
            <a:r>
              <a:rPr lang="en-US" altLang="zh-CN" dirty="0"/>
              <a:t>M[x]</a:t>
            </a:r>
            <a:r>
              <a:rPr lang="zh-CN" altLang="en-US" dirty="0"/>
              <a:t>表示</a:t>
            </a:r>
            <a:r>
              <a:rPr lang="en-US" altLang="zh-CN" dirty="0"/>
              <a:t>x</a:t>
            </a:r>
            <a:r>
              <a:rPr lang="zh-CN" altLang="en-US" dirty="0"/>
              <a:t>地址上的值</a:t>
            </a:r>
            <a:endParaRPr lang="en-US" altLang="zh-CN" dirty="0"/>
          </a:p>
          <a:p>
            <a:r>
              <a:rPr lang="zh-CN" altLang="en-US" dirty="0"/>
              <a:t>内存及间接访问</a:t>
            </a:r>
            <a:r>
              <a:rPr lang="en-US" altLang="zh-CN" dirty="0"/>
              <a:t>: 	</a:t>
            </a:r>
            <a:r>
              <a:rPr lang="zh-CN" altLang="en-US" dirty="0"/>
              <a:t>以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)</a:t>
            </a:r>
            <a:r>
              <a:rPr lang="zh-CN" altLang="en-US" dirty="0"/>
              <a:t>括起来，注意其中的</a:t>
            </a:r>
            <a:r>
              <a:rPr lang="en-US" altLang="zh-CN" dirty="0"/>
              <a:t>s</a:t>
            </a:r>
            <a:r>
              <a:rPr lang="zh-CN" altLang="en-US" dirty="0"/>
              <a:t>系数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2385059" y="2743200"/>
            <a:ext cx="79450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85059" y="3174364"/>
            <a:ext cx="794504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85059" y="3605528"/>
            <a:ext cx="7945045" cy="266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flipH="1">
            <a:off x="4003040" y="5212079"/>
            <a:ext cx="194310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1510" y="4514850"/>
            <a:ext cx="121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注意这个“，”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585913" y="4809042"/>
            <a:ext cx="2417127" cy="52169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5430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170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99160" y="97181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err="1">
                <a:latin typeface="ZztexMono-Regular"/>
              </a:rPr>
              <a:t>struct</a:t>
            </a:r>
            <a:r>
              <a:rPr lang="en-US" altLang="zh-CN" sz="2400" dirty="0">
                <a:latin typeface="ZztexMono-Regular"/>
              </a:rPr>
              <a:t> </a:t>
            </a:r>
            <a:r>
              <a:rPr lang="en-US" altLang="zh-CN" sz="2400" dirty="0" err="1">
                <a:latin typeface="ZztexMono-Regular"/>
              </a:rPr>
              <a:t>prob</a:t>
            </a:r>
            <a:r>
              <a:rPr lang="en-US" altLang="zh-CN" sz="2400" dirty="0">
                <a:latin typeface="ZztexMono-Regular"/>
              </a:rPr>
              <a:t> {</a:t>
            </a:r>
          </a:p>
          <a:p>
            <a:r>
              <a:rPr lang="zh-CN" altLang="en-US" sz="2400" dirty="0">
                <a:latin typeface="ZztexMono-Regular"/>
              </a:rPr>
              <a:t>   </a:t>
            </a:r>
            <a:r>
              <a:rPr lang="en-US" altLang="zh-CN" sz="2400" dirty="0" err="1">
                <a:latin typeface="ZztexMono-Regular"/>
              </a:rPr>
              <a:t>int</a:t>
            </a:r>
            <a:r>
              <a:rPr lang="en-US" altLang="zh-CN" sz="2400" dirty="0">
                <a:latin typeface="ZztexMono-Regular"/>
              </a:rPr>
              <a:t> *p;</a:t>
            </a:r>
          </a:p>
          <a:p>
            <a:r>
              <a:rPr lang="zh-CN" altLang="en-US" sz="2400" dirty="0">
                <a:latin typeface="ZztexMono-Regular"/>
              </a:rPr>
              <a:t>   </a:t>
            </a:r>
            <a:r>
              <a:rPr lang="en-US" altLang="zh-CN" sz="2400" dirty="0" err="1">
                <a:latin typeface="ZztexMono-Regular"/>
              </a:rPr>
              <a:t>struct</a:t>
            </a:r>
            <a:r>
              <a:rPr lang="en-US" altLang="zh-CN" sz="2400" dirty="0">
                <a:latin typeface="ZztexMono-Regular"/>
              </a:rPr>
              <a:t> {</a:t>
            </a:r>
          </a:p>
          <a:p>
            <a:r>
              <a:rPr lang="zh-CN" altLang="en-US" sz="2400" dirty="0">
                <a:latin typeface="ZztexMono-Regular"/>
              </a:rPr>
              <a:t>      </a:t>
            </a:r>
            <a:r>
              <a:rPr lang="en-US" altLang="zh-CN" sz="2400" dirty="0" err="1">
                <a:latin typeface="ZztexMono-Regular"/>
              </a:rPr>
              <a:t>int</a:t>
            </a:r>
            <a:r>
              <a:rPr lang="en-US" altLang="zh-CN" sz="2400" dirty="0">
                <a:latin typeface="ZztexMono-Regular"/>
              </a:rPr>
              <a:t> x;</a:t>
            </a:r>
          </a:p>
          <a:p>
            <a:r>
              <a:rPr lang="zh-CN" altLang="en-US" sz="2400" dirty="0">
                <a:latin typeface="ZztexMono-Regular"/>
              </a:rPr>
              <a:t>      </a:t>
            </a:r>
            <a:r>
              <a:rPr lang="en-US" altLang="zh-CN" sz="2400" dirty="0" err="1">
                <a:latin typeface="ZztexMono-Regular"/>
              </a:rPr>
              <a:t>int</a:t>
            </a:r>
            <a:r>
              <a:rPr lang="en-US" altLang="zh-CN" sz="2400" dirty="0">
                <a:latin typeface="ZztexMono-Regular"/>
              </a:rPr>
              <a:t> y;</a:t>
            </a:r>
          </a:p>
          <a:p>
            <a:r>
              <a:rPr lang="zh-CN" altLang="en-US" sz="2400" dirty="0">
                <a:latin typeface="ZztexMono-Regular"/>
              </a:rPr>
              <a:t>   </a:t>
            </a:r>
            <a:r>
              <a:rPr lang="en-US" altLang="zh-CN" sz="2400" dirty="0">
                <a:latin typeface="ZztexMono-Regular"/>
              </a:rPr>
              <a:t>} s;</a:t>
            </a:r>
          </a:p>
          <a:p>
            <a:r>
              <a:rPr lang="en-US" altLang="zh-CN" sz="2400" dirty="0" err="1">
                <a:latin typeface="ZztexMono-Regular"/>
              </a:rPr>
              <a:t>struct</a:t>
            </a:r>
            <a:r>
              <a:rPr lang="en-US" altLang="zh-CN" sz="2400" dirty="0">
                <a:latin typeface="ZztexMono-Regular"/>
              </a:rPr>
              <a:t> </a:t>
            </a:r>
            <a:r>
              <a:rPr lang="en-US" altLang="zh-CN" sz="2400" dirty="0" err="1">
                <a:latin typeface="ZztexMono-Regular"/>
              </a:rPr>
              <a:t>prob</a:t>
            </a:r>
            <a:r>
              <a:rPr lang="en-US" altLang="zh-CN" sz="2400" dirty="0">
                <a:latin typeface="ZztexMono-Regular"/>
              </a:rPr>
              <a:t> *next;</a:t>
            </a:r>
          </a:p>
          <a:p>
            <a:r>
              <a:rPr lang="en-US" altLang="zh-CN" sz="2400" dirty="0">
                <a:latin typeface="ZztexMono-Regular"/>
              </a:rPr>
              <a:t>};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947160" y="2155722"/>
            <a:ext cx="19240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Ten-Roman"/>
              </a:rPr>
              <a:t>偏移？</a:t>
            </a:r>
            <a:endParaRPr lang="en-US" altLang="zh-CN" sz="2800" dirty="0">
              <a:solidFill>
                <a:srgbClr val="FF0000"/>
              </a:solidFill>
              <a:latin typeface="TimesTen-Roman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p</a:t>
            </a:r>
            <a:r>
              <a:rPr lang="en-US" altLang="zh-CN" sz="2800" dirty="0">
                <a:solidFill>
                  <a:srgbClr val="000000"/>
                </a:solidFill>
                <a:latin typeface="TimesTen-Roman"/>
              </a:rPr>
              <a:t>:</a:t>
            </a:r>
            <a:r>
              <a:rPr lang="zh-CN" altLang="en-US" sz="2800" u="sng" dirty="0">
                <a:solidFill>
                  <a:srgbClr val="000000"/>
                </a:solidFill>
                <a:latin typeface="TimesTen-Roman"/>
              </a:rPr>
              <a:t>    </a:t>
            </a:r>
            <a:endParaRPr lang="en-US" altLang="zh-CN" sz="2800" u="sng" dirty="0">
              <a:solidFill>
                <a:srgbClr val="000000"/>
              </a:solidFill>
              <a:latin typeface="TimesTen-Roman"/>
            </a:endParaRPr>
          </a:p>
          <a:p>
            <a:r>
              <a:rPr lang="en-US" altLang="zh-CN" sz="2800" dirty="0" err="1">
                <a:solidFill>
                  <a:srgbClr val="231F20"/>
                </a:solidFill>
                <a:latin typeface="ZztexMono-Regular"/>
              </a:rPr>
              <a:t>s.x</a:t>
            </a:r>
            <a:r>
              <a:rPr lang="en-US" altLang="zh-CN" sz="2800" dirty="0">
                <a:solidFill>
                  <a:srgbClr val="231F20"/>
                </a:solidFill>
                <a:latin typeface="TimesTen-Roman"/>
              </a:rPr>
              <a:t>:</a:t>
            </a:r>
          </a:p>
          <a:p>
            <a:r>
              <a:rPr lang="en-US" altLang="zh-CN" sz="2800" dirty="0" err="1">
                <a:solidFill>
                  <a:srgbClr val="231F20"/>
                </a:solidFill>
                <a:latin typeface="ZztexMono-Regular"/>
              </a:rPr>
              <a:t>s.y</a:t>
            </a:r>
            <a:r>
              <a:rPr lang="en-US" altLang="zh-CN" sz="2800" dirty="0">
                <a:solidFill>
                  <a:srgbClr val="231F20"/>
                </a:solidFill>
                <a:latin typeface="TimesTen-Roman"/>
              </a:rPr>
              <a:t>:</a:t>
            </a:r>
          </a:p>
          <a:p>
            <a:r>
              <a:rPr lang="en-US" altLang="zh-CN" sz="2800" dirty="0">
                <a:solidFill>
                  <a:srgbClr val="231F20"/>
                </a:solidFill>
                <a:latin typeface="ZztexMono-Regular"/>
              </a:rPr>
              <a:t>next</a:t>
            </a:r>
            <a:r>
              <a:rPr lang="en-US" altLang="zh-CN" sz="2800" dirty="0">
                <a:solidFill>
                  <a:srgbClr val="231F20"/>
                </a:solidFill>
                <a:latin typeface="TimesTen-Roman"/>
              </a:rPr>
              <a:t>:</a:t>
            </a:r>
            <a:endParaRPr lang="zh-CN" altLang="en-US" sz="28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92AD4A1-0B33-4C3C-B947-607B40AA7E0F}"/>
              </a:ext>
            </a:extLst>
          </p:cNvPr>
          <p:cNvGrpSpPr/>
          <p:nvPr/>
        </p:nvGrpSpPr>
        <p:grpSpPr>
          <a:xfrm>
            <a:off x="7665923" y="868746"/>
            <a:ext cx="4526077" cy="5749658"/>
            <a:chOff x="7665923" y="868746"/>
            <a:chExt cx="4526077" cy="5749658"/>
          </a:xfrm>
        </p:grpSpPr>
        <p:sp>
          <p:nvSpPr>
            <p:cNvPr id="4" name="矩形 3"/>
            <p:cNvSpPr/>
            <p:nvPr/>
          </p:nvSpPr>
          <p:spPr>
            <a:xfrm>
              <a:off x="7665923" y="868746"/>
              <a:ext cx="4526077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ZztexMono-Regular"/>
                </a:rPr>
                <a:t>void </a:t>
              </a:r>
              <a:r>
                <a:rPr lang="en-US" altLang="zh-CN" sz="2800" dirty="0" err="1">
                  <a:latin typeface="ZztexMono-Regular"/>
                </a:rPr>
                <a:t>sp_init</a:t>
              </a:r>
              <a:r>
                <a:rPr lang="en-US" altLang="zh-CN" sz="2800" dirty="0">
                  <a:latin typeface="ZztexMono-Regular"/>
                </a:rPr>
                <a:t>(</a:t>
              </a:r>
              <a:r>
                <a:rPr lang="en-US" altLang="zh-CN" sz="2800" dirty="0" err="1">
                  <a:latin typeface="ZztexMono-Regular"/>
                </a:rPr>
                <a:t>struct</a:t>
              </a:r>
              <a:r>
                <a:rPr lang="en-US" altLang="zh-CN" sz="2800" dirty="0">
                  <a:latin typeface="ZztexMono-Regular"/>
                </a:rPr>
                <a:t> </a:t>
              </a:r>
              <a:r>
                <a:rPr lang="en-US" altLang="zh-CN" sz="2800" dirty="0" err="1">
                  <a:latin typeface="ZztexMono-Regular"/>
                </a:rPr>
                <a:t>prob</a:t>
              </a:r>
              <a:r>
                <a:rPr lang="en-US" altLang="zh-CN" sz="2800" dirty="0">
                  <a:latin typeface="ZztexMono-Regular"/>
                </a:rPr>
                <a:t> *</a:t>
              </a:r>
              <a:r>
                <a:rPr lang="en-US" altLang="zh-CN" sz="2800" dirty="0" err="1">
                  <a:latin typeface="ZztexMono-Regular"/>
                </a:rPr>
                <a:t>sp</a:t>
              </a:r>
              <a:r>
                <a:rPr lang="en-US" altLang="zh-CN" sz="2800" dirty="0">
                  <a:latin typeface="ZztexMono-Regular"/>
                </a:rPr>
                <a:t>)</a:t>
              </a:r>
            </a:p>
            <a:p>
              <a:r>
                <a:rPr lang="en-US" altLang="zh-CN" sz="2800" dirty="0">
                  <a:latin typeface="ZztexMono-Regular"/>
                </a:rPr>
                <a:t>{</a:t>
              </a:r>
            </a:p>
            <a:p>
              <a:r>
                <a:rPr lang="zh-CN" altLang="en-US" sz="2800" dirty="0">
                  <a:latin typeface="ZztexMono-Regular"/>
                </a:rPr>
                <a:t>    </a:t>
              </a:r>
              <a:r>
                <a:rPr lang="en-US" altLang="zh-CN" sz="2800" dirty="0" err="1">
                  <a:latin typeface="ZztexMono-Regular"/>
                </a:rPr>
                <a:t>sp</a:t>
              </a:r>
              <a:r>
                <a:rPr lang="en-US" altLang="zh-CN" sz="2800" dirty="0">
                  <a:latin typeface="ZztexMono-Regular"/>
                </a:rPr>
                <a:t>-&gt;</a:t>
              </a:r>
              <a:r>
                <a:rPr lang="en-US" altLang="zh-CN" sz="2800" dirty="0" err="1">
                  <a:latin typeface="ZztexMono-Regular"/>
                </a:rPr>
                <a:t>s.x</a:t>
              </a:r>
              <a:r>
                <a:rPr lang="en-US" altLang="zh-CN" sz="2800" dirty="0">
                  <a:latin typeface="ZztexMono-Regular"/>
                </a:rPr>
                <a:t> =</a:t>
              </a:r>
              <a:r>
                <a:rPr lang="en-US" altLang="zh-CN" sz="2800" u="sng" dirty="0">
                  <a:latin typeface="ZztexMono-Regular"/>
                </a:rPr>
                <a:t> </a:t>
              </a:r>
              <a:r>
                <a:rPr lang="zh-CN" altLang="en-US" sz="2800" u="sng" dirty="0">
                  <a:latin typeface="ZztexMono-Regular"/>
                </a:rPr>
                <a:t>      </a:t>
              </a:r>
              <a:r>
                <a:rPr lang="en-US" altLang="zh-CN" sz="2800" dirty="0">
                  <a:latin typeface="ZztexMono-Regular"/>
                </a:rPr>
                <a:t>;</a:t>
              </a:r>
            </a:p>
            <a:p>
              <a:r>
                <a:rPr lang="zh-CN" altLang="en-US" sz="2800" dirty="0">
                  <a:latin typeface="ZztexMono-Regular"/>
                </a:rPr>
                <a:t>    </a:t>
              </a:r>
              <a:r>
                <a:rPr lang="en-US" altLang="zh-CN" sz="2800" dirty="0" err="1">
                  <a:latin typeface="ZztexMono-Regular"/>
                </a:rPr>
                <a:t>sp</a:t>
              </a:r>
              <a:r>
                <a:rPr lang="en-US" altLang="zh-CN" sz="2800" dirty="0">
                  <a:latin typeface="ZztexMono-Regular"/>
                </a:rPr>
                <a:t>-&gt;p = </a:t>
              </a:r>
              <a:r>
                <a:rPr lang="en-US" altLang="zh-CN" sz="2800" u="sng" dirty="0">
                  <a:latin typeface="ZztexMono-Regular"/>
                </a:rPr>
                <a:t> </a:t>
              </a:r>
              <a:r>
                <a:rPr lang="zh-CN" altLang="en-US" sz="2800" u="sng" dirty="0">
                  <a:latin typeface="ZztexMono-Regular"/>
                </a:rPr>
                <a:t>       </a:t>
              </a:r>
              <a:r>
                <a:rPr lang="en-US" altLang="zh-CN" sz="2800" dirty="0">
                  <a:latin typeface="ZztexMono-Regular"/>
                </a:rPr>
                <a:t>;</a:t>
              </a:r>
            </a:p>
            <a:p>
              <a:r>
                <a:rPr lang="zh-CN" altLang="en-US" sz="2800" dirty="0">
                  <a:latin typeface="ZztexMono-Regular"/>
                </a:rPr>
                <a:t>    </a:t>
              </a:r>
              <a:r>
                <a:rPr lang="en-US" altLang="zh-CN" sz="2800" dirty="0" err="1">
                  <a:latin typeface="ZztexMono-Regular"/>
                </a:rPr>
                <a:t>sp</a:t>
              </a:r>
              <a:r>
                <a:rPr lang="en-US" altLang="zh-CN" sz="2800" dirty="0">
                  <a:latin typeface="ZztexMono-Regular"/>
                </a:rPr>
                <a:t>-&gt;next = </a:t>
              </a:r>
              <a:r>
                <a:rPr lang="en-US" altLang="zh-CN" sz="2800" u="sng" dirty="0">
                  <a:latin typeface="ZztexMono-Regular"/>
                </a:rPr>
                <a:t> </a:t>
              </a:r>
              <a:r>
                <a:rPr lang="zh-CN" altLang="en-US" sz="2800" u="sng" dirty="0">
                  <a:latin typeface="ZztexMono-Regular"/>
                </a:rPr>
                <a:t>        </a:t>
              </a:r>
              <a:r>
                <a:rPr lang="en-US" altLang="zh-CN" sz="2800" dirty="0">
                  <a:latin typeface="ZztexMono-Regular"/>
                </a:rPr>
                <a:t>;</a:t>
              </a:r>
            </a:p>
            <a:p>
              <a:r>
                <a:rPr lang="en-US" altLang="zh-CN" sz="2800" dirty="0">
                  <a:latin typeface="ZztexMono-Regular"/>
                </a:rPr>
                <a:t>}</a:t>
              </a:r>
              <a:endParaRPr lang="zh-CN" altLang="en-US" sz="28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7684880" y="3571416"/>
              <a:ext cx="3427157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i="1" dirty="0" err="1">
                  <a:solidFill>
                    <a:srgbClr val="00AEF0"/>
                  </a:solidFill>
                  <a:latin typeface="ZztexMono-Italic"/>
                </a:rPr>
                <a:t>sp</a:t>
              </a:r>
              <a:r>
                <a:rPr lang="en-US" altLang="zh-CN" sz="2400" i="1" dirty="0">
                  <a:solidFill>
                    <a:srgbClr val="00AEF0"/>
                  </a:solidFill>
                  <a:latin typeface="ZztexMono-Italic"/>
                </a:rPr>
                <a:t> at </a:t>
              </a:r>
              <a:r>
                <a:rPr lang="en-US" altLang="zh-CN" sz="2400" dirty="0">
                  <a:solidFill>
                    <a:srgbClr val="00AEF0"/>
                  </a:solidFill>
                  <a:latin typeface="ZztexMono-Regular"/>
                </a:rPr>
                <a:t>%ebp</a:t>
              </a:r>
              <a:r>
                <a:rPr lang="en-US" altLang="zh-CN" sz="2400" i="1" dirty="0">
                  <a:solidFill>
                    <a:srgbClr val="00AEF0"/>
                  </a:solidFill>
                  <a:latin typeface="ZztexMono-Italic"/>
                </a:rPr>
                <a:t>+8</a:t>
              </a:r>
            </a:p>
            <a:p>
              <a:r>
                <a:rPr lang="en-US" altLang="zh-CN" sz="1050" dirty="0">
                  <a:solidFill>
                    <a:srgbClr val="00AEF0"/>
                  </a:solidFill>
                  <a:latin typeface="StoneSans"/>
                </a:rPr>
                <a:t>1 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movl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 8(%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ebp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), 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eax</a:t>
              </a:r>
              <a:endParaRPr lang="en-US" altLang="zh-CN" sz="2800" dirty="0">
                <a:solidFill>
                  <a:srgbClr val="000000"/>
                </a:solidFill>
                <a:latin typeface="ZztexMono-Regular"/>
              </a:endParaRPr>
            </a:p>
            <a:p>
              <a:r>
                <a:rPr lang="en-US" altLang="zh-CN" sz="1050" dirty="0">
                  <a:solidFill>
                    <a:srgbClr val="00AEF0"/>
                  </a:solidFill>
                  <a:latin typeface="StoneSans"/>
                </a:rPr>
                <a:t>2 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movl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 8(%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eax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), 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edx</a:t>
              </a:r>
              <a:endParaRPr lang="en-US" altLang="zh-CN" sz="2800" dirty="0">
                <a:solidFill>
                  <a:srgbClr val="000000"/>
                </a:solidFill>
                <a:latin typeface="ZztexMono-Regular"/>
              </a:endParaRPr>
            </a:p>
            <a:p>
              <a:r>
                <a:rPr lang="en-US" altLang="zh-CN" sz="1050" dirty="0">
                  <a:solidFill>
                    <a:srgbClr val="00AEF0"/>
                  </a:solidFill>
                  <a:latin typeface="StoneSans"/>
                </a:rPr>
                <a:t>3 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movl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 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edx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, 4(%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eax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)</a:t>
              </a:r>
            </a:p>
            <a:p>
              <a:r>
                <a:rPr lang="en-US" altLang="zh-CN" sz="1050" dirty="0">
                  <a:solidFill>
                    <a:srgbClr val="00AEF0"/>
                  </a:solidFill>
                  <a:latin typeface="StoneSans"/>
                </a:rPr>
                <a:t>4 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leal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 4(%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eax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), 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edx</a:t>
              </a:r>
              <a:endParaRPr lang="en-US" altLang="zh-CN" sz="2800" dirty="0">
                <a:solidFill>
                  <a:srgbClr val="000000"/>
                </a:solidFill>
                <a:latin typeface="ZztexMono-Regular"/>
              </a:endParaRPr>
            </a:p>
            <a:p>
              <a:r>
                <a:rPr lang="en-US" altLang="zh-CN" sz="1050" dirty="0">
                  <a:solidFill>
                    <a:srgbClr val="00AEF0"/>
                  </a:solidFill>
                  <a:latin typeface="StoneSans"/>
                </a:rPr>
                <a:t>5 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movl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 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edx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, (%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eax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)</a:t>
              </a:r>
            </a:p>
            <a:p>
              <a:r>
                <a:rPr lang="en-US" altLang="zh-CN" sz="1050" dirty="0">
                  <a:solidFill>
                    <a:srgbClr val="00AEF0"/>
                  </a:solidFill>
                  <a:latin typeface="StoneSans"/>
                </a:rPr>
                <a:t>6 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movl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 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eax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, 12(%</a:t>
              </a:r>
              <a:r>
                <a:rPr lang="en-US" altLang="zh-CN" sz="2800" dirty="0" err="1">
                  <a:solidFill>
                    <a:srgbClr val="000000"/>
                  </a:solidFill>
                  <a:latin typeface="ZztexMono-Regular"/>
                </a:rPr>
                <a:t>eax</a:t>
              </a:r>
              <a:r>
                <a:rPr lang="en-US" altLang="zh-CN" sz="2800" dirty="0">
                  <a:solidFill>
                    <a:srgbClr val="000000"/>
                  </a:solidFill>
                  <a:latin typeface="ZztexMono-Regular"/>
                </a:rPr>
                <a:t>)</a:t>
              </a:r>
              <a:endParaRPr lang="zh-CN" altLang="en-US" sz="2800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DA3A1CA-2BB7-4BFF-AED2-20F73F10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4" y="555439"/>
            <a:ext cx="2514600" cy="4163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8E60E0-FA17-42AF-9A2C-53F9F566F582}"/>
              </a:ext>
            </a:extLst>
          </p:cNvPr>
          <p:cNvSpPr txBox="1"/>
          <p:nvPr/>
        </p:nvSpPr>
        <p:spPr>
          <a:xfrm>
            <a:off x="5889828" y="316739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5918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171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8613" y="66147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err="1">
                <a:latin typeface="ZztexMono-Regular"/>
              </a:rPr>
              <a:t>struct</a:t>
            </a:r>
            <a:r>
              <a:rPr lang="en-US" altLang="zh-CN" sz="2400" dirty="0">
                <a:latin typeface="ZztexMono-Regular"/>
              </a:rPr>
              <a:t> </a:t>
            </a:r>
            <a:r>
              <a:rPr lang="en-US" altLang="zh-CN" sz="2400" dirty="0" err="1">
                <a:latin typeface="ZztexMono-Regular"/>
              </a:rPr>
              <a:t>prob</a:t>
            </a:r>
            <a:r>
              <a:rPr lang="en-US" altLang="zh-CN" sz="2400" dirty="0">
                <a:latin typeface="ZztexMono-Regular"/>
              </a:rPr>
              <a:t> {</a:t>
            </a:r>
          </a:p>
          <a:p>
            <a:r>
              <a:rPr lang="zh-CN" altLang="en-US" sz="2400" dirty="0">
                <a:latin typeface="ZztexMono-Regular"/>
              </a:rPr>
              <a:t>   </a:t>
            </a:r>
            <a:r>
              <a:rPr lang="en-US" altLang="zh-CN" sz="2400" dirty="0" err="1">
                <a:latin typeface="ZztexMono-Regular"/>
              </a:rPr>
              <a:t>int</a:t>
            </a:r>
            <a:r>
              <a:rPr lang="en-US" altLang="zh-CN" sz="2400" dirty="0">
                <a:latin typeface="ZztexMono-Regular"/>
              </a:rPr>
              <a:t> *p;</a:t>
            </a:r>
          </a:p>
          <a:p>
            <a:r>
              <a:rPr lang="zh-CN" altLang="en-US" sz="2400" dirty="0">
                <a:latin typeface="ZztexMono-Regular"/>
              </a:rPr>
              <a:t>   </a:t>
            </a:r>
            <a:r>
              <a:rPr lang="en-US" altLang="zh-CN" sz="2400" dirty="0" err="1">
                <a:latin typeface="ZztexMono-Regular"/>
              </a:rPr>
              <a:t>struct</a:t>
            </a:r>
            <a:r>
              <a:rPr lang="en-US" altLang="zh-CN" sz="2400" dirty="0">
                <a:latin typeface="ZztexMono-Regular"/>
              </a:rPr>
              <a:t> {</a:t>
            </a:r>
          </a:p>
          <a:p>
            <a:r>
              <a:rPr lang="zh-CN" altLang="en-US" sz="2400" dirty="0">
                <a:latin typeface="ZztexMono-Regular"/>
              </a:rPr>
              <a:t>      </a:t>
            </a:r>
            <a:r>
              <a:rPr lang="en-US" altLang="zh-CN" sz="2400" dirty="0" err="1">
                <a:latin typeface="ZztexMono-Regular"/>
              </a:rPr>
              <a:t>int</a:t>
            </a:r>
            <a:r>
              <a:rPr lang="en-US" altLang="zh-CN" sz="2400" dirty="0">
                <a:latin typeface="ZztexMono-Regular"/>
              </a:rPr>
              <a:t> x;</a:t>
            </a:r>
          </a:p>
          <a:p>
            <a:r>
              <a:rPr lang="zh-CN" altLang="en-US" sz="2400" dirty="0">
                <a:latin typeface="ZztexMono-Regular"/>
              </a:rPr>
              <a:t>      </a:t>
            </a:r>
            <a:r>
              <a:rPr lang="en-US" altLang="zh-CN" sz="2400" dirty="0" err="1">
                <a:latin typeface="ZztexMono-Regular"/>
              </a:rPr>
              <a:t>int</a:t>
            </a:r>
            <a:r>
              <a:rPr lang="en-US" altLang="zh-CN" sz="2400" dirty="0">
                <a:latin typeface="ZztexMono-Regular"/>
              </a:rPr>
              <a:t> y;</a:t>
            </a:r>
          </a:p>
          <a:p>
            <a:r>
              <a:rPr lang="zh-CN" altLang="en-US" sz="2400" dirty="0">
                <a:latin typeface="ZztexMono-Regular"/>
              </a:rPr>
              <a:t>   </a:t>
            </a:r>
            <a:r>
              <a:rPr lang="en-US" altLang="zh-CN" sz="2400" dirty="0">
                <a:latin typeface="ZztexMono-Regular"/>
              </a:rPr>
              <a:t>} s;</a:t>
            </a:r>
          </a:p>
          <a:p>
            <a:r>
              <a:rPr lang="en-US" altLang="zh-CN" sz="2400" dirty="0" err="1">
                <a:latin typeface="ZztexMono-Regular"/>
              </a:rPr>
              <a:t>struct</a:t>
            </a:r>
            <a:r>
              <a:rPr lang="en-US" altLang="zh-CN" sz="2400" dirty="0">
                <a:latin typeface="ZztexMono-Regular"/>
              </a:rPr>
              <a:t> </a:t>
            </a:r>
            <a:r>
              <a:rPr lang="en-US" altLang="zh-CN" sz="2400" dirty="0" err="1">
                <a:latin typeface="ZztexMono-Regular"/>
              </a:rPr>
              <a:t>prob</a:t>
            </a:r>
            <a:r>
              <a:rPr lang="en-US" altLang="zh-CN" sz="2400" dirty="0">
                <a:latin typeface="ZztexMono-Regular"/>
              </a:rPr>
              <a:t> *next;</a:t>
            </a:r>
          </a:p>
          <a:p>
            <a:r>
              <a:rPr lang="en-US" altLang="zh-CN" sz="2400" dirty="0">
                <a:latin typeface="ZztexMono-Regular"/>
              </a:rPr>
              <a:t>};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095600" y="1131213"/>
            <a:ext cx="962025" cy="163121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Ten-Roman"/>
              </a:rPr>
              <a:t>偏移？</a:t>
            </a:r>
            <a:endParaRPr lang="en-US" altLang="zh-CN" sz="2000" dirty="0">
              <a:solidFill>
                <a:srgbClr val="FF0000"/>
              </a:solidFill>
              <a:latin typeface="TimesTen-Roman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p</a:t>
            </a:r>
            <a:r>
              <a:rPr lang="en-US" altLang="zh-CN" sz="2000" dirty="0">
                <a:solidFill>
                  <a:srgbClr val="000000"/>
                </a:solidFill>
                <a:latin typeface="TimesTen-Roman"/>
              </a:rPr>
              <a:t>:</a:t>
            </a:r>
            <a:r>
              <a:rPr lang="zh-CN" altLang="en-US" sz="2000" u="sng" dirty="0">
                <a:solidFill>
                  <a:srgbClr val="000000"/>
                </a:solidFill>
                <a:latin typeface="TimesTen-Roman"/>
              </a:rPr>
              <a:t>    </a:t>
            </a:r>
            <a:endParaRPr lang="en-US" altLang="zh-CN" sz="2000" u="sng" dirty="0">
              <a:solidFill>
                <a:srgbClr val="000000"/>
              </a:solidFill>
              <a:latin typeface="TimesTen-Roman"/>
            </a:endParaRPr>
          </a:p>
          <a:p>
            <a:r>
              <a:rPr lang="en-US" altLang="zh-CN" sz="2000" dirty="0" err="1">
                <a:solidFill>
                  <a:srgbClr val="231F20"/>
                </a:solidFill>
                <a:latin typeface="ZztexMono-Regular"/>
              </a:rPr>
              <a:t>s.x</a:t>
            </a:r>
            <a:r>
              <a:rPr lang="en-US" altLang="zh-CN" sz="2000" dirty="0">
                <a:solidFill>
                  <a:srgbClr val="231F20"/>
                </a:solidFill>
                <a:latin typeface="TimesTen-Roman"/>
              </a:rPr>
              <a:t>:</a:t>
            </a:r>
          </a:p>
          <a:p>
            <a:r>
              <a:rPr lang="en-US" altLang="zh-CN" sz="2000" dirty="0" err="1">
                <a:solidFill>
                  <a:srgbClr val="231F20"/>
                </a:solidFill>
                <a:latin typeface="ZztexMono-Regular"/>
              </a:rPr>
              <a:t>s.y</a:t>
            </a:r>
            <a:r>
              <a:rPr lang="en-US" altLang="zh-CN" sz="2000" dirty="0">
                <a:solidFill>
                  <a:srgbClr val="231F20"/>
                </a:solidFill>
                <a:latin typeface="TimesTen-Roman"/>
              </a:rPr>
              <a:t>:</a:t>
            </a:r>
          </a:p>
          <a:p>
            <a:r>
              <a:rPr lang="en-US" altLang="zh-CN" sz="2000" dirty="0">
                <a:solidFill>
                  <a:srgbClr val="231F20"/>
                </a:solidFill>
                <a:latin typeface="ZztexMono-Regular"/>
              </a:rPr>
              <a:t>next</a:t>
            </a:r>
            <a:r>
              <a:rPr lang="en-US" altLang="zh-CN" sz="2000" dirty="0">
                <a:solidFill>
                  <a:srgbClr val="231F20"/>
                </a:solidFill>
                <a:latin typeface="TimesTen-Roman"/>
              </a:rPr>
              <a:t>: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17101" y="3980577"/>
            <a:ext cx="45260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ZztexMono-Regular"/>
              </a:rPr>
              <a:t>void </a:t>
            </a:r>
            <a:r>
              <a:rPr lang="en-US" altLang="zh-CN" sz="2400" dirty="0" err="1">
                <a:latin typeface="ZztexMono-Regular"/>
              </a:rPr>
              <a:t>sp_init</a:t>
            </a:r>
            <a:r>
              <a:rPr lang="en-US" altLang="zh-CN" sz="2400" dirty="0">
                <a:latin typeface="ZztexMono-Regular"/>
              </a:rPr>
              <a:t>(</a:t>
            </a:r>
            <a:r>
              <a:rPr lang="en-US" altLang="zh-CN" sz="2400" dirty="0" err="1">
                <a:latin typeface="ZztexMono-Regular"/>
              </a:rPr>
              <a:t>struct</a:t>
            </a:r>
            <a:r>
              <a:rPr lang="en-US" altLang="zh-CN" sz="2400" dirty="0">
                <a:latin typeface="ZztexMono-Regular"/>
              </a:rPr>
              <a:t> </a:t>
            </a:r>
            <a:r>
              <a:rPr lang="en-US" altLang="zh-CN" sz="2400" dirty="0" err="1">
                <a:latin typeface="ZztexMono-Regular"/>
              </a:rPr>
              <a:t>prob</a:t>
            </a:r>
            <a:r>
              <a:rPr lang="en-US" altLang="zh-CN" sz="2400" dirty="0">
                <a:latin typeface="ZztexMono-Regular"/>
              </a:rPr>
              <a:t> *</a:t>
            </a:r>
            <a:r>
              <a:rPr lang="en-US" altLang="zh-CN" sz="2400" dirty="0" err="1">
                <a:latin typeface="ZztexMono-Regular"/>
              </a:rPr>
              <a:t>sp</a:t>
            </a:r>
            <a:r>
              <a:rPr lang="en-US" altLang="zh-CN" sz="2400" dirty="0">
                <a:latin typeface="ZztexMono-Regular"/>
              </a:rPr>
              <a:t>)</a:t>
            </a:r>
          </a:p>
          <a:p>
            <a:r>
              <a:rPr lang="en-US" altLang="zh-CN" sz="2400" dirty="0">
                <a:latin typeface="ZztexMono-Regular"/>
              </a:rPr>
              <a:t>{</a:t>
            </a:r>
          </a:p>
          <a:p>
            <a:r>
              <a:rPr lang="zh-CN" altLang="en-US" sz="2400" dirty="0">
                <a:latin typeface="ZztexMono-Regular"/>
              </a:rPr>
              <a:t>    </a:t>
            </a:r>
            <a:r>
              <a:rPr lang="en-US" altLang="zh-CN" sz="2400" dirty="0" err="1">
                <a:latin typeface="ZztexMono-Regular"/>
              </a:rPr>
              <a:t>sp</a:t>
            </a:r>
            <a:r>
              <a:rPr lang="en-US" altLang="zh-CN" sz="2400" dirty="0">
                <a:latin typeface="ZztexMono-Regular"/>
              </a:rPr>
              <a:t>-&gt;</a:t>
            </a:r>
            <a:r>
              <a:rPr lang="en-US" altLang="zh-CN" sz="2400" dirty="0" err="1">
                <a:latin typeface="ZztexMono-Regular"/>
              </a:rPr>
              <a:t>s.x</a:t>
            </a:r>
            <a:r>
              <a:rPr lang="en-US" altLang="zh-CN" sz="2400" dirty="0">
                <a:latin typeface="ZztexMono-Regular"/>
              </a:rPr>
              <a:t> =</a:t>
            </a:r>
            <a:r>
              <a:rPr lang="en-US" altLang="zh-CN" sz="2400" u="sng" dirty="0">
                <a:latin typeface="ZztexMono-Regular"/>
              </a:rPr>
              <a:t> </a:t>
            </a:r>
            <a:r>
              <a:rPr lang="zh-CN" altLang="en-US" sz="2400" u="sng" dirty="0">
                <a:latin typeface="ZztexMono-Regular"/>
              </a:rPr>
              <a:t>      </a:t>
            </a:r>
            <a:r>
              <a:rPr lang="en-US" altLang="zh-CN" sz="2400" dirty="0">
                <a:latin typeface="ZztexMono-Regular"/>
              </a:rPr>
              <a:t>;</a:t>
            </a:r>
          </a:p>
          <a:p>
            <a:r>
              <a:rPr lang="zh-CN" altLang="en-US" sz="2400" dirty="0">
                <a:latin typeface="ZztexMono-Regular"/>
              </a:rPr>
              <a:t>    </a:t>
            </a:r>
            <a:r>
              <a:rPr lang="en-US" altLang="zh-CN" sz="2400" dirty="0" err="1">
                <a:latin typeface="ZztexMono-Regular"/>
              </a:rPr>
              <a:t>sp</a:t>
            </a:r>
            <a:r>
              <a:rPr lang="en-US" altLang="zh-CN" sz="2400" dirty="0">
                <a:latin typeface="ZztexMono-Regular"/>
              </a:rPr>
              <a:t>-&gt;p = </a:t>
            </a:r>
            <a:r>
              <a:rPr lang="en-US" altLang="zh-CN" sz="2400" u="sng" dirty="0">
                <a:latin typeface="ZztexMono-Regular"/>
              </a:rPr>
              <a:t> </a:t>
            </a:r>
            <a:r>
              <a:rPr lang="zh-CN" altLang="en-US" sz="2400" u="sng" dirty="0">
                <a:latin typeface="ZztexMono-Regular"/>
              </a:rPr>
              <a:t>       </a:t>
            </a:r>
            <a:r>
              <a:rPr lang="en-US" altLang="zh-CN" sz="2400" dirty="0">
                <a:latin typeface="ZztexMono-Regular"/>
              </a:rPr>
              <a:t>;</a:t>
            </a:r>
          </a:p>
          <a:p>
            <a:r>
              <a:rPr lang="zh-CN" altLang="en-US" sz="2400" dirty="0">
                <a:latin typeface="ZztexMono-Regular"/>
              </a:rPr>
              <a:t>    </a:t>
            </a:r>
            <a:r>
              <a:rPr lang="en-US" altLang="zh-CN" sz="2400" dirty="0" err="1">
                <a:latin typeface="ZztexMono-Regular"/>
              </a:rPr>
              <a:t>sp</a:t>
            </a:r>
            <a:r>
              <a:rPr lang="en-US" altLang="zh-CN" sz="2400" dirty="0">
                <a:latin typeface="ZztexMono-Regular"/>
              </a:rPr>
              <a:t>-&gt;next = </a:t>
            </a:r>
            <a:r>
              <a:rPr lang="en-US" altLang="zh-CN" sz="2400" u="sng" dirty="0">
                <a:latin typeface="ZztexMono-Regular"/>
              </a:rPr>
              <a:t> </a:t>
            </a:r>
            <a:r>
              <a:rPr lang="zh-CN" altLang="en-US" sz="2400" u="sng" dirty="0">
                <a:latin typeface="ZztexMono-Regular"/>
              </a:rPr>
              <a:t>        </a:t>
            </a:r>
            <a:r>
              <a:rPr lang="en-US" altLang="zh-CN" sz="2400" dirty="0">
                <a:latin typeface="ZztexMono-Regular"/>
              </a:rPr>
              <a:t>;</a:t>
            </a:r>
          </a:p>
          <a:p>
            <a:r>
              <a:rPr lang="en-US" altLang="zh-CN" sz="2400" dirty="0">
                <a:latin typeface="ZztexMono-Regular"/>
              </a:rPr>
              <a:t>}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45B1A3-F8DA-48B7-B445-F8569FA9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91" y="1383671"/>
            <a:ext cx="7600206" cy="7573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8D2F88-529E-45F3-9B72-0D44888D7734}"/>
              </a:ext>
            </a:extLst>
          </p:cNvPr>
          <p:cNvSpPr txBox="1"/>
          <p:nvPr/>
        </p:nvSpPr>
        <p:spPr>
          <a:xfrm>
            <a:off x="5871210" y="60713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818006-C161-4998-92B7-D0B42538D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12" y="3564243"/>
            <a:ext cx="6527710" cy="283362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04DDCD9-6CF8-4A02-BB63-8158D44D4590}"/>
              </a:ext>
            </a:extLst>
          </p:cNvPr>
          <p:cNvSpPr/>
          <p:nvPr/>
        </p:nvSpPr>
        <p:spPr>
          <a:xfrm>
            <a:off x="9578898" y="4449337"/>
            <a:ext cx="2442599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D60E28-E89D-4668-B60F-DBEDF36F30C5}"/>
              </a:ext>
            </a:extLst>
          </p:cNvPr>
          <p:cNvSpPr/>
          <p:nvPr/>
        </p:nvSpPr>
        <p:spPr>
          <a:xfrm>
            <a:off x="9578898" y="4814462"/>
            <a:ext cx="2442599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106D13-7075-43C4-8261-4E7A75A7204B}"/>
              </a:ext>
            </a:extLst>
          </p:cNvPr>
          <p:cNvSpPr/>
          <p:nvPr/>
        </p:nvSpPr>
        <p:spPr>
          <a:xfrm>
            <a:off x="9578898" y="5158831"/>
            <a:ext cx="2442599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72908A3-94F3-4749-9CB5-8AC184065A9F}"/>
              </a:ext>
            </a:extLst>
          </p:cNvPr>
          <p:cNvSpPr/>
          <p:nvPr/>
        </p:nvSpPr>
        <p:spPr>
          <a:xfrm>
            <a:off x="9578898" y="5436534"/>
            <a:ext cx="2442599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BB296DA-9686-4790-B25F-F65D9935BC47}"/>
              </a:ext>
            </a:extLst>
          </p:cNvPr>
          <p:cNvSpPr/>
          <p:nvPr/>
        </p:nvSpPr>
        <p:spPr>
          <a:xfrm>
            <a:off x="9578898" y="5801659"/>
            <a:ext cx="2442599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53B8B6D-59CE-45BA-BFF4-18CD9916A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407" y="4764795"/>
            <a:ext cx="1763486" cy="10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C8304C-C5C2-421E-8C9C-04A722EA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172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1527FF-F8B5-440E-B091-6F66A8410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95" y="507793"/>
            <a:ext cx="8599470" cy="3235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5F0E42-A92E-4C2A-BEF3-09DD8715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95" y="906464"/>
            <a:ext cx="3205538" cy="1448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9E7804-E456-4A59-B733-922FA45D4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95" y="3303782"/>
            <a:ext cx="3269981" cy="32699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385A68-BBAC-4F02-A91A-FEC1FF640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95" y="2530677"/>
            <a:ext cx="6402727" cy="708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EEBDAB-642E-4E77-B553-0AA96AC5F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577" y="4027470"/>
            <a:ext cx="2588388" cy="232273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A629FF-35CC-431F-9AA7-FA71AA97D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400" y="2511975"/>
            <a:ext cx="3958762" cy="266219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249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173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096899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3.6.3</a:t>
            </a:r>
            <a:r>
              <a:rPr lang="zh-CN" altLang="en-US" dirty="0"/>
              <a:t> 联合体</a:t>
            </a:r>
            <a:endParaRPr lang="en-US" altLang="zh-CN" dirty="0"/>
          </a:p>
          <a:p>
            <a:pPr lvl="1"/>
            <a:r>
              <a:rPr lang="zh-CN" altLang="en-US" dirty="0"/>
              <a:t>将不同类型的多个对象聚合到一个数据对象中，各对象所占用的空间重叠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184910" y="2358866"/>
            <a:ext cx="1866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ZztexMono-Regular"/>
              </a:rPr>
              <a:t>struct</a:t>
            </a:r>
            <a:r>
              <a:rPr lang="en-US" altLang="zh-CN" dirty="0">
                <a:latin typeface="ZztexMono-Regular"/>
              </a:rPr>
              <a:t> S3 {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>
                <a:latin typeface="ZztexMono-Regular"/>
              </a:rPr>
              <a:t>char c;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</a:t>
            </a:r>
            <a:r>
              <a:rPr lang="en-US" altLang="zh-CN" dirty="0">
                <a:latin typeface="ZztexMono-Regular"/>
              </a:rPr>
              <a:t>[2];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>
                <a:latin typeface="ZztexMono-Regular"/>
              </a:rPr>
              <a:t>double v;</a:t>
            </a:r>
          </a:p>
          <a:p>
            <a:r>
              <a:rPr lang="en-US" altLang="zh-CN" dirty="0">
                <a:latin typeface="ZztexMono-Regular"/>
              </a:rPr>
              <a:t>};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90900" y="2358866"/>
            <a:ext cx="1866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union U3 {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>
                <a:latin typeface="ZztexMono-Regular"/>
              </a:rPr>
              <a:t>char c;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</a:t>
            </a:r>
            <a:r>
              <a:rPr lang="en-US" altLang="zh-CN" dirty="0">
                <a:latin typeface="ZztexMono-Regular"/>
              </a:rPr>
              <a:t>[2];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>
                <a:latin typeface="ZztexMono-Regular"/>
              </a:rPr>
              <a:t>double v;</a:t>
            </a:r>
          </a:p>
          <a:p>
            <a:r>
              <a:rPr lang="en-US" altLang="zh-CN" dirty="0">
                <a:latin typeface="ZztexMono-Regular"/>
              </a:rPr>
              <a:t>};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58902" y="2358866"/>
            <a:ext cx="3732339" cy="111585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9627109" y="2811780"/>
            <a:ext cx="532891" cy="628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20990" y="2811779"/>
            <a:ext cx="388461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15220" y="1772364"/>
            <a:ext cx="72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对齐</a:t>
            </a:r>
          </a:p>
        </p:txBody>
      </p:sp>
      <p:cxnSp>
        <p:nvCxnSpPr>
          <p:cNvPr id="12" name="直接箭头连接符 11"/>
          <p:cNvCxnSpPr>
            <a:stCxn id="10" idx="2"/>
            <a:endCxn id="8" idx="0"/>
          </p:cNvCxnSpPr>
          <p:nvPr/>
        </p:nvCxnSpPr>
        <p:spPr>
          <a:xfrm flipH="1">
            <a:off x="8115221" y="2141696"/>
            <a:ext cx="362584" cy="67008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5BE74BF-419D-4780-9FAC-79013D46D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86" y="5144948"/>
            <a:ext cx="10543506" cy="98008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B8870E0-8372-45E7-82FF-114269D88B16}"/>
              </a:ext>
            </a:extLst>
          </p:cNvPr>
          <p:cNvSpPr txBox="1"/>
          <p:nvPr/>
        </p:nvSpPr>
        <p:spPr>
          <a:xfrm>
            <a:off x="4774402" y="4731033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1F1B53-DD83-401C-A724-B5F39AEAB90E}"/>
              </a:ext>
            </a:extLst>
          </p:cNvPr>
          <p:cNvSpPr txBox="1"/>
          <p:nvPr/>
        </p:nvSpPr>
        <p:spPr>
          <a:xfrm>
            <a:off x="5555802" y="2692182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757F817-DDAC-47C8-B42B-8C6DBB638125}"/>
              </a:ext>
            </a:extLst>
          </p:cNvPr>
          <p:cNvCxnSpPr/>
          <p:nvPr/>
        </p:nvCxnSpPr>
        <p:spPr>
          <a:xfrm flipH="1">
            <a:off x="7920990" y="3083451"/>
            <a:ext cx="654298" cy="2422971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5201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500196-1ACD-4904-87F7-B9183859E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174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13F269-83FC-4369-AFEF-98927FE0BDBC}"/>
              </a:ext>
            </a:extLst>
          </p:cNvPr>
          <p:cNvSpPr txBox="1"/>
          <p:nvPr/>
        </p:nvSpPr>
        <p:spPr>
          <a:xfrm>
            <a:off x="561410" y="613317"/>
            <a:ext cx="11147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应用示例</a:t>
            </a:r>
            <a:r>
              <a:rPr lang="zh-CN" altLang="en-US" dirty="0"/>
              <a:t>：二叉树，中间节点仅作构成树的结构，叶子节点将记录两个</a:t>
            </a:r>
            <a:r>
              <a:rPr lang="en-US" altLang="zh-CN" dirty="0"/>
              <a:t>double</a:t>
            </a:r>
            <a:r>
              <a:rPr lang="zh-CN" altLang="en-US" dirty="0"/>
              <a:t>数值。对比结构和联合体的空间开销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6C910A-918C-492B-BFB3-449B3C08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35" y="2113302"/>
            <a:ext cx="3256289" cy="1477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3C61BA-0D8C-4E3D-98BC-3BA19178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91" y="4427020"/>
            <a:ext cx="3763670" cy="21786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9DDF9C-452F-4630-A14B-2D8951B36257}"/>
              </a:ext>
            </a:extLst>
          </p:cNvPr>
          <p:cNvSpPr txBox="1"/>
          <p:nvPr/>
        </p:nvSpPr>
        <p:spPr>
          <a:xfrm>
            <a:off x="908691" y="1652485"/>
            <a:ext cx="454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每个节点</a:t>
            </a:r>
            <a:r>
              <a:rPr lang="en-US" altLang="zh-CN" b="1" dirty="0">
                <a:solidFill>
                  <a:srgbClr val="00B0F0"/>
                </a:solidFill>
              </a:rPr>
              <a:t>32</a:t>
            </a:r>
            <a:r>
              <a:rPr lang="zh-CN" altLang="en-US" b="1" dirty="0">
                <a:solidFill>
                  <a:srgbClr val="00B0F0"/>
                </a:solidFill>
              </a:rPr>
              <a:t>字节，每个节点浪费</a:t>
            </a:r>
            <a:r>
              <a:rPr lang="en-US" altLang="zh-CN" b="1" dirty="0">
                <a:solidFill>
                  <a:srgbClr val="00B0F0"/>
                </a:solidFill>
              </a:rPr>
              <a:t>16</a:t>
            </a:r>
            <a:r>
              <a:rPr lang="zh-CN" altLang="en-US" b="1" dirty="0">
                <a:solidFill>
                  <a:srgbClr val="00B0F0"/>
                </a:solidFill>
              </a:rPr>
              <a:t>字节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9F0D87-52A7-4642-BCD8-49073D9EC46C}"/>
              </a:ext>
            </a:extLst>
          </p:cNvPr>
          <p:cNvSpPr txBox="1"/>
          <p:nvPr/>
        </p:nvSpPr>
        <p:spPr>
          <a:xfrm>
            <a:off x="824485" y="4059044"/>
            <a:ext cx="32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每个节点</a:t>
            </a:r>
            <a:r>
              <a:rPr lang="en-US" altLang="zh-CN" b="1" dirty="0">
                <a:solidFill>
                  <a:srgbClr val="00B0F0"/>
                </a:solidFill>
              </a:rPr>
              <a:t>16</a:t>
            </a:r>
            <a:r>
              <a:rPr lang="zh-CN" altLang="en-US" b="1" dirty="0">
                <a:solidFill>
                  <a:srgbClr val="00B0F0"/>
                </a:solidFill>
              </a:rPr>
              <a:t>字节，没有浪费</a:t>
            </a:r>
            <a:endParaRPr lang="zh-CN" altLang="en-US" dirty="0"/>
          </a:p>
        </p:txBody>
      </p:sp>
      <p:sp>
        <p:nvSpPr>
          <p:cNvPr id="8" name="箭头: 左右 7">
            <a:extLst>
              <a:ext uri="{FF2B5EF4-FFF2-40B4-BE49-F238E27FC236}">
                <a16:creationId xmlns:a16="http://schemas.microsoft.com/office/drawing/2014/main" id="{5E901F9B-F9F2-4A12-B032-90F8A98170F4}"/>
              </a:ext>
            </a:extLst>
          </p:cNvPr>
          <p:cNvSpPr/>
          <p:nvPr/>
        </p:nvSpPr>
        <p:spPr>
          <a:xfrm rot="5400000">
            <a:off x="3624146" y="3345366"/>
            <a:ext cx="936702" cy="490654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D4CC0A2-724C-40F6-A527-4E8C9AE1A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266" y="2199651"/>
            <a:ext cx="6310667" cy="371878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9DFAB97B-EE37-4D8A-8C79-C49D961794F3}"/>
              </a:ext>
            </a:extLst>
          </p:cNvPr>
          <p:cNvSpPr/>
          <p:nvPr/>
        </p:nvSpPr>
        <p:spPr>
          <a:xfrm>
            <a:off x="4548484" y="4795551"/>
            <a:ext cx="909905" cy="46835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DA3AF1-7D7E-4E42-8306-10EB5CFA1E52}"/>
              </a:ext>
            </a:extLst>
          </p:cNvPr>
          <p:cNvSpPr txBox="1"/>
          <p:nvPr/>
        </p:nvSpPr>
        <p:spPr>
          <a:xfrm>
            <a:off x="4337824" y="4460460"/>
            <a:ext cx="188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区分节点类型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19AB262-461C-4AF5-96B3-1A603282D8EF}"/>
              </a:ext>
            </a:extLst>
          </p:cNvPr>
          <p:cNvSpPr txBox="1"/>
          <p:nvPr/>
        </p:nvSpPr>
        <p:spPr>
          <a:xfrm>
            <a:off x="9362602" y="3025983"/>
            <a:ext cx="2346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</a:rPr>
              <a:t>每个节点</a:t>
            </a:r>
            <a:r>
              <a:rPr lang="en-US" altLang="zh-CN" b="1" dirty="0">
                <a:solidFill>
                  <a:srgbClr val="00B0F0"/>
                </a:solidFill>
              </a:rPr>
              <a:t>24</a:t>
            </a:r>
            <a:r>
              <a:rPr lang="zh-CN" altLang="en-US" b="1" dirty="0">
                <a:solidFill>
                  <a:srgbClr val="00B0F0"/>
                </a:solidFill>
              </a:rPr>
              <a:t>字节：</a:t>
            </a:r>
            <a:endParaRPr lang="en-US" altLang="zh-CN" b="1" dirty="0">
              <a:solidFill>
                <a:srgbClr val="00B0F0"/>
              </a:solidFill>
            </a:endParaRPr>
          </a:p>
          <a:p>
            <a:r>
              <a:rPr lang="en-US" altLang="zh-CN" b="1" dirty="0">
                <a:solidFill>
                  <a:srgbClr val="00B0F0"/>
                </a:solidFill>
              </a:rPr>
              <a:t>4 +  4(</a:t>
            </a:r>
            <a:r>
              <a:rPr lang="zh-CN" altLang="en-US" b="1" dirty="0">
                <a:solidFill>
                  <a:srgbClr val="00B0F0"/>
                </a:solidFill>
              </a:rPr>
              <a:t>填充</a:t>
            </a:r>
            <a:r>
              <a:rPr lang="en-US" altLang="zh-CN" b="1" dirty="0">
                <a:solidFill>
                  <a:srgbClr val="00B0F0"/>
                </a:solidFill>
              </a:rPr>
              <a:t>)  +  16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1F7E7F0-32FB-4551-86F6-2A6CA0DB6AA9}"/>
              </a:ext>
            </a:extLst>
          </p:cNvPr>
          <p:cNvSpPr/>
          <p:nvPr/>
        </p:nvSpPr>
        <p:spPr>
          <a:xfrm>
            <a:off x="5887844" y="3025983"/>
            <a:ext cx="2849756" cy="4030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87434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B0806E-8812-4126-88B4-AC2447CB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175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BC02F0-AC97-4BD9-B8A3-B5DC5360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60" y="564630"/>
            <a:ext cx="2522301" cy="4084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5D5AE5-4D7E-4430-A252-7F2DEA07C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13" y="1052098"/>
            <a:ext cx="2319985" cy="15697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BF7633-DA53-483F-8868-B905DD4A7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14" y="2621870"/>
            <a:ext cx="2319984" cy="1843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6269AA-BC73-40B8-AC9A-9BDA71F9D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691" y="564630"/>
            <a:ext cx="4147255" cy="12197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C9E8B-888F-4991-91FB-8A46B81CA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691" y="1784411"/>
            <a:ext cx="8025978" cy="464037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8481EAF-748C-4699-A6A2-A6424ABF1FFC}"/>
              </a:ext>
            </a:extLst>
          </p:cNvPr>
          <p:cNvSpPr/>
          <p:nvPr/>
        </p:nvSpPr>
        <p:spPr>
          <a:xfrm>
            <a:off x="6746488" y="2843561"/>
            <a:ext cx="1271239" cy="3679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0449DEA-980F-4E21-8CDD-D003B9D03CCA}"/>
              </a:ext>
            </a:extLst>
          </p:cNvPr>
          <p:cNvSpPr/>
          <p:nvPr/>
        </p:nvSpPr>
        <p:spPr>
          <a:xfrm>
            <a:off x="6746488" y="3462455"/>
            <a:ext cx="1271239" cy="3679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6148AC8-A9D6-4B49-9878-555B37974D37}"/>
              </a:ext>
            </a:extLst>
          </p:cNvPr>
          <p:cNvSpPr/>
          <p:nvPr/>
        </p:nvSpPr>
        <p:spPr>
          <a:xfrm>
            <a:off x="6746488" y="4063342"/>
            <a:ext cx="1271239" cy="3679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910785-7296-4B35-A23E-830A34E44D1E}"/>
              </a:ext>
            </a:extLst>
          </p:cNvPr>
          <p:cNvSpPr/>
          <p:nvPr/>
        </p:nvSpPr>
        <p:spPr>
          <a:xfrm>
            <a:off x="6746488" y="4459180"/>
            <a:ext cx="1271239" cy="3679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1084301-E13C-45D2-B277-56E959E97718}"/>
              </a:ext>
            </a:extLst>
          </p:cNvPr>
          <p:cNvSpPr/>
          <p:nvPr/>
        </p:nvSpPr>
        <p:spPr>
          <a:xfrm>
            <a:off x="6746488" y="5441981"/>
            <a:ext cx="1271239" cy="3679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072F040-A605-415F-9955-AC4A59D87DB0}"/>
              </a:ext>
            </a:extLst>
          </p:cNvPr>
          <p:cNvSpPr/>
          <p:nvPr/>
        </p:nvSpPr>
        <p:spPr>
          <a:xfrm>
            <a:off x="8723543" y="2843560"/>
            <a:ext cx="1658242" cy="5854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B22BEF8-B309-4EDE-9979-09715958FC37}"/>
              </a:ext>
            </a:extLst>
          </p:cNvPr>
          <p:cNvSpPr/>
          <p:nvPr/>
        </p:nvSpPr>
        <p:spPr>
          <a:xfrm>
            <a:off x="8723543" y="3484942"/>
            <a:ext cx="1658242" cy="5854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6D4BECE-4962-4732-857F-364FB6D064C3}"/>
              </a:ext>
            </a:extLst>
          </p:cNvPr>
          <p:cNvSpPr/>
          <p:nvPr/>
        </p:nvSpPr>
        <p:spPr>
          <a:xfrm>
            <a:off x="8723543" y="4070381"/>
            <a:ext cx="1658242" cy="3609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54F1EC0-EDAC-4F3E-A5A0-C242689807E7}"/>
              </a:ext>
            </a:extLst>
          </p:cNvPr>
          <p:cNvSpPr/>
          <p:nvPr/>
        </p:nvSpPr>
        <p:spPr>
          <a:xfrm>
            <a:off x="8723543" y="4459180"/>
            <a:ext cx="2417981" cy="89483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403988F-1007-431C-9BE2-270F8B8396E6}"/>
              </a:ext>
            </a:extLst>
          </p:cNvPr>
          <p:cNvSpPr/>
          <p:nvPr/>
        </p:nvSpPr>
        <p:spPr>
          <a:xfrm>
            <a:off x="8737600" y="5461513"/>
            <a:ext cx="2417981" cy="89483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6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176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096899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3.6.4</a:t>
            </a:r>
            <a:r>
              <a:rPr lang="zh-CN" altLang="en-US" dirty="0"/>
              <a:t> 数据对齐</a:t>
            </a:r>
            <a:endParaRPr lang="en-US" altLang="zh-CN" dirty="0"/>
          </a:p>
          <a:p>
            <a:pPr lvl="1"/>
            <a:r>
              <a:rPr lang="zh-CN" altLang="en-US" dirty="0"/>
              <a:t>数据对齐可能会浪费存储空间，但通常会提升性能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zh-CN" altLang="en-US" b="1" dirty="0">
                <a:solidFill>
                  <a:srgbClr val="00B0F0"/>
                </a:solidFill>
              </a:rPr>
              <a:t>汇编</a:t>
            </a:r>
            <a:r>
              <a:rPr lang="zh-CN" altLang="en-US" dirty="0"/>
              <a:t>语言中使用</a:t>
            </a:r>
            <a:r>
              <a:rPr lang="en-US" altLang="zh-CN" dirty="0"/>
              <a:t>.align</a:t>
            </a:r>
            <a:r>
              <a:rPr lang="zh-CN" altLang="en-US" dirty="0"/>
              <a:t>关键字</a:t>
            </a:r>
            <a:r>
              <a:rPr lang="en-US" altLang="zh-CN" dirty="0"/>
              <a:t>——</a:t>
            </a:r>
            <a:r>
              <a:rPr lang="zh-CN" altLang="en-US" dirty="0"/>
              <a:t>例如“</a:t>
            </a:r>
            <a:r>
              <a:rPr lang="en-US" altLang="zh-CN" dirty="0"/>
              <a:t>.align 4</a:t>
            </a:r>
            <a:r>
              <a:rPr lang="zh-CN" altLang="en-US" dirty="0"/>
              <a:t>”“</a:t>
            </a:r>
            <a:r>
              <a:rPr lang="en-US" altLang="zh-CN" dirty="0"/>
              <a:t>.align 8</a:t>
            </a:r>
            <a:r>
              <a:rPr lang="zh-CN" altLang="en-US" dirty="0"/>
              <a:t>”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089726" y="4802551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</a:p>
        </p:txBody>
      </p:sp>
      <p:sp>
        <p:nvSpPr>
          <p:cNvPr id="5" name="矩形 4"/>
          <p:cNvSpPr/>
          <p:nvPr/>
        </p:nvSpPr>
        <p:spPr>
          <a:xfrm>
            <a:off x="1908876" y="4802551"/>
            <a:ext cx="22783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ZztexMono-Regular"/>
              </a:rPr>
              <a:t>struct</a:t>
            </a:r>
            <a:r>
              <a:rPr lang="en-US" altLang="zh-CN" dirty="0">
                <a:latin typeface="ZztexMono-Regular"/>
              </a:rPr>
              <a:t> S1 {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>
                <a:latin typeface="ZztexMono-Regular"/>
              </a:rPr>
              <a:t>char c;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j;</a:t>
            </a:r>
          </a:p>
          <a:p>
            <a:r>
              <a:rPr lang="en-US" altLang="zh-CN" dirty="0">
                <a:latin typeface="ZztexMono-Regular"/>
              </a:rPr>
              <a:t>};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9846" y="4609670"/>
            <a:ext cx="4231312" cy="868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9846" y="5576140"/>
            <a:ext cx="5393730" cy="896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01606" y="492784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未对齐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01606" y="577243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F3483C-8D30-42A3-AB11-712DCE5BD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672" y="2952071"/>
            <a:ext cx="5437110" cy="17116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154FBE2-EDBB-4309-AB88-572AB9F27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727" y="2550721"/>
            <a:ext cx="8712196" cy="3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379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011B41-189F-4748-9F7B-4E779D36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177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B34C8B-9586-45DC-9093-DEE03521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8" y="567843"/>
            <a:ext cx="8631044" cy="21879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52EA5A-F4BF-4037-AB4A-8AA57F8E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30" y="1019407"/>
            <a:ext cx="6555970" cy="42170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93E825-6965-46D8-9EEB-685A6DD30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97" y="4358609"/>
            <a:ext cx="6111408" cy="214959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9146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59CB50-B1EE-4F7C-83B3-3F8E3825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178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CC1E6C-1D25-483D-8A96-95A453239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42" y="569309"/>
            <a:ext cx="5774487" cy="3389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B50423-D7D5-4579-A3DA-69BC17E7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966" y="1072440"/>
            <a:ext cx="8745016" cy="124701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636771-5C69-40C3-8168-36F637AF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175" y="2414494"/>
            <a:ext cx="6259442" cy="1374796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4DC608E-9F03-430B-9E66-FD349A83F61D}"/>
              </a:ext>
            </a:extLst>
          </p:cNvPr>
          <p:cNvGrpSpPr/>
          <p:nvPr/>
        </p:nvGrpSpPr>
        <p:grpSpPr>
          <a:xfrm>
            <a:off x="2159791" y="3429000"/>
            <a:ext cx="9706567" cy="3049964"/>
            <a:chOff x="2159791" y="3429000"/>
            <a:chExt cx="9706567" cy="304996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A325E31-06D6-470F-8318-219C01540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9791" y="5092156"/>
              <a:ext cx="6084849" cy="138680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34954A5-9E8C-46FC-A980-627EF0DC0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3520" y="3429000"/>
              <a:ext cx="2142838" cy="3035686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8C1CB78-5658-4533-B139-94D17B6E7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6897" y="4606559"/>
              <a:ext cx="2841171" cy="440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02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179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0968990" cy="20345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3.6.5</a:t>
            </a:r>
            <a:r>
              <a:rPr lang="zh-CN" altLang="en-US" dirty="0"/>
              <a:t> 越界访问与缓冲区溢出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074420" y="1303020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越界访问示例</a:t>
            </a:r>
            <a:r>
              <a:rPr lang="zh-CN" altLang="en-US" dirty="0"/>
              <a:t>：</a:t>
            </a:r>
          </a:p>
        </p:txBody>
      </p:sp>
      <p:sp>
        <p:nvSpPr>
          <p:cNvPr id="7" name="矩形 6"/>
          <p:cNvSpPr/>
          <p:nvPr/>
        </p:nvSpPr>
        <p:spPr>
          <a:xfrm>
            <a:off x="853657" y="2228938"/>
            <a:ext cx="62814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1 /* Sample implementation of library function gets()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char *gets(char *s)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 c;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char *</a:t>
            </a:r>
            <a:r>
              <a:rPr lang="en-US" altLang="zh-CN" dirty="0" err="1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dest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 = s;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6 </a:t>
            </a:r>
            <a:r>
              <a:rPr lang="zh-CN" altLang="en-US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gotchar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 = 0; </a:t>
            </a:r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/* Has at least one character been read?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7 </a:t>
            </a:r>
            <a:r>
              <a:rPr lang="zh-CN" altLang="en-US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while ((c = </a:t>
            </a:r>
            <a:r>
              <a:rPr lang="en-US" altLang="zh-CN" dirty="0" err="1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getchar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()) !=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  <a:cs typeface="Times New Roman" pitchFamily="18" charset="0"/>
              </a:rPr>
              <a:t>’\n’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 &amp;&amp; c != EOF)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8 </a:t>
            </a:r>
            <a:r>
              <a:rPr lang="zh-CN" altLang="en-US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*</a:t>
            </a:r>
            <a:r>
              <a:rPr lang="en-US" altLang="zh-CN" dirty="0" err="1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dest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++ = c; </a:t>
            </a:r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/* No bounds checking!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9 </a:t>
            </a:r>
            <a:r>
              <a:rPr lang="zh-CN" altLang="en-US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gotchar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 = 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10 </a:t>
            </a:r>
            <a:r>
              <a:rPr lang="zh-CN" altLang="en-US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}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11 </a:t>
            </a:r>
            <a:r>
              <a:rPr lang="zh-CN" altLang="en-US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*</a:t>
            </a:r>
            <a:r>
              <a:rPr lang="en-US" altLang="zh-CN" dirty="0" err="1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dest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++ = ’\0’; </a:t>
            </a:r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/* Terminate string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12 </a:t>
            </a:r>
            <a:r>
              <a:rPr lang="zh-CN" altLang="en-US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if (c == EOF &amp;&amp; !</a:t>
            </a:r>
            <a:r>
              <a:rPr lang="en-US" altLang="zh-CN" dirty="0" err="1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gotchar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13 </a:t>
            </a:r>
            <a:r>
              <a:rPr lang="zh-CN" altLang="en-US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return NULL; </a:t>
            </a:r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/* End of file or error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14 </a:t>
            </a:r>
            <a:r>
              <a:rPr lang="zh-CN" altLang="en-US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return s;</a:t>
            </a:r>
          </a:p>
          <a:p>
            <a:r>
              <a:rPr lang="en-US" altLang="zh-CN" dirty="0">
                <a:solidFill>
                  <a:srgbClr val="00AEF0"/>
                </a:solidFill>
                <a:latin typeface="等线" pitchFamily="2" charset="-122"/>
                <a:ea typeface="等线" pitchFamily="2" charset="-122"/>
              </a:rPr>
              <a:t>15 </a:t>
            </a:r>
            <a:r>
              <a:rPr lang="en-US" altLang="zh-CN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7225172" y="1906286"/>
            <a:ext cx="51587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17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Read input line and write it back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18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void echo()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20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char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buf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[8];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Way too small!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21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gets(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buf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22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puts(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buf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8567985" y="2732335"/>
            <a:ext cx="902970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9808C36-A8F4-416A-9D9F-F1CC553501DE}"/>
              </a:ext>
            </a:extLst>
          </p:cNvPr>
          <p:cNvGrpSpPr/>
          <p:nvPr/>
        </p:nvGrpSpPr>
        <p:grpSpPr>
          <a:xfrm>
            <a:off x="1503892" y="2333509"/>
            <a:ext cx="6668558" cy="2404885"/>
            <a:chOff x="1503892" y="2333509"/>
            <a:chExt cx="6668558" cy="2404885"/>
          </a:xfrm>
        </p:grpSpPr>
        <p:sp>
          <p:nvSpPr>
            <p:cNvPr id="10" name="椭圆 9"/>
            <p:cNvSpPr/>
            <p:nvPr/>
          </p:nvSpPr>
          <p:spPr>
            <a:xfrm>
              <a:off x="2209622" y="2552863"/>
              <a:ext cx="902970" cy="32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684514" y="3342811"/>
              <a:ext cx="1234440" cy="32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503892" y="4418354"/>
              <a:ext cx="1445895" cy="32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725930" y="2333509"/>
              <a:ext cx="6446520" cy="1907021"/>
            </a:xfrm>
            <a:custGeom>
              <a:avLst/>
              <a:gdLst>
                <a:gd name="connsiteX0" fmla="*/ 6446520 w 6446520"/>
                <a:gd name="connsiteY0" fmla="*/ 581141 h 1907021"/>
                <a:gd name="connsiteX1" fmla="*/ 1085850 w 6446520"/>
                <a:gd name="connsiteY1" fmla="*/ 66791 h 1907021"/>
                <a:gd name="connsiteX2" fmla="*/ 0 w 6446520"/>
                <a:gd name="connsiteY2" fmla="*/ 1907021 h 190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46520" h="1907021">
                  <a:moveTo>
                    <a:pt x="6446520" y="581141"/>
                  </a:moveTo>
                  <a:cubicBezTo>
                    <a:pt x="4303395" y="213476"/>
                    <a:pt x="2160270" y="-154189"/>
                    <a:pt x="1085850" y="66791"/>
                  </a:cubicBezTo>
                  <a:cubicBezTo>
                    <a:pt x="11430" y="287771"/>
                    <a:pt x="5715" y="1097396"/>
                    <a:pt x="0" y="1907021"/>
                  </a:cubicBez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998B4B3-2AB2-4375-A092-E638B208292A}"/>
              </a:ext>
            </a:extLst>
          </p:cNvPr>
          <p:cNvGrpSpPr/>
          <p:nvPr/>
        </p:nvGrpSpPr>
        <p:grpSpPr>
          <a:xfrm>
            <a:off x="2857500" y="3017520"/>
            <a:ext cx="8172450" cy="3335060"/>
            <a:chOff x="2857500" y="3017520"/>
            <a:chExt cx="8172450" cy="3335060"/>
          </a:xfrm>
        </p:grpSpPr>
        <p:sp>
          <p:nvSpPr>
            <p:cNvPr id="15" name="任意多边形 14"/>
            <p:cNvSpPr/>
            <p:nvPr/>
          </p:nvSpPr>
          <p:spPr>
            <a:xfrm>
              <a:off x="2857500" y="3017520"/>
              <a:ext cx="7195402" cy="2796258"/>
            </a:xfrm>
            <a:custGeom>
              <a:avLst/>
              <a:gdLst>
                <a:gd name="connsiteX0" fmla="*/ 0 w 7195402"/>
                <a:gd name="connsiteY0" fmla="*/ 1405890 h 2329919"/>
                <a:gd name="connsiteX1" fmla="*/ 6743700 w 7195402"/>
                <a:gd name="connsiteY1" fmla="*/ 2274570 h 2329919"/>
                <a:gd name="connsiteX2" fmla="*/ 6023610 w 7195402"/>
                <a:gd name="connsiteY2" fmla="*/ 0 h 232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402" h="2329919">
                  <a:moveTo>
                    <a:pt x="0" y="1405890"/>
                  </a:moveTo>
                  <a:cubicBezTo>
                    <a:pt x="2869882" y="1957387"/>
                    <a:pt x="5739765" y="2508885"/>
                    <a:pt x="6743700" y="2274570"/>
                  </a:cubicBezTo>
                  <a:cubicBezTo>
                    <a:pt x="7747635" y="2040255"/>
                    <a:pt x="6885622" y="1020127"/>
                    <a:pt x="602361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892540" y="5429250"/>
              <a:ext cx="21374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缓冲区大小为</a:t>
              </a:r>
              <a:r>
                <a:rPr lang="en-US" altLang="zh-CN" dirty="0"/>
                <a:t>8</a:t>
              </a:r>
              <a:r>
                <a:rPr lang="zh-CN" altLang="en-US" dirty="0"/>
                <a:t>字节，而写缓冲区时却没有限制</a:t>
              </a:r>
              <a:r>
                <a:rPr lang="en-US" altLang="zh-CN" dirty="0"/>
                <a:t>8</a:t>
              </a:r>
              <a:r>
                <a:rPr lang="zh-CN" altLang="en-US" dirty="0"/>
                <a:t>字节以内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CE56F70-2B87-4168-8C59-1D3875EE01EA}"/>
              </a:ext>
            </a:extLst>
          </p:cNvPr>
          <p:cNvSpPr txBox="1"/>
          <p:nvPr/>
        </p:nvSpPr>
        <p:spPr>
          <a:xfrm>
            <a:off x="3358023" y="1357894"/>
            <a:ext cx="6446519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语言不对数组引用进行边界检查</a:t>
            </a:r>
            <a:endParaRPr lang="en-US" altLang="zh-CN" dirty="0"/>
          </a:p>
          <a:p>
            <a:r>
              <a:rPr lang="zh-CN" altLang="en-US" dirty="0"/>
              <a:t>局部变量、参数、返回地址等都保存在栈帧中</a:t>
            </a:r>
            <a:endParaRPr lang="en-US" altLang="zh-CN" dirty="0"/>
          </a:p>
          <a:p>
            <a:r>
              <a:rPr lang="zh-CN" altLang="en-US" dirty="0"/>
              <a:t>因此，对局部变量中的数组写操作可以破坏栈帧内的数据</a:t>
            </a:r>
          </a:p>
        </p:txBody>
      </p:sp>
    </p:spTree>
    <p:extLst>
      <p:ext uri="{BB962C8B-B14F-4D97-AF65-F5344CB8AC3E}">
        <p14:creationId xmlns:p14="http://schemas.microsoft.com/office/powerpoint/2010/main" val="44726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57300" y="868680"/>
            <a:ext cx="129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练习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167" y="2312432"/>
            <a:ext cx="5471296" cy="17680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5937" y="1484947"/>
            <a:ext cx="3743325" cy="38175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40C597-D9CB-4D65-82EA-4121250AA84D}"/>
              </a:ext>
            </a:extLst>
          </p:cNvPr>
          <p:cNvSpPr txBox="1"/>
          <p:nvPr/>
        </p:nvSpPr>
        <p:spPr>
          <a:xfrm>
            <a:off x="2315708" y="791736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8615399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6832" y="6356351"/>
            <a:ext cx="2844800" cy="365125"/>
          </a:xfrm>
        </p:spPr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180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5820" y="617220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对栈的破坏：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0552" y="617220"/>
            <a:ext cx="4290060" cy="33815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7692" y="4328159"/>
            <a:ext cx="5097164" cy="2028191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9623362" y="2743200"/>
            <a:ext cx="240030" cy="5943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9981502" y="2423160"/>
            <a:ext cx="167519" cy="2971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10316782" y="2148840"/>
            <a:ext cx="163830" cy="2628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>
            <a:off x="10633012" y="1851660"/>
            <a:ext cx="214058" cy="2971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大括号 10"/>
          <p:cNvSpPr/>
          <p:nvPr/>
        </p:nvSpPr>
        <p:spPr>
          <a:xfrm>
            <a:off x="10982916" y="617220"/>
            <a:ext cx="281940" cy="1234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7383082" y="3051810"/>
            <a:ext cx="3101607" cy="1840230"/>
          </a:xfrm>
          <a:custGeom>
            <a:avLst/>
            <a:gdLst>
              <a:gd name="connsiteX0" fmla="*/ 2411730 w 2998737"/>
              <a:gd name="connsiteY0" fmla="*/ 0 h 1840230"/>
              <a:gd name="connsiteX1" fmla="*/ 2834640 w 2998737"/>
              <a:gd name="connsiteY1" fmla="*/ 468630 h 1840230"/>
              <a:gd name="connsiteX2" fmla="*/ 0 w 2998737"/>
              <a:gd name="connsiteY2" fmla="*/ 1840230 h 184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8737" h="1840230">
                <a:moveTo>
                  <a:pt x="2411730" y="0"/>
                </a:moveTo>
                <a:cubicBezTo>
                  <a:pt x="2824162" y="80962"/>
                  <a:pt x="3236595" y="161925"/>
                  <a:pt x="2834640" y="468630"/>
                </a:cubicBezTo>
                <a:cubicBezTo>
                  <a:pt x="2432685" y="775335"/>
                  <a:pt x="1216342" y="1307782"/>
                  <a:pt x="0" y="18402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2151" y="135240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echo: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pushl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Save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on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pushl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Save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ebx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$20,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Allocate 20 bytes on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-12(%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buf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as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-12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Store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buf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at top of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call gets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Call gets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Store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buf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at top of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call puts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Call puts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$20,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Deallocate stack space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Restore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ebx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Restore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14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Return</a:t>
            </a:r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>
          <a:xfrm>
            <a:off x="7406640" y="2583180"/>
            <a:ext cx="3422455" cy="2663190"/>
          </a:xfrm>
          <a:custGeom>
            <a:avLst/>
            <a:gdLst>
              <a:gd name="connsiteX0" fmla="*/ 2754630 w 3422455"/>
              <a:gd name="connsiteY0" fmla="*/ 0 h 2663190"/>
              <a:gd name="connsiteX1" fmla="*/ 3234690 w 3422455"/>
              <a:gd name="connsiteY1" fmla="*/ 1120140 h 2663190"/>
              <a:gd name="connsiteX2" fmla="*/ 0 w 3422455"/>
              <a:gd name="connsiteY2" fmla="*/ 2663190 h 266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2455" h="2663190">
                <a:moveTo>
                  <a:pt x="2754630" y="0"/>
                </a:moveTo>
                <a:cubicBezTo>
                  <a:pt x="3224212" y="338137"/>
                  <a:pt x="3693795" y="676275"/>
                  <a:pt x="3234690" y="1120140"/>
                </a:cubicBezTo>
                <a:cubicBezTo>
                  <a:pt x="2775585" y="1564005"/>
                  <a:pt x="1387792" y="2113597"/>
                  <a:pt x="0" y="26631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7452360" y="2297430"/>
            <a:ext cx="3668462" cy="3268980"/>
          </a:xfrm>
          <a:custGeom>
            <a:avLst/>
            <a:gdLst>
              <a:gd name="connsiteX0" fmla="*/ 3017520 w 3668462"/>
              <a:gd name="connsiteY0" fmla="*/ 0 h 3268980"/>
              <a:gd name="connsiteX1" fmla="*/ 3451860 w 3668462"/>
              <a:gd name="connsiteY1" fmla="*/ 1577340 h 3268980"/>
              <a:gd name="connsiteX2" fmla="*/ 0 w 3668462"/>
              <a:gd name="connsiteY2" fmla="*/ 3268980 h 3268980"/>
              <a:gd name="connsiteX3" fmla="*/ 0 w 3668462"/>
              <a:gd name="connsiteY3" fmla="*/ 326898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8462" h="3268980">
                <a:moveTo>
                  <a:pt x="3017520" y="0"/>
                </a:moveTo>
                <a:cubicBezTo>
                  <a:pt x="3486150" y="516255"/>
                  <a:pt x="3954780" y="1032510"/>
                  <a:pt x="3451860" y="1577340"/>
                </a:cubicBezTo>
                <a:cubicBezTo>
                  <a:pt x="2948940" y="2122170"/>
                  <a:pt x="0" y="3268980"/>
                  <a:pt x="0" y="3268980"/>
                </a:cubicBezTo>
                <a:lnTo>
                  <a:pt x="0" y="326898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7532370" y="2023110"/>
            <a:ext cx="3909538" cy="3863340"/>
          </a:xfrm>
          <a:custGeom>
            <a:avLst/>
            <a:gdLst>
              <a:gd name="connsiteX0" fmla="*/ 3337560 w 3909538"/>
              <a:gd name="connsiteY0" fmla="*/ 0 h 3863340"/>
              <a:gd name="connsiteX1" fmla="*/ 3646170 w 3909538"/>
              <a:gd name="connsiteY1" fmla="*/ 2137410 h 3863340"/>
              <a:gd name="connsiteX2" fmla="*/ 0 w 3909538"/>
              <a:gd name="connsiteY2" fmla="*/ 3863340 h 386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9538" h="3863340">
                <a:moveTo>
                  <a:pt x="3337560" y="0"/>
                </a:moveTo>
                <a:cubicBezTo>
                  <a:pt x="3769995" y="746760"/>
                  <a:pt x="4202430" y="1493520"/>
                  <a:pt x="3646170" y="2137410"/>
                </a:cubicBezTo>
                <a:cubicBezTo>
                  <a:pt x="3089910" y="2781300"/>
                  <a:pt x="1544955" y="3322320"/>
                  <a:pt x="0" y="38633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7520940" y="1200150"/>
            <a:ext cx="4419031" cy="5029200"/>
          </a:xfrm>
          <a:custGeom>
            <a:avLst/>
            <a:gdLst>
              <a:gd name="connsiteX0" fmla="*/ 3794760 w 4419031"/>
              <a:gd name="connsiteY0" fmla="*/ 0 h 5029200"/>
              <a:gd name="connsiteX1" fmla="*/ 4114800 w 4419031"/>
              <a:gd name="connsiteY1" fmla="*/ 3143250 h 5029200"/>
              <a:gd name="connsiteX2" fmla="*/ 0 w 4419031"/>
              <a:gd name="connsiteY2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9031" h="5029200">
                <a:moveTo>
                  <a:pt x="3794760" y="0"/>
                </a:moveTo>
                <a:cubicBezTo>
                  <a:pt x="4271010" y="1152525"/>
                  <a:pt x="4747260" y="2305050"/>
                  <a:pt x="4114800" y="3143250"/>
                </a:cubicBezTo>
                <a:cubicBezTo>
                  <a:pt x="3482340" y="3981450"/>
                  <a:pt x="1741170" y="4505325"/>
                  <a:pt x="0" y="5029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17220" y="5886450"/>
            <a:ext cx="456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提示：编程需要避免使用可能引起缓冲区溢出的函数，例如使用</a:t>
            </a:r>
            <a:r>
              <a:rPr lang="en-US" altLang="zh-CN" dirty="0" err="1"/>
              <a:t>fgets</a:t>
            </a:r>
            <a:r>
              <a:rPr lang="zh-CN" altLang="en-US" dirty="0"/>
              <a:t>限制最大字符数目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9FE55C-2DCC-4244-B484-1668C4C941C2}"/>
              </a:ext>
            </a:extLst>
          </p:cNvPr>
          <p:cNvSpPr txBox="1"/>
          <p:nvPr/>
        </p:nvSpPr>
        <p:spPr>
          <a:xfrm>
            <a:off x="4875274" y="54731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508219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65543A-03CD-43BC-A759-EA00EC4E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3E0849-BF88-4C34-ADFA-42F54BB0BCEE}"/>
              </a:ext>
            </a:extLst>
          </p:cNvPr>
          <p:cNvSpPr txBox="1"/>
          <p:nvPr/>
        </p:nvSpPr>
        <p:spPr>
          <a:xfrm>
            <a:off x="845820" y="617220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对栈的破坏：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168086-30F5-4F48-B0F1-329798E65252}"/>
              </a:ext>
            </a:extLst>
          </p:cNvPr>
          <p:cNvSpPr txBox="1"/>
          <p:nvPr/>
        </p:nvSpPr>
        <p:spPr>
          <a:xfrm>
            <a:off x="609600" y="5710020"/>
            <a:ext cx="456057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提示：编程需要避免使用可能引起缓冲区溢出的函数，例如使用</a:t>
            </a:r>
            <a:r>
              <a:rPr lang="en-US" altLang="zh-CN" b="1" dirty="0" err="1">
                <a:solidFill>
                  <a:srgbClr val="FF0000"/>
                </a:solidFill>
              </a:rPr>
              <a:t>fgets</a:t>
            </a:r>
            <a:r>
              <a:rPr lang="zh-CN" altLang="en-US" dirty="0"/>
              <a:t>限制最大字符数目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E42A02-AA9B-41E8-9CA4-08F92F790419}"/>
              </a:ext>
            </a:extLst>
          </p:cNvPr>
          <p:cNvSpPr txBox="1"/>
          <p:nvPr/>
        </p:nvSpPr>
        <p:spPr>
          <a:xfrm>
            <a:off x="4875274" y="54731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7717EA-8A87-4DF2-80F4-8EE02D7B3C6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5485" y="986552"/>
            <a:ext cx="5850515" cy="22529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278B30-DEE3-4EDC-A1C0-28BF2C9C2B9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712564"/>
            <a:ext cx="5933641" cy="27854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A96C78-127D-4270-B27A-85EF36E7898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9039" y="3734833"/>
            <a:ext cx="9400605" cy="16524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FA3453-A9EC-4391-B635-129C565A2150}"/>
              </a:ext>
            </a:extLst>
          </p:cNvPr>
          <p:cNvSpPr txBox="1"/>
          <p:nvPr/>
        </p:nvSpPr>
        <p:spPr>
          <a:xfrm>
            <a:off x="5515858" y="5710020"/>
            <a:ext cx="456057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提示：</a:t>
            </a:r>
            <a:r>
              <a:rPr lang="en-US" altLang="zh-CN" dirty="0" err="1"/>
              <a:t>strcpy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 err="1"/>
              <a:t>strcat</a:t>
            </a:r>
            <a:r>
              <a:rPr lang="en-US" altLang="zh-CN" dirty="0"/>
              <a:t>()</a:t>
            </a:r>
            <a:r>
              <a:rPr lang="zh-CN" altLang="en-US" dirty="0"/>
              <a:t>，</a:t>
            </a:r>
            <a:r>
              <a:rPr lang="en-US" altLang="zh-CN" dirty="0" err="1"/>
              <a:t>sprintf</a:t>
            </a:r>
            <a:r>
              <a:rPr lang="en-US" altLang="zh-CN" dirty="0"/>
              <a:t>()</a:t>
            </a:r>
            <a:r>
              <a:rPr lang="zh-CN" altLang="en-US" dirty="0"/>
              <a:t>都是存在这样的危险</a:t>
            </a:r>
          </a:p>
        </p:txBody>
      </p:sp>
    </p:spTree>
    <p:extLst>
      <p:ext uri="{BB962C8B-B14F-4D97-AF65-F5344CB8AC3E}">
        <p14:creationId xmlns:p14="http://schemas.microsoft.com/office/powerpoint/2010/main" val="39212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182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5652" y="592911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800" dirty="0">
                <a:solidFill>
                  <a:srgbClr val="00AEF0"/>
                </a:solidFill>
                <a:latin typeface="ZztexMono-Regular"/>
              </a:rPr>
              <a:t>/* This is very low-quality code.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800" dirty="0">
                <a:solidFill>
                  <a:srgbClr val="00AEF0"/>
                </a:solidFill>
                <a:latin typeface="ZztexMono-Regular"/>
              </a:rPr>
              <a:t>It is intended to illustrate bad programming practices.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800" dirty="0">
                <a:solidFill>
                  <a:srgbClr val="00AEF0"/>
                </a:solidFill>
                <a:latin typeface="ZztexMono-Regular"/>
              </a:rPr>
              <a:t>See Problem 3.43. */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char *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getline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()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char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buf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[8];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char *result;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gets(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buf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);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result =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malloc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strlen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buf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));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10 	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strcpy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(result,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buf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);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11 	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sz="1050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5655365" y="1993999"/>
            <a:ext cx="634668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080485c0 &lt;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getline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&gt;:</a:t>
            </a:r>
          </a:p>
          <a:p>
            <a:r>
              <a:rPr lang="en-US" altLang="zh-CN" sz="1000" dirty="0">
                <a:solidFill>
                  <a:srgbClr val="00B0F0"/>
                </a:solidFill>
                <a:latin typeface="StoneSans"/>
              </a:rPr>
              <a:t>2 </a:t>
            </a:r>
            <a:r>
              <a:rPr lang="en-US" altLang="zh-CN" sz="2400" dirty="0">
                <a:solidFill>
                  <a:srgbClr val="00B0F0"/>
                </a:solidFill>
                <a:latin typeface="ZztexMono-Regular"/>
              </a:rPr>
              <a:t>80485c0: 55 </a:t>
            </a:r>
            <a:r>
              <a:rPr lang="zh-CN" altLang="en-US" sz="2400" dirty="0">
                <a:solidFill>
                  <a:srgbClr val="00B0F0"/>
                </a:solidFill>
                <a:latin typeface="ZztexMono-Regular"/>
              </a:rPr>
              <a:t>    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push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>
                <a:solidFill>
                  <a:srgbClr val="00B0F0"/>
                </a:solidFill>
                <a:latin typeface="ZztexMono-Regular"/>
              </a:rPr>
              <a:t>80485c1: 89 e5 </a:t>
            </a:r>
            <a:r>
              <a:rPr lang="zh-CN" altLang="en-US" sz="2400" dirty="0">
                <a:solidFill>
                  <a:srgbClr val="00B0F0"/>
                </a:solidFill>
                <a:latin typeface="ZztexMono-Regular"/>
              </a:rPr>
              <a:t>    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pt-BR" altLang="zh-CN" sz="1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pt-BR" altLang="zh-CN" sz="2400" dirty="0">
                <a:solidFill>
                  <a:srgbClr val="00B0F0"/>
                </a:solidFill>
                <a:latin typeface="ZztexMono-Regular"/>
              </a:rPr>
              <a:t>80485c3: 83 ec 28 </a:t>
            </a:r>
            <a:r>
              <a:rPr lang="zh-CN" altLang="en-US" sz="2400" dirty="0">
                <a:solidFill>
                  <a:srgbClr val="00B0F0"/>
                </a:solidFill>
                <a:latin typeface="ZztexMono-Regular"/>
              </a:rPr>
              <a:t> 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sub $0x28,%esp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>
                <a:solidFill>
                  <a:srgbClr val="00B0F0"/>
                </a:solidFill>
                <a:latin typeface="ZztexMono-Regular"/>
              </a:rPr>
              <a:t>80485c6: 89 5d f4 </a:t>
            </a:r>
            <a:r>
              <a:rPr lang="zh-CN" altLang="en-US" sz="2400" dirty="0">
                <a:solidFill>
                  <a:srgbClr val="00B0F0"/>
                </a:solidFill>
                <a:latin typeface="ZztexMono-Regular"/>
              </a:rPr>
              <a:t> 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%ebx,-0xc(%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it-IT" altLang="zh-CN" sz="10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it-IT" altLang="zh-CN" sz="2400" dirty="0">
                <a:solidFill>
                  <a:srgbClr val="00B0F0"/>
                </a:solidFill>
                <a:latin typeface="ZztexMono-Regular"/>
              </a:rPr>
              <a:t>80485c9: 89 75 f8 </a:t>
            </a:r>
            <a:r>
              <a:rPr lang="zh-CN" altLang="en-US" sz="2400" dirty="0">
                <a:solidFill>
                  <a:srgbClr val="00B0F0"/>
                </a:solidFill>
                <a:latin typeface="ZztexMono-Regular"/>
              </a:rPr>
              <a:t>  </a:t>
            </a:r>
            <a:r>
              <a:rPr lang="it-IT" altLang="zh-CN" sz="2400" dirty="0">
                <a:solidFill>
                  <a:srgbClr val="000000"/>
                </a:solidFill>
                <a:latin typeface="ZztexMono-Regular"/>
              </a:rPr>
              <a:t>mov %esi,-0x8(%ebp)</a:t>
            </a:r>
          </a:p>
          <a:p>
            <a:r>
              <a:rPr lang="it-IT" altLang="zh-CN" sz="10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it-IT" altLang="zh-CN" sz="2400" dirty="0">
                <a:solidFill>
                  <a:srgbClr val="00B0F0"/>
                </a:solidFill>
                <a:latin typeface="ZztexMono-Regular"/>
              </a:rPr>
              <a:t>80485cc: 89 7d fc </a:t>
            </a:r>
            <a:r>
              <a:rPr lang="zh-CN" altLang="en-US" sz="2400" dirty="0">
                <a:solidFill>
                  <a:srgbClr val="00B0F0"/>
                </a:solidFill>
                <a:latin typeface="ZztexMono-Regular"/>
              </a:rPr>
              <a:t>  </a:t>
            </a:r>
            <a:r>
              <a:rPr lang="it-IT" altLang="zh-CN" sz="2400" dirty="0">
                <a:solidFill>
                  <a:srgbClr val="000000"/>
                </a:solidFill>
                <a:latin typeface="ZztexMono-Regular"/>
              </a:rPr>
              <a:t>mov %edi,-0x4(%ebp)</a:t>
            </a:r>
          </a:p>
          <a:p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Diagram stack at this point</a:t>
            </a:r>
          </a:p>
          <a:p>
            <a:r>
              <a:rPr lang="it-IT" altLang="zh-CN" sz="1000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it-IT" altLang="zh-CN" sz="2400" dirty="0">
                <a:solidFill>
                  <a:srgbClr val="00B0F0"/>
                </a:solidFill>
                <a:latin typeface="ZztexMono-Regular"/>
              </a:rPr>
              <a:t>80485cf: 8d 75 ec </a:t>
            </a:r>
            <a:r>
              <a:rPr lang="zh-CN" altLang="en-US" sz="2400" dirty="0">
                <a:solidFill>
                  <a:srgbClr val="00B0F0"/>
                </a:solidFill>
                <a:latin typeface="ZztexMono-Regular"/>
              </a:rPr>
              <a:t> </a:t>
            </a:r>
            <a:r>
              <a:rPr lang="it-IT" altLang="zh-CN" sz="2400" dirty="0">
                <a:solidFill>
                  <a:srgbClr val="000000"/>
                </a:solidFill>
                <a:latin typeface="ZztexMono-Regular"/>
              </a:rPr>
              <a:t>lea -0x14(%ebp),%esi</a:t>
            </a:r>
          </a:p>
          <a:p>
            <a:r>
              <a:rPr lang="it-IT" altLang="zh-CN" sz="1000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it-IT" altLang="zh-CN" sz="2400" dirty="0">
                <a:solidFill>
                  <a:srgbClr val="00B0F0"/>
                </a:solidFill>
                <a:latin typeface="ZztexMono-Regular"/>
              </a:rPr>
              <a:t>80485d2: 89 34 24 </a:t>
            </a:r>
            <a:r>
              <a:rPr lang="zh-CN" altLang="en-US" sz="2400" dirty="0">
                <a:solidFill>
                  <a:srgbClr val="00B0F0"/>
                </a:solidFill>
                <a:latin typeface="ZztexMono-Regular"/>
              </a:rPr>
              <a:t>  </a:t>
            </a:r>
            <a:r>
              <a:rPr lang="it-IT" altLang="zh-CN" sz="2400" dirty="0">
                <a:solidFill>
                  <a:srgbClr val="000000"/>
                </a:solidFill>
                <a:latin typeface="ZztexMono-Regular"/>
              </a:rPr>
              <a:t>mov %esi,(%esp)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sz="2400" dirty="0">
                <a:solidFill>
                  <a:srgbClr val="00B0F0"/>
                </a:solidFill>
                <a:latin typeface="ZztexMono-Regular"/>
              </a:rPr>
              <a:t>80485d5: e8 a3 </a:t>
            </a:r>
            <a:r>
              <a:rPr lang="en-US" altLang="zh-CN" sz="2400" dirty="0" err="1">
                <a:solidFill>
                  <a:srgbClr val="00B0F0"/>
                </a:solidFill>
                <a:latin typeface="ZztexMono-Regular"/>
              </a:rPr>
              <a:t>ff</a:t>
            </a:r>
            <a:r>
              <a:rPr lang="en-US" altLang="zh-CN" sz="2400" dirty="0">
                <a:solidFill>
                  <a:srgbClr val="00B0F0"/>
                </a:solidFill>
                <a:latin typeface="ZztexMono-Regular"/>
              </a:rPr>
              <a:t> </a:t>
            </a:r>
            <a:r>
              <a:rPr lang="en-US" altLang="zh-CN" sz="2400" dirty="0" err="1">
                <a:solidFill>
                  <a:srgbClr val="00B0F0"/>
                </a:solidFill>
                <a:latin typeface="ZztexMono-Regular"/>
              </a:rPr>
              <a:t>ff</a:t>
            </a:r>
            <a:r>
              <a:rPr lang="en-US" altLang="zh-CN" sz="2400" dirty="0">
                <a:solidFill>
                  <a:srgbClr val="00B0F0"/>
                </a:solidFill>
                <a:latin typeface="ZztexMono-Regular"/>
              </a:rPr>
              <a:t> </a:t>
            </a:r>
            <a:r>
              <a:rPr lang="en-US" altLang="zh-CN" sz="2400" dirty="0" err="1">
                <a:solidFill>
                  <a:srgbClr val="00B0F0"/>
                </a:solidFill>
                <a:latin typeface="ZztexMono-Regular"/>
              </a:rPr>
              <a:t>ff</a:t>
            </a:r>
            <a:r>
              <a:rPr lang="en-US" altLang="zh-CN" sz="2400" dirty="0">
                <a:solidFill>
                  <a:srgbClr val="00B0F0"/>
                </a:solidFill>
                <a:latin typeface="ZztexMono-Regular"/>
              </a:rPr>
              <a:t> </a:t>
            </a:r>
            <a:r>
              <a:rPr lang="zh-CN" altLang="en-US" sz="2400" dirty="0">
                <a:solidFill>
                  <a:srgbClr val="00B0F0"/>
                </a:solidFill>
                <a:latin typeface="ZztexMono-Regular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call 804857d &lt;gets&gt;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8804" y="409555"/>
            <a:ext cx="2046337" cy="16890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61652" y="162466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Ten-Roman"/>
              </a:rPr>
              <a:t>输入：“ </a:t>
            </a:r>
            <a:r>
              <a:rPr lang="en-US" altLang="zh-CN" dirty="0">
                <a:solidFill>
                  <a:srgbClr val="FF0000"/>
                </a:solidFill>
                <a:latin typeface="ZztexMono-Regular"/>
              </a:rPr>
              <a:t>012345678901234567890123</a:t>
            </a:r>
            <a:r>
              <a:rPr lang="zh-CN" altLang="en-US" dirty="0">
                <a:solidFill>
                  <a:srgbClr val="FF0000"/>
                </a:solidFill>
                <a:latin typeface="TimesTen-Roman"/>
              </a:rPr>
              <a:t>”</a:t>
            </a:r>
            <a:r>
              <a:rPr lang="en-US" altLang="zh-CN" dirty="0">
                <a:solidFill>
                  <a:srgbClr val="FF0000"/>
                </a:solidFill>
                <a:latin typeface="TimesTen-Roman"/>
              </a:rPr>
              <a:t>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B5B773-3096-4920-A2D6-B98C5D756C18}"/>
              </a:ext>
            </a:extLst>
          </p:cNvPr>
          <p:cNvSpPr txBox="1"/>
          <p:nvPr/>
        </p:nvSpPr>
        <p:spPr>
          <a:xfrm>
            <a:off x="5778254" y="592911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774693-A356-4E94-9933-4A5EA3A35DAB}"/>
              </a:ext>
            </a:extLst>
          </p:cNvPr>
          <p:cNvSpPr txBox="1"/>
          <p:nvPr/>
        </p:nvSpPr>
        <p:spPr>
          <a:xfrm>
            <a:off x="7568588" y="409555"/>
            <a:ext cx="116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30496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62A414-809F-45BC-B34F-0430D261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E4A0B9-1614-4460-9420-CF46F93147B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622" y="611975"/>
            <a:ext cx="7261098" cy="37247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16A422-2289-4EFA-9B02-B676FAF844DB}"/>
              </a:ext>
            </a:extLst>
          </p:cNvPr>
          <p:cNvSpPr txBox="1"/>
          <p:nvPr/>
        </p:nvSpPr>
        <p:spPr>
          <a:xfrm>
            <a:off x="7397733" y="169998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4BDDB-4AAE-4B1D-B22E-65FDC7A8B3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2066" y="3599126"/>
            <a:ext cx="8358130" cy="29397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6B43C4-2C0D-494E-9AFF-71749FF998A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7141" y="664973"/>
            <a:ext cx="3800266" cy="15410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7CA7C6-8079-473C-89C9-28DCC6FFD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336" y="136524"/>
            <a:ext cx="2480615" cy="4754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9501B9-5F16-484A-8973-7DC00C9311BF}"/>
              </a:ext>
            </a:extLst>
          </p:cNvPr>
          <p:cNvSpPr txBox="1"/>
          <p:nvPr/>
        </p:nvSpPr>
        <p:spPr>
          <a:xfrm>
            <a:off x="423746" y="4549698"/>
            <a:ext cx="2921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功能</a:t>
            </a:r>
            <a:r>
              <a:rPr lang="zh-CN" altLang="en-US" dirty="0"/>
              <a:t>：从标准输入设备读入一个字符串到局部变量</a:t>
            </a:r>
            <a:r>
              <a:rPr lang="en-US" altLang="zh-CN" dirty="0" err="1"/>
              <a:t>buf</a:t>
            </a:r>
            <a:r>
              <a:rPr lang="en-US" altLang="zh-CN" dirty="0"/>
              <a:t>[]</a:t>
            </a:r>
            <a:r>
              <a:rPr lang="zh-CN" altLang="en-US" dirty="0"/>
              <a:t>数组中，然后将它拷贝到堆区并返回其地址指针。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04D758-6951-466A-9F1F-E4F00ADD6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932" y="688223"/>
            <a:ext cx="4583442" cy="159214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DFBD1C-B3A6-48E6-A453-FC5430C89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240" y="2474351"/>
            <a:ext cx="4462826" cy="15921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B0486DE-D7D8-43D3-BE91-2FD787D1948B}"/>
              </a:ext>
            </a:extLst>
          </p:cNvPr>
          <p:cNvSpPr/>
          <p:nvPr/>
        </p:nvSpPr>
        <p:spPr>
          <a:xfrm>
            <a:off x="6181374" y="3132395"/>
            <a:ext cx="4282068" cy="523220"/>
          </a:xfrm>
          <a:prstGeom prst="roundRect">
            <a:avLst/>
          </a:prstGeom>
          <a:noFill/>
          <a:ln w="31750">
            <a:solidFill>
              <a:srgbClr val="92D050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92BFDCA-C7D3-46C2-9B2D-9BFAC7304E0E}"/>
              </a:ext>
            </a:extLst>
          </p:cNvPr>
          <p:cNvSpPr/>
          <p:nvPr/>
        </p:nvSpPr>
        <p:spPr>
          <a:xfrm>
            <a:off x="6423102" y="2774771"/>
            <a:ext cx="5078849" cy="3587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69422A1-4A46-4287-A4CF-1E4CF27DA013}"/>
              </a:ext>
            </a:extLst>
          </p:cNvPr>
          <p:cNvSpPr/>
          <p:nvPr/>
        </p:nvSpPr>
        <p:spPr>
          <a:xfrm>
            <a:off x="6423102" y="2473311"/>
            <a:ext cx="5078849" cy="3587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60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64861" y="6297930"/>
            <a:ext cx="2844800" cy="365125"/>
          </a:xfrm>
        </p:spPr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184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0968990" cy="30861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堆栈溢出攻击的对策：</a:t>
            </a:r>
            <a:endParaRPr lang="en-US" altLang="zh-CN" dirty="0"/>
          </a:p>
          <a:p>
            <a:pPr lvl="2"/>
            <a:r>
              <a:rPr lang="zh-CN" altLang="en-US" dirty="0"/>
              <a:t>栈的随机化</a:t>
            </a:r>
            <a:endParaRPr lang="en-US" altLang="zh-CN" dirty="0"/>
          </a:p>
          <a:p>
            <a:pPr lvl="3"/>
            <a:r>
              <a:rPr lang="zh-CN" altLang="en-US" dirty="0"/>
              <a:t>克服安全单一化</a:t>
            </a:r>
            <a:endParaRPr lang="en-US" altLang="zh-CN" dirty="0"/>
          </a:p>
          <a:p>
            <a:pPr lvl="3"/>
            <a:r>
              <a:rPr lang="zh-CN" altLang="en-US" dirty="0"/>
              <a:t>栈起点随机化（地址空间布局随机化</a:t>
            </a:r>
            <a:r>
              <a:rPr lang="en-US" altLang="zh-CN" dirty="0" err="1"/>
              <a:t>Addred</a:t>
            </a:r>
            <a:r>
              <a:rPr lang="en-US" altLang="zh-CN" dirty="0"/>
              <a:t>-Space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r>
              <a:rPr lang="zh-CN" altLang="en-US" dirty="0"/>
              <a:t> </a:t>
            </a:r>
            <a:r>
              <a:rPr lang="en-US" altLang="zh-CN" dirty="0"/>
              <a:t>Randomization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随机化后的攻击</a:t>
            </a:r>
            <a:r>
              <a:rPr lang="en-US" altLang="zh-CN" dirty="0"/>
              <a:t>——</a:t>
            </a:r>
            <a:r>
              <a:rPr lang="zh-CN" altLang="en-US" dirty="0"/>
              <a:t>空操作雪橇</a:t>
            </a:r>
            <a:r>
              <a:rPr lang="en-US" altLang="zh-CN" dirty="0" err="1"/>
              <a:t>nop</a:t>
            </a:r>
            <a:r>
              <a:rPr lang="en-US" altLang="zh-CN" dirty="0"/>
              <a:t>-sled</a:t>
            </a:r>
          </a:p>
          <a:p>
            <a:pPr lvl="2"/>
            <a:r>
              <a:rPr lang="zh-CN" altLang="en-US" dirty="0"/>
              <a:t>检测被攻击的栈</a:t>
            </a:r>
            <a:r>
              <a:rPr lang="en-US" altLang="zh-CN" dirty="0"/>
              <a:t>——</a:t>
            </a:r>
            <a:r>
              <a:rPr lang="zh-CN" altLang="en-US" dirty="0"/>
              <a:t>哨兵（</a:t>
            </a:r>
            <a:r>
              <a:rPr lang="en-US" altLang="zh-CN" dirty="0"/>
              <a:t>canary </a:t>
            </a:r>
            <a:r>
              <a:rPr lang="zh-CN" altLang="en-US" dirty="0"/>
              <a:t>金丝雀）</a:t>
            </a:r>
            <a:endParaRPr lang="en-US" altLang="zh-CN" dirty="0"/>
          </a:p>
          <a:p>
            <a:pPr lvl="2"/>
            <a:r>
              <a:rPr lang="zh-CN" altLang="en-US" dirty="0"/>
              <a:t>限制可执行区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138373" y="3646266"/>
            <a:ext cx="4760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练习：</a:t>
            </a:r>
            <a:r>
              <a:rPr lang="en-US" altLang="zh-CN" dirty="0"/>
              <a:t>Linux2.6.16</a:t>
            </a:r>
            <a:r>
              <a:rPr lang="zh-CN" altLang="en-US" dirty="0"/>
              <a:t>上运行栈地址检查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000</a:t>
            </a:r>
            <a:r>
              <a:rPr lang="zh-CN" altLang="en-US" dirty="0"/>
              <a:t>次，获得地址范围</a:t>
            </a:r>
            <a:r>
              <a:rPr lang="en-US" altLang="zh-CN" dirty="0"/>
              <a:t>0xffffb754</a:t>
            </a:r>
            <a:r>
              <a:rPr lang="zh-CN" altLang="en-US" dirty="0"/>
              <a:t>到</a:t>
            </a:r>
            <a:r>
              <a:rPr lang="en-US" altLang="zh-CN" dirty="0"/>
              <a:t>0x</a:t>
            </a:r>
            <a:r>
              <a:rPr lang="zh-CN" altLang="en-US" dirty="0"/>
              <a:t>纷纷</a:t>
            </a:r>
            <a:r>
              <a:rPr lang="en-US" altLang="zh-CN" dirty="0"/>
              <a:t>d754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）随机化的变化范围多大？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）如果使用</a:t>
            </a:r>
            <a:r>
              <a:rPr lang="en-US" altLang="zh-CN" dirty="0"/>
              <a:t>128</a:t>
            </a:r>
            <a:r>
              <a:rPr lang="zh-CN" altLang="en-US" dirty="0"/>
              <a:t>字节的空操作雪橇，需要多少次尝试才能找到攻击位置？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B0D02F-FDBC-48B2-8E56-07F8E04EA8BF}"/>
              </a:ext>
            </a:extLst>
          </p:cNvPr>
          <p:cNvSpPr txBox="1"/>
          <p:nvPr/>
        </p:nvSpPr>
        <p:spPr>
          <a:xfrm>
            <a:off x="435240" y="364626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952F62-7A95-4C55-9C73-0BA73F2DA0B4}"/>
              </a:ext>
            </a:extLst>
          </p:cNvPr>
          <p:cNvSpPr txBox="1"/>
          <p:nvPr/>
        </p:nvSpPr>
        <p:spPr>
          <a:xfrm>
            <a:off x="6328430" y="354467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734DB4-6E2F-490C-9F79-A5B83811AB4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02349" y="4184205"/>
            <a:ext cx="4059972" cy="12424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6EB5BD-534E-4FBD-9098-F21CFB4B421E}"/>
              </a:ext>
            </a:extLst>
          </p:cNvPr>
          <p:cNvSpPr txBox="1"/>
          <p:nvPr/>
        </p:nvSpPr>
        <p:spPr>
          <a:xfrm>
            <a:off x="7140006" y="3648677"/>
            <a:ext cx="34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获取栈的起点位置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B7BAE2-0A7D-4978-BCD6-33BC28EB7AA3}"/>
              </a:ext>
            </a:extLst>
          </p:cNvPr>
          <p:cNvSpPr txBox="1"/>
          <p:nvPr/>
        </p:nvSpPr>
        <p:spPr>
          <a:xfrm>
            <a:off x="6602349" y="5592851"/>
            <a:ext cx="4660383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地址空间布局随机化</a:t>
            </a:r>
            <a:r>
              <a:rPr lang="en-US" altLang="zh-CN" dirty="0"/>
              <a:t>ASLR</a:t>
            </a:r>
            <a:r>
              <a:rPr lang="zh-CN" altLang="en-US" dirty="0"/>
              <a:t>范围（约</a:t>
            </a:r>
            <a:r>
              <a:rPr lang="en-US" altLang="zh-CN" dirty="0"/>
              <a:t>2^32</a:t>
            </a:r>
            <a:r>
              <a:rPr lang="zh-CN" altLang="en-US" dirty="0"/>
              <a:t>）：</a:t>
            </a:r>
            <a:r>
              <a:rPr lang="en-US" altLang="zh-CN" dirty="0"/>
              <a:t>0x7fff0001b698~0x7ffffffaa4a8</a:t>
            </a:r>
          </a:p>
        </p:txBody>
      </p:sp>
    </p:spTree>
    <p:extLst>
      <p:ext uri="{BB962C8B-B14F-4D97-AF65-F5344CB8AC3E}">
        <p14:creationId xmlns:p14="http://schemas.microsoft.com/office/powerpoint/2010/main" val="22988303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DF6B45-381D-491E-839B-8F347451F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847E8-137E-46BE-AE38-07C74003C8AB}"/>
              </a:ext>
            </a:extLst>
          </p:cNvPr>
          <p:cNvSpPr txBox="1"/>
          <p:nvPr/>
        </p:nvSpPr>
        <p:spPr>
          <a:xfrm>
            <a:off x="804261" y="1122698"/>
            <a:ext cx="3456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讨论</a:t>
            </a:r>
            <a:r>
              <a:rPr lang="zh-CN" altLang="en-US" dirty="0"/>
              <a:t>：随机化后的攻击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破坏（难度不变）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执行指定代码（变难）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3AEFBAA-69B2-4F60-89EB-51A0BBBF0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78" y="631027"/>
            <a:ext cx="4172532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577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EA79E8-8BC3-4D4A-A8C2-5CDA8DC5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32D06D-2EEE-48DB-8571-908DC79C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6" y="815404"/>
            <a:ext cx="11076978" cy="19835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ADEC62-17AC-4F20-93B7-82500D22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59" y="3719008"/>
            <a:ext cx="10524790" cy="10202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206289-1C6F-4A59-B294-ED0557F5C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370" y="5221051"/>
            <a:ext cx="9679259" cy="10330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8094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B56584-22D9-4D0C-95FC-275E1656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5E812C-6FA8-4A89-B9BD-BB7F51C65B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140" y="2400903"/>
            <a:ext cx="4634625" cy="4176713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A6C22AD-1A3C-4317-B8C3-17C34353D6B6}"/>
              </a:ext>
            </a:extLst>
          </p:cNvPr>
          <p:cNvSpPr/>
          <p:nvPr/>
        </p:nvSpPr>
        <p:spPr>
          <a:xfrm>
            <a:off x="2690378" y="4641182"/>
            <a:ext cx="902970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17D5A6-7F63-4C07-98B1-749317FB4EC7}"/>
              </a:ext>
            </a:extLst>
          </p:cNvPr>
          <p:cNvSpPr txBox="1"/>
          <p:nvPr/>
        </p:nvSpPr>
        <p:spPr>
          <a:xfrm>
            <a:off x="4063210" y="3264643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1A36C4-C7BD-4005-B349-E749D9FD9A7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6862" y="3429000"/>
            <a:ext cx="6702305" cy="30644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C854997-B059-49E2-AD32-D7DF43F634AE}"/>
              </a:ext>
            </a:extLst>
          </p:cNvPr>
          <p:cNvSpPr txBox="1"/>
          <p:nvPr/>
        </p:nvSpPr>
        <p:spPr>
          <a:xfrm>
            <a:off x="5536862" y="3258692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622FE6-3AE0-4B51-AF9B-49DF3C5F598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4357" y="1737281"/>
            <a:ext cx="4553243" cy="514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C09E80A-85A7-4E15-A9D5-734C77EFA4C7}"/>
              </a:ext>
            </a:extLst>
          </p:cNvPr>
          <p:cNvSpPr txBox="1">
            <a:spLocks/>
          </p:cNvSpPr>
          <p:nvPr/>
        </p:nvSpPr>
        <p:spPr>
          <a:xfrm>
            <a:off x="518160" y="560070"/>
            <a:ext cx="10968990" cy="30861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栈破坏的检测：</a:t>
            </a:r>
            <a:endParaRPr lang="en-US" altLang="zh-CN" dirty="0"/>
          </a:p>
          <a:p>
            <a:pPr lvl="2"/>
            <a:r>
              <a:rPr lang="zh-CN" altLang="en-US" dirty="0"/>
              <a:t>检测被攻击的栈</a:t>
            </a:r>
            <a:r>
              <a:rPr lang="en-US" altLang="zh-CN" dirty="0"/>
              <a:t>——</a:t>
            </a:r>
            <a:r>
              <a:rPr lang="zh-CN" altLang="en-US" dirty="0"/>
              <a:t>哨兵（</a:t>
            </a:r>
            <a:r>
              <a:rPr lang="en-US" altLang="zh-CN" dirty="0"/>
              <a:t>canary </a:t>
            </a:r>
            <a:r>
              <a:rPr lang="zh-CN" altLang="en-US" dirty="0"/>
              <a:t>金丝雀）</a:t>
            </a:r>
            <a:endParaRPr lang="en-US" altLang="zh-CN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BC6424-EDE7-4853-BF20-191975C24296}"/>
              </a:ext>
            </a:extLst>
          </p:cNvPr>
          <p:cNvSpPr/>
          <p:nvPr/>
        </p:nvSpPr>
        <p:spPr>
          <a:xfrm>
            <a:off x="7834629" y="5607730"/>
            <a:ext cx="1264765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36303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188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7690" y="60739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echo: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pushl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pushl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$20,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%gs:20,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ZztexMono-Regular"/>
              </a:rPr>
              <a:t> 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Retrieve canary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-8(%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Store on stack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85410" y="515064"/>
            <a:ext cx="70065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xorl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Zero out register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-16(%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buf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as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-16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Store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buf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at top of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call gets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Call gets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Store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buf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at top of stack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call puts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Call puts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14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-8(%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Retrieve canary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15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xorl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%gs:20,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Compare to stored value</a:t>
            </a:r>
          </a:p>
          <a:p>
            <a:r>
              <a:rPr lang="pl-PL" altLang="zh-CN" dirty="0">
                <a:solidFill>
                  <a:srgbClr val="00AEF0"/>
                </a:solidFill>
                <a:latin typeface="StoneSans"/>
              </a:rPr>
              <a:t>16 </a:t>
            </a:r>
            <a:r>
              <a:rPr lang="pl-PL" altLang="zh-CN" dirty="0">
                <a:solidFill>
                  <a:srgbClr val="000000"/>
                </a:solidFill>
                <a:latin typeface="ZztexMono-Regular"/>
              </a:rPr>
              <a:t>je .L19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			</a:t>
            </a:r>
            <a:r>
              <a:rPr lang="pl-PL" altLang="zh-CN" i="1" dirty="0">
                <a:solidFill>
                  <a:srgbClr val="00AEF0"/>
                </a:solidFill>
                <a:latin typeface="ZztexMono-Italic"/>
              </a:rPr>
              <a:t>If =, goto ok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17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call __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stack_chk_fail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Stack corrupted!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18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.L19: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ok: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19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$20,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Normal return ...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20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21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22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9133" y="3444717"/>
            <a:ext cx="3417376" cy="307973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185410" y="2251709"/>
            <a:ext cx="7006590" cy="5829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185410" y="2826155"/>
            <a:ext cx="7006590" cy="5829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31662" y="5118652"/>
            <a:ext cx="728373" cy="2186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85410" y="5227983"/>
            <a:ext cx="6331226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Gcc</a:t>
            </a:r>
            <a:r>
              <a:rPr lang="zh-CN" altLang="en-US" dirty="0"/>
              <a:t>根据代码特性自动插入这种溢出检测，除非是用</a:t>
            </a:r>
            <a:r>
              <a:rPr lang="en-US" altLang="zh-CN" dirty="0"/>
              <a:t>-</a:t>
            </a:r>
            <a:r>
              <a:rPr lang="en-US" altLang="zh-CN" dirty="0" err="1"/>
              <a:t>fno</a:t>
            </a:r>
            <a:r>
              <a:rPr lang="en-US" altLang="zh-CN" dirty="0"/>
              <a:t>-stack-protector</a:t>
            </a:r>
            <a:r>
              <a:rPr lang="zh-CN" altLang="en-US" dirty="0"/>
              <a:t>选项来阻止。通常是在发现函数内部有</a:t>
            </a:r>
            <a:r>
              <a:rPr lang="en-US" altLang="zh-CN" dirty="0"/>
              <a:t>char *</a:t>
            </a:r>
            <a:r>
              <a:rPr lang="zh-CN" altLang="en-US" dirty="0"/>
              <a:t>缓冲区就会插入哨兵代码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1E0209-F911-435B-8782-81AA43D7B34C}"/>
              </a:ext>
            </a:extLst>
          </p:cNvPr>
          <p:cNvSpPr txBox="1"/>
          <p:nvPr/>
        </p:nvSpPr>
        <p:spPr>
          <a:xfrm>
            <a:off x="3009589" y="1630258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73292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189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5820" y="617220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练习：</a:t>
            </a:r>
          </a:p>
        </p:txBody>
      </p:sp>
      <p:sp>
        <p:nvSpPr>
          <p:cNvPr id="5" name="矩形 4"/>
          <p:cNvSpPr/>
          <p:nvPr/>
        </p:nvSpPr>
        <p:spPr>
          <a:xfrm>
            <a:off x="845820" y="112505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len</a:t>
            </a:r>
            <a:r>
              <a:rPr lang="en-US" altLang="zh-CN" dirty="0">
                <a:latin typeface="ZztexMono-Regular"/>
              </a:rPr>
              <a:t>(char *s) {</a:t>
            </a:r>
          </a:p>
          <a:p>
            <a:r>
              <a:rPr lang="zh-CN" altLang="en-US" dirty="0">
                <a:latin typeface="ZztexMono-Regular"/>
              </a:rPr>
              <a:t>   </a:t>
            </a:r>
            <a:r>
              <a:rPr lang="en-US" altLang="zh-CN" dirty="0">
                <a:latin typeface="ZztexMono-Regular"/>
              </a:rPr>
              <a:t>return </a:t>
            </a:r>
            <a:r>
              <a:rPr lang="en-US" altLang="zh-CN" dirty="0" err="1">
                <a:latin typeface="ZztexMono-Regular"/>
              </a:rPr>
              <a:t>strlen</a:t>
            </a:r>
            <a:r>
              <a:rPr lang="en-US" altLang="zh-CN" dirty="0">
                <a:latin typeface="ZztexMono-Regular"/>
              </a:rPr>
              <a:t>(s);</a:t>
            </a:r>
          </a:p>
          <a:p>
            <a:r>
              <a:rPr lang="en-US" altLang="zh-CN" dirty="0">
                <a:latin typeface="ZztexMono-Regular"/>
              </a:rPr>
              <a:t>}</a:t>
            </a:r>
          </a:p>
          <a:p>
            <a:r>
              <a:rPr lang="en-US" altLang="zh-CN" dirty="0">
                <a:latin typeface="ZztexMono-Regular"/>
              </a:rPr>
              <a:t>void </a:t>
            </a:r>
            <a:r>
              <a:rPr lang="en-US" altLang="zh-CN" dirty="0" err="1">
                <a:latin typeface="ZztexMono-Regular"/>
              </a:rPr>
              <a:t>iptoa</a:t>
            </a:r>
            <a:r>
              <a:rPr lang="en-US" altLang="zh-CN" dirty="0">
                <a:latin typeface="ZztexMono-Regular"/>
              </a:rPr>
              <a:t>(char *s,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*p){</a:t>
            </a:r>
          </a:p>
          <a:p>
            <a:r>
              <a:rPr lang="zh-CN" altLang="en-US" dirty="0">
                <a:latin typeface="ZztexMono-Regular"/>
              </a:rPr>
              <a:t>  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val</a:t>
            </a:r>
            <a:r>
              <a:rPr lang="en-US" altLang="zh-CN" dirty="0">
                <a:latin typeface="ZztexMono-Regular"/>
              </a:rPr>
              <a:t> = *p;</a:t>
            </a:r>
          </a:p>
          <a:p>
            <a:r>
              <a:rPr lang="zh-CN" altLang="en-US" dirty="0">
                <a:latin typeface="ZztexMono-Regular"/>
              </a:rPr>
              <a:t>   </a:t>
            </a:r>
            <a:r>
              <a:rPr lang="en-US" altLang="zh-CN" dirty="0" err="1">
                <a:latin typeface="ZztexMono-Regular"/>
              </a:rPr>
              <a:t>sprintf</a:t>
            </a:r>
            <a:r>
              <a:rPr lang="en-US" altLang="zh-CN" dirty="0">
                <a:latin typeface="ZztexMono-Regular"/>
              </a:rPr>
              <a:t>(s, "%d", </a:t>
            </a:r>
            <a:r>
              <a:rPr lang="en-US" altLang="zh-CN" dirty="0" err="1">
                <a:latin typeface="ZztexMono-Regular"/>
              </a:rPr>
              <a:t>val</a:t>
            </a:r>
            <a:r>
              <a:rPr lang="en-US" altLang="zh-CN" dirty="0">
                <a:latin typeface="ZztexMono-Regular"/>
              </a:rPr>
              <a:t>);</a:t>
            </a:r>
          </a:p>
          <a:p>
            <a:r>
              <a:rPr lang="en-US" altLang="zh-CN" dirty="0">
                <a:latin typeface="ZztexMono-Regular"/>
              </a:rPr>
              <a:t>}</a:t>
            </a:r>
          </a:p>
          <a:p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intlen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x) {</a:t>
            </a:r>
          </a:p>
          <a:p>
            <a:r>
              <a:rPr lang="zh-CN" altLang="en-US" dirty="0">
                <a:latin typeface="ZztexMono-Regular"/>
              </a:rPr>
              <a:t>  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v;</a:t>
            </a:r>
          </a:p>
          <a:p>
            <a:r>
              <a:rPr lang="zh-CN" altLang="en-US" dirty="0">
                <a:latin typeface="ZztexMono-Regular"/>
              </a:rPr>
              <a:t>   </a:t>
            </a:r>
            <a:r>
              <a:rPr lang="en-US" altLang="zh-CN" dirty="0">
                <a:latin typeface="ZztexMono-Regular"/>
              </a:rPr>
              <a:t>char </a:t>
            </a:r>
            <a:r>
              <a:rPr lang="en-US" altLang="zh-CN" dirty="0" err="1">
                <a:latin typeface="ZztexMono-Regular"/>
              </a:rPr>
              <a:t>buf</a:t>
            </a:r>
            <a:r>
              <a:rPr lang="en-US" altLang="zh-CN" dirty="0">
                <a:latin typeface="ZztexMono-Regular"/>
              </a:rPr>
              <a:t>[12];</a:t>
            </a:r>
          </a:p>
          <a:p>
            <a:r>
              <a:rPr lang="zh-CN" altLang="en-US" dirty="0">
                <a:latin typeface="ZztexMono-Regular"/>
              </a:rPr>
              <a:t>   </a:t>
            </a:r>
            <a:r>
              <a:rPr lang="en-US" altLang="zh-CN" dirty="0">
                <a:latin typeface="ZztexMono-Regular"/>
              </a:rPr>
              <a:t>v = x;</a:t>
            </a:r>
          </a:p>
          <a:p>
            <a:r>
              <a:rPr lang="zh-CN" altLang="en-US" dirty="0">
                <a:latin typeface="ZztexMono-Regular"/>
              </a:rPr>
              <a:t>   </a:t>
            </a:r>
            <a:r>
              <a:rPr lang="en-US" altLang="zh-CN" dirty="0" err="1">
                <a:latin typeface="ZztexMono-Regular"/>
              </a:rPr>
              <a:t>iptoa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buf</a:t>
            </a:r>
            <a:r>
              <a:rPr lang="en-US" altLang="zh-CN" dirty="0">
                <a:latin typeface="ZztexMono-Regular"/>
              </a:rPr>
              <a:t>, &amp;v);</a:t>
            </a:r>
          </a:p>
          <a:p>
            <a:r>
              <a:rPr lang="zh-CN" altLang="en-US" dirty="0">
                <a:latin typeface="ZztexMono-Regular"/>
              </a:rPr>
              <a:t>   </a:t>
            </a:r>
            <a:r>
              <a:rPr lang="en-US" altLang="zh-CN" dirty="0">
                <a:latin typeface="ZztexMono-Regular"/>
              </a:rPr>
              <a:t>return </a:t>
            </a:r>
            <a:r>
              <a:rPr lang="en-US" altLang="zh-CN" dirty="0" err="1">
                <a:latin typeface="ZztexMono-Regular"/>
              </a:rPr>
              <a:t>len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buf</a:t>
            </a:r>
            <a:r>
              <a:rPr lang="en-US" altLang="zh-CN" dirty="0">
                <a:latin typeface="ZztexMono-Regular"/>
              </a:rPr>
              <a:t>);</a:t>
            </a:r>
          </a:p>
          <a:p>
            <a:r>
              <a:rPr lang="en-US" altLang="zh-CN" dirty="0"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39477" y="801886"/>
            <a:ext cx="34521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$36,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esp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-8(%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-8(%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4(%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-20(%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call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iptoa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215243" y="2201367"/>
            <a:ext cx="388951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$52,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esp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%gs:20,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-8(%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xorl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-24(%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-24(%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4(%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-20(%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call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iptoa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698887" y="5710020"/>
            <a:ext cx="4389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V</a:t>
            </a:r>
            <a:r>
              <a:rPr lang="zh-CN" altLang="en-US" dirty="0"/>
              <a:t>和</a:t>
            </a:r>
            <a:r>
              <a:rPr lang="en-US" altLang="zh-CN" dirty="0" err="1"/>
              <a:t>buf</a:t>
            </a:r>
            <a:r>
              <a:rPr lang="zh-CN" altLang="en-US" dirty="0"/>
              <a:t>在栈中的位置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）这样的安排对安全性有什么好处？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2E991D-35C7-4F7A-854E-F792D94A5AC5}"/>
              </a:ext>
            </a:extLst>
          </p:cNvPr>
          <p:cNvSpPr txBox="1"/>
          <p:nvPr/>
        </p:nvSpPr>
        <p:spPr>
          <a:xfrm>
            <a:off x="3009589" y="1630258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93678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7700" y="775547"/>
            <a:ext cx="1291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dirty="0"/>
              <a:t>练习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15708" y="791736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329" y="868680"/>
            <a:ext cx="6328403" cy="51374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4" y="1444240"/>
            <a:ext cx="3895201" cy="21856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05" y="4084790"/>
            <a:ext cx="3918018" cy="18710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37600" y="231924"/>
            <a:ext cx="3096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练习题</a:t>
            </a:r>
            <a:r>
              <a:rPr lang="en-US" altLang="zh-CN" sz="2400" b="1" dirty="0"/>
              <a:t>3.1</a:t>
            </a:r>
            <a:r>
              <a:rPr lang="zh-CN" altLang="en-US" sz="2400" b="1" dirty="0"/>
              <a:t>， </a:t>
            </a:r>
            <a:r>
              <a:rPr lang="en-US" altLang="zh-CN" sz="2400" b="1" dirty="0"/>
              <a:t>P.121-122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860437" y="1487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寄存器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095158" y="148769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0x100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60437" y="2022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绝对寻址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095159" y="203212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0xAB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46272" y="25139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立即数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095159" y="253160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0x108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95157" y="304031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0xFF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90680" y="35751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0xAB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90680" y="404850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0x11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083936" y="44340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0x13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83214" y="50202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0xFF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80886" y="550417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0x11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58722C-B3CE-4536-9F15-6D8B100C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190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BF632D8-7E04-49F0-8A4B-3B1A860775A2}"/>
              </a:ext>
            </a:extLst>
          </p:cNvPr>
          <p:cNvGrpSpPr/>
          <p:nvPr/>
        </p:nvGrpSpPr>
        <p:grpSpPr>
          <a:xfrm>
            <a:off x="2352101" y="1073018"/>
            <a:ext cx="7371762" cy="4832022"/>
            <a:chOff x="2352101" y="1073018"/>
            <a:chExt cx="7371762" cy="483202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2F6BEB4-5F2D-4C1B-ACB7-BA41AE113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4403" y="1073018"/>
              <a:ext cx="7349460" cy="81099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328436A-D481-48C0-985E-32E2DAEA4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2101" y="1955287"/>
              <a:ext cx="7097992" cy="3949753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A5C4A89-62DC-4FF8-A992-9E4ACC86374B}"/>
              </a:ext>
            </a:extLst>
          </p:cNvPr>
          <p:cNvSpPr txBox="1"/>
          <p:nvPr/>
        </p:nvSpPr>
        <p:spPr>
          <a:xfrm>
            <a:off x="6433999" y="523383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CFC9BBD-994A-4FBA-876B-853303693BCE}"/>
              </a:ext>
            </a:extLst>
          </p:cNvPr>
          <p:cNvGrpSpPr/>
          <p:nvPr/>
        </p:nvGrpSpPr>
        <p:grpSpPr>
          <a:xfrm>
            <a:off x="981307" y="1628078"/>
            <a:ext cx="7928517" cy="813152"/>
            <a:chOff x="981307" y="1628078"/>
            <a:chExt cx="7928517" cy="813152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F74B34B4-CCF6-40AA-B824-7852D092458E}"/>
                </a:ext>
              </a:extLst>
            </p:cNvPr>
            <p:cNvSpPr/>
            <p:nvPr/>
          </p:nvSpPr>
          <p:spPr>
            <a:xfrm>
              <a:off x="2977376" y="1918010"/>
              <a:ext cx="5932448" cy="523220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6F0E151-91C4-4BB3-AB25-C3D185CD7531}"/>
                </a:ext>
              </a:extLst>
            </p:cNvPr>
            <p:cNvSpPr txBox="1"/>
            <p:nvPr/>
          </p:nvSpPr>
          <p:spPr>
            <a:xfrm>
              <a:off x="981307" y="1628078"/>
              <a:ext cx="830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设置</a:t>
              </a:r>
              <a:r>
                <a:rPr lang="en-US" altLang="zh-CN" dirty="0"/>
                <a:t>canary</a:t>
              </a:r>
              <a:endParaRPr lang="zh-CN" altLang="en-US" dirty="0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93ACE219-CAD3-4E1E-9E93-8EBDB166507D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811832" y="1951244"/>
              <a:ext cx="1165543" cy="2000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84663A8-7AC8-40FF-839C-4CA4B542A8BE}"/>
              </a:ext>
            </a:extLst>
          </p:cNvPr>
          <p:cNvGrpSpPr/>
          <p:nvPr/>
        </p:nvGrpSpPr>
        <p:grpSpPr>
          <a:xfrm>
            <a:off x="981307" y="3695449"/>
            <a:ext cx="8374565" cy="790501"/>
            <a:chOff x="981307" y="3695449"/>
            <a:chExt cx="8374565" cy="79050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8C162D6-1631-4384-80E2-1F26C0DF246B}"/>
                </a:ext>
              </a:extLst>
            </p:cNvPr>
            <p:cNvSpPr/>
            <p:nvPr/>
          </p:nvSpPr>
          <p:spPr>
            <a:xfrm>
              <a:off x="2977375" y="3962730"/>
              <a:ext cx="6378497" cy="523220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4DD1DF5-D58D-43DB-8F23-F6F094854EF8}"/>
                </a:ext>
              </a:extLst>
            </p:cNvPr>
            <p:cNvSpPr txBox="1"/>
            <p:nvPr/>
          </p:nvSpPr>
          <p:spPr>
            <a:xfrm>
              <a:off x="981307" y="3695449"/>
              <a:ext cx="830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检查</a:t>
              </a:r>
              <a:r>
                <a:rPr lang="en-US" altLang="zh-CN" dirty="0"/>
                <a:t>canary</a:t>
              </a:r>
              <a:endParaRPr lang="zh-CN" altLang="en-US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663B60E-BA15-4665-903C-F673AAFB518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811832" y="4018615"/>
              <a:ext cx="1165543" cy="2000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D75B76-2950-4C32-9CB7-326ADB03F180}"/>
              </a:ext>
            </a:extLst>
          </p:cNvPr>
          <p:cNvGrpSpPr/>
          <p:nvPr/>
        </p:nvGrpSpPr>
        <p:grpSpPr>
          <a:xfrm>
            <a:off x="793355" y="2650210"/>
            <a:ext cx="4637289" cy="672853"/>
            <a:chOff x="793355" y="2650210"/>
            <a:chExt cx="4637289" cy="672853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48CDB3D-D862-496A-9DAA-86DAA75444A8}"/>
                </a:ext>
              </a:extLst>
            </p:cNvPr>
            <p:cNvSpPr/>
            <p:nvPr/>
          </p:nvSpPr>
          <p:spPr>
            <a:xfrm>
              <a:off x="2776654" y="3010829"/>
              <a:ext cx="2653990" cy="312234"/>
            </a:xfrm>
            <a:prstGeom prst="ellipse">
              <a:avLst/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7A0BC29-15C3-4013-B242-3A0C9FCDA102}"/>
                </a:ext>
              </a:extLst>
            </p:cNvPr>
            <p:cNvSpPr txBox="1"/>
            <p:nvPr/>
          </p:nvSpPr>
          <p:spPr>
            <a:xfrm>
              <a:off x="793355" y="2650210"/>
              <a:ext cx="830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可疑调用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C11E8DE-7716-4D29-AAF3-0F90165C8640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623880" y="2973376"/>
              <a:ext cx="1165543" cy="2000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1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5993EB-7FC9-4EA0-A445-145817BD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191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46902A-5817-4B1F-A48D-C5145E1E748F}"/>
              </a:ext>
            </a:extLst>
          </p:cNvPr>
          <p:cNvSpPr txBox="1"/>
          <p:nvPr/>
        </p:nvSpPr>
        <p:spPr>
          <a:xfrm>
            <a:off x="5129205" y="2321528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ABA24-F921-4DB1-9769-543B8FD9526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872" y="1438508"/>
            <a:ext cx="3821317" cy="47547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EC4BF6-1A7C-4A84-809D-82ACD3ACC7B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45705" y="114885"/>
            <a:ext cx="4140304" cy="31903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5A1F2D-D3BA-44AF-8AD0-06F2FF36DE9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3861" y="2844748"/>
            <a:ext cx="4180181" cy="40958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870FCD-321C-4E8B-AD0C-6C774C631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91" y="547560"/>
            <a:ext cx="2523096" cy="4474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08E38D-D25A-4311-AFA9-084683D8FC79}"/>
              </a:ext>
            </a:extLst>
          </p:cNvPr>
          <p:cNvSpPr txBox="1"/>
          <p:nvPr/>
        </p:nvSpPr>
        <p:spPr>
          <a:xfrm>
            <a:off x="9613590" y="4184465"/>
            <a:ext cx="109282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rdi</a:t>
            </a:r>
            <a:r>
              <a:rPr lang="zh-CN" altLang="en-US" dirty="0"/>
              <a:t>存</a:t>
            </a:r>
            <a:r>
              <a:rPr lang="en-US" altLang="zh-CN" dirty="0" err="1"/>
              <a:t>buf</a:t>
            </a:r>
            <a:endParaRPr lang="en-US" altLang="zh-CN" dirty="0"/>
          </a:p>
          <a:p>
            <a:r>
              <a:rPr lang="en-US" altLang="zh-CN" dirty="0" err="1"/>
              <a:t>rsi</a:t>
            </a:r>
            <a:r>
              <a:rPr lang="zh-CN" altLang="en-US" dirty="0"/>
              <a:t>存</a:t>
            </a:r>
            <a:r>
              <a:rPr lang="en-US" altLang="zh-CN" dirty="0"/>
              <a:t>&amp;v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BC1DA6-D62D-427C-A5F9-5D50CC4705AE}"/>
              </a:ext>
            </a:extLst>
          </p:cNvPr>
          <p:cNvSpPr txBox="1"/>
          <p:nvPr/>
        </p:nvSpPr>
        <p:spPr>
          <a:xfrm>
            <a:off x="3955445" y="1156651"/>
            <a:ext cx="2663902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用于计算一个整数需要多少“位”十进制数位</a:t>
            </a:r>
          </a:p>
        </p:txBody>
      </p:sp>
    </p:spTree>
    <p:extLst>
      <p:ext uri="{BB962C8B-B14F-4D97-AF65-F5344CB8AC3E}">
        <p14:creationId xmlns:p14="http://schemas.microsoft.com/office/powerpoint/2010/main" val="346526999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426711-B007-4356-B939-382279AA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192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EC290-3E2B-4D4F-932D-48C3D84A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26" y="4647496"/>
            <a:ext cx="9166302" cy="6095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790652-4193-44FF-9412-39373E333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79" y="5335323"/>
            <a:ext cx="9656956" cy="1216151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FDD47B-0556-47A6-BAFE-6F0D95AFA5A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9757" y="548123"/>
            <a:ext cx="4140304" cy="3190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D1804D-F898-477E-A0C2-3BFB6FAF5C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341" y="491841"/>
            <a:ext cx="4180181" cy="40958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BB3BCC-B2EA-4AE2-9966-FD6813ECC940}"/>
              </a:ext>
            </a:extLst>
          </p:cNvPr>
          <p:cNvSpPr txBox="1"/>
          <p:nvPr/>
        </p:nvSpPr>
        <p:spPr>
          <a:xfrm>
            <a:off x="5480977" y="3589719"/>
            <a:ext cx="109282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rdi</a:t>
            </a:r>
            <a:r>
              <a:rPr lang="zh-CN" altLang="en-US" dirty="0"/>
              <a:t>存</a:t>
            </a:r>
            <a:r>
              <a:rPr lang="en-US" altLang="zh-CN" dirty="0" err="1"/>
              <a:t>buf</a:t>
            </a:r>
            <a:endParaRPr lang="en-US" altLang="zh-CN" dirty="0"/>
          </a:p>
          <a:p>
            <a:r>
              <a:rPr lang="en-US" altLang="zh-CN" dirty="0" err="1"/>
              <a:t>rsi</a:t>
            </a:r>
            <a:r>
              <a:rPr lang="zh-CN" altLang="en-US" dirty="0"/>
              <a:t>存</a:t>
            </a:r>
            <a:r>
              <a:rPr lang="en-US" altLang="zh-CN" dirty="0"/>
              <a:t>&amp;v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31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5FE54A-3636-43A4-8FBC-6B0CCDCE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193</a:t>
            </a:fld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D2A44F-0C86-4347-89A2-DCCF1BB98894}"/>
              </a:ext>
            </a:extLst>
          </p:cNvPr>
          <p:cNvSpPr txBox="1">
            <a:spLocks/>
          </p:cNvSpPr>
          <p:nvPr/>
        </p:nvSpPr>
        <p:spPr>
          <a:xfrm>
            <a:off x="518160" y="560070"/>
            <a:ext cx="10968990" cy="7178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3.6.6</a:t>
            </a:r>
            <a:r>
              <a:rPr lang="zh-CN" altLang="en-US" dirty="0"/>
              <a:t> 变长栈帧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16281F-1F6A-4E96-977F-58C0C2E005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" y="3225992"/>
            <a:ext cx="5810929" cy="30719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494424-A24B-48B4-B672-89625E22C38A}"/>
              </a:ext>
            </a:extLst>
          </p:cNvPr>
          <p:cNvSpPr txBox="1"/>
          <p:nvPr/>
        </p:nvSpPr>
        <p:spPr>
          <a:xfrm>
            <a:off x="5362294" y="2570015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D273B5-90EB-4CA3-9CEC-5C2ED40B9D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3685" y="881349"/>
            <a:ext cx="5473398" cy="50953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9C9FEB-9BFA-4264-8769-D0AE94FD0391}"/>
              </a:ext>
            </a:extLst>
          </p:cNvPr>
          <p:cNvSpPr txBox="1"/>
          <p:nvPr/>
        </p:nvSpPr>
        <p:spPr>
          <a:xfrm>
            <a:off x="903249" y="1550020"/>
            <a:ext cx="376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变长帧原因：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）变长数组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alloc</a:t>
            </a:r>
            <a:r>
              <a:rPr lang="en-US" altLang="zh-CN" sz="2400" b="1" dirty="0" err="1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()</a:t>
            </a:r>
            <a:r>
              <a:rPr lang="zh-CN" altLang="en-US" sz="2400" dirty="0"/>
              <a:t>在栈上分配空间</a:t>
            </a:r>
          </a:p>
        </p:txBody>
      </p:sp>
    </p:spTree>
    <p:extLst>
      <p:ext uri="{BB962C8B-B14F-4D97-AF65-F5344CB8AC3E}">
        <p14:creationId xmlns:p14="http://schemas.microsoft.com/office/powerpoint/2010/main" val="287767774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CEC81E-C7C4-482F-9AEB-A83EABAD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194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BF08F0-407B-47C8-B4E2-D182C96E3B9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48" y="2183435"/>
            <a:ext cx="9156536" cy="43554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90F98E4-F131-499F-BC45-EC8C16269975}"/>
              </a:ext>
            </a:extLst>
          </p:cNvPr>
          <p:cNvSpPr txBox="1"/>
          <p:nvPr/>
        </p:nvSpPr>
        <p:spPr>
          <a:xfrm>
            <a:off x="487432" y="907898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9DE43-F9DE-404E-BF9C-09BF1B41EB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2928" y="48367"/>
            <a:ext cx="4232331" cy="3939966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158CAFE-FE7B-4AD0-A094-83ED9D1B6220}"/>
              </a:ext>
            </a:extLst>
          </p:cNvPr>
          <p:cNvGrpSpPr/>
          <p:nvPr/>
        </p:nvGrpSpPr>
        <p:grpSpPr>
          <a:xfrm>
            <a:off x="1454227" y="624468"/>
            <a:ext cx="8425753" cy="3345366"/>
            <a:chOff x="1454227" y="624468"/>
            <a:chExt cx="8425753" cy="3345366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FDFFD67D-E068-497C-AC93-B95C91CDA7DD}"/>
                </a:ext>
              </a:extLst>
            </p:cNvPr>
            <p:cNvSpPr/>
            <p:nvPr/>
          </p:nvSpPr>
          <p:spPr>
            <a:xfrm>
              <a:off x="1454227" y="3429000"/>
              <a:ext cx="6083997" cy="54083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C076B87E-F5A5-479E-B1EF-C1F53922451B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7538224" y="624468"/>
              <a:ext cx="2341756" cy="3074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086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0CEFA6-FBD3-43D3-BDB8-F0D598A6F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195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810686-A8DE-4799-AD62-35AD6ADD13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054" y="1862253"/>
            <a:ext cx="9950877" cy="44279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2FE85F-FA16-4A79-8C61-970BBAE9522D}"/>
              </a:ext>
            </a:extLst>
          </p:cNvPr>
          <p:cNvSpPr txBox="1"/>
          <p:nvPr/>
        </p:nvSpPr>
        <p:spPr>
          <a:xfrm>
            <a:off x="390696" y="84662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FAABDC-7652-418A-A185-2F92ED0FB7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4616" y="136524"/>
            <a:ext cx="3952536" cy="367949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2499466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425834-9CC3-49C4-8A98-482C2F8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196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05AAA2-79AD-4AAC-A8C3-84256068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41" y="547662"/>
            <a:ext cx="10034236" cy="18610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FCE0DF-F790-4F45-9CD6-E019A28DB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812" y="4860475"/>
            <a:ext cx="7904026" cy="1861001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8B72AA76-BB1B-446D-B031-E5A230E381B8}"/>
              </a:ext>
            </a:extLst>
          </p:cNvPr>
          <p:cNvSpPr/>
          <p:nvPr/>
        </p:nvSpPr>
        <p:spPr>
          <a:xfrm>
            <a:off x="2832410" y="5525766"/>
            <a:ext cx="6612673" cy="3651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6CE548D-E52E-403B-826F-634A7C3E54B1}"/>
              </a:ext>
            </a:extLst>
          </p:cNvPr>
          <p:cNvSpPr/>
          <p:nvPr/>
        </p:nvSpPr>
        <p:spPr>
          <a:xfrm>
            <a:off x="2832410" y="6123621"/>
            <a:ext cx="6612673" cy="3651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5258A4-33F7-40AE-8826-2CD5C2D8C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44" y="2500227"/>
            <a:ext cx="9891132" cy="18575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9B6AAE-42FA-46C4-B9E7-CE1782629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91" y="4449336"/>
            <a:ext cx="6858000" cy="3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5A95E0A-BF42-4A6B-B4AB-927E7DB7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197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69"/>
            <a:ext cx="10968990" cy="41291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3.6.7</a:t>
            </a:r>
            <a:r>
              <a:rPr lang="zh-CN" altLang="en-US" dirty="0"/>
              <a:t> 浮点运算</a:t>
            </a:r>
            <a:endParaRPr lang="en-US" altLang="zh-CN" dirty="0"/>
          </a:p>
          <a:p>
            <a:endParaRPr lang="en-US" altLang="zh-CN" sz="1800" b="1" dirty="0"/>
          </a:p>
          <a:p>
            <a:r>
              <a:rPr lang="zh-CN" altLang="en-US" sz="1800" b="1" dirty="0"/>
              <a:t>存储和访问</a:t>
            </a:r>
            <a:endParaRPr lang="en-US" altLang="zh-CN" sz="1800" b="1" dirty="0"/>
          </a:p>
          <a:p>
            <a:r>
              <a:rPr lang="zh-CN" altLang="en-US" sz="1800" b="1" dirty="0"/>
              <a:t>操作指令</a:t>
            </a:r>
            <a:endParaRPr lang="en-US" altLang="zh-CN" sz="1800" b="1" dirty="0"/>
          </a:p>
          <a:p>
            <a:r>
              <a:rPr lang="zh-CN" altLang="en-US" sz="1800" b="1" dirty="0"/>
              <a:t>浮点参数传递</a:t>
            </a:r>
            <a:endParaRPr lang="en-US" altLang="zh-CN" sz="1800" b="1" dirty="0"/>
          </a:p>
          <a:p>
            <a:r>
              <a:rPr lang="zh-CN" altLang="en-US" sz="1800" b="1" dirty="0"/>
              <a:t>寄存保存规则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MMX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SSE</a:t>
            </a:r>
            <a:r>
              <a:rPr lang="zh-CN" altLang="en-US" sz="1800" b="1" dirty="0"/>
              <a:t>、</a:t>
            </a:r>
            <a:r>
              <a:rPr lang="en-US" altLang="zh-CN" sz="1800" b="1" dirty="0"/>
              <a:t>AVX   </a:t>
            </a:r>
            <a:r>
              <a:rPr lang="en-US" altLang="zh-CN" sz="1800" b="1" dirty="0">
                <a:sym typeface="Wingdings" panose="05000000000000000000" pitchFamily="2" charset="2"/>
              </a:rPr>
              <a:t></a:t>
            </a:r>
            <a:r>
              <a:rPr lang="en-US" altLang="zh-CN" sz="1800" b="1" dirty="0"/>
              <a:t>	MM/XMM/YMM</a:t>
            </a:r>
            <a:r>
              <a:rPr lang="zh-CN" altLang="en-US" sz="1800" b="1" dirty="0"/>
              <a:t>寄存器</a:t>
            </a:r>
            <a:endParaRPr lang="en-US" altLang="zh-CN" sz="1800" b="1" dirty="0"/>
          </a:p>
          <a:p>
            <a:r>
              <a:rPr lang="en-US" altLang="zh-CN" sz="1800" b="1" dirty="0"/>
              <a:t>                                              64b/ 128b /256b</a:t>
            </a:r>
            <a:endParaRPr lang="en-US" altLang="zh-CN" sz="1000" b="1" dirty="0"/>
          </a:p>
          <a:p>
            <a:r>
              <a:rPr lang="zh-CN" altLang="en-US" sz="1800" b="1" dirty="0"/>
              <a:t>编译选项</a:t>
            </a:r>
            <a:r>
              <a:rPr lang="en-US" altLang="zh-CN" sz="1800" b="1" dirty="0"/>
              <a:t>-mavx2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7097" y="0"/>
            <a:ext cx="5565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158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198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0968990" cy="2240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传送指令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5487" y="1096232"/>
            <a:ext cx="8882742" cy="2206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771" y="3522130"/>
            <a:ext cx="6792686" cy="16102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199" y="4138603"/>
            <a:ext cx="7043057" cy="2400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424273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199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9286" y="1355184"/>
            <a:ext cx="8980714" cy="15917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9286" y="3279287"/>
            <a:ext cx="8980714" cy="1556727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18160" y="560070"/>
            <a:ext cx="10968990" cy="2240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转换指令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FCFD9C-18E3-46B1-9DCE-082707045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811" y="5168345"/>
            <a:ext cx="5153025" cy="695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715315-BFCF-431F-B809-7F7CE1D5D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160" y="5956301"/>
            <a:ext cx="4886325" cy="4000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9C3490-1686-489A-806F-210FB83C1439}"/>
              </a:ext>
            </a:extLst>
          </p:cNvPr>
          <p:cNvSpPr txBox="1"/>
          <p:nvPr/>
        </p:nvSpPr>
        <p:spPr>
          <a:xfrm>
            <a:off x="6975231" y="5756031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GCC</a:t>
            </a:r>
            <a:r>
              <a:rPr lang="zh-CN" altLang="en-US" dirty="0"/>
              <a:t>有些特异的处理方法</a:t>
            </a:r>
          </a:p>
        </p:txBody>
      </p:sp>
    </p:spTree>
    <p:extLst>
      <p:ext uri="{BB962C8B-B14F-4D97-AF65-F5344CB8AC3E}">
        <p14:creationId xmlns:p14="http://schemas.microsoft.com/office/powerpoint/2010/main" val="169545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1160" y="1493778"/>
            <a:ext cx="8248650" cy="1714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程序编码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590" y="1165860"/>
            <a:ext cx="10972800" cy="608845"/>
          </a:xfrm>
        </p:spPr>
        <p:txBody>
          <a:bodyPr/>
          <a:lstStyle/>
          <a:p>
            <a:r>
              <a:rPr lang="en-US" altLang="zh-CN" dirty="0"/>
              <a:t>3.1.1</a:t>
            </a:r>
            <a:r>
              <a:rPr lang="zh-CN" altLang="en-US" dirty="0"/>
              <a:t> 机器级代码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机器级编程模型</a:t>
            </a:r>
            <a:endParaRPr lang="en-US" altLang="zh-CN" dirty="0"/>
          </a:p>
          <a:p>
            <a:pPr lvl="2"/>
            <a:r>
              <a:rPr lang="en-US" altLang="zh-CN" dirty="0"/>
              <a:t>ISA (Instruction Set Architecture)</a:t>
            </a:r>
            <a:r>
              <a:rPr lang="zh-CN" altLang="en-US" dirty="0"/>
              <a:t>，定义了机器的指令格式及其功能、内部寄存器、存储器和</a:t>
            </a:r>
            <a:r>
              <a:rPr lang="en-US" altLang="zh-CN" dirty="0"/>
              <a:t>IO</a:t>
            </a:r>
            <a:r>
              <a:rPr lang="zh-CN" altLang="en-US" dirty="0"/>
              <a:t>组织等结构。另一抽象是虚存。</a:t>
            </a:r>
            <a:endParaRPr lang="en-US" altLang="zh-CN" dirty="0"/>
          </a:p>
          <a:p>
            <a:pPr lvl="2"/>
            <a:r>
              <a:rPr lang="zh-CN" altLang="en-US" dirty="0"/>
              <a:t>比</a:t>
            </a:r>
            <a:r>
              <a:rPr lang="en-US" altLang="zh-CN" dirty="0"/>
              <a:t>C</a:t>
            </a:r>
            <a:r>
              <a:rPr lang="zh-CN" altLang="en-US" dirty="0"/>
              <a:t>语言看到更多硬件细节：</a:t>
            </a:r>
            <a:endParaRPr lang="en-US" altLang="zh-CN" dirty="0"/>
          </a:p>
          <a:p>
            <a:pPr lvl="3"/>
            <a:r>
              <a:rPr lang="zh-CN" altLang="en-US" dirty="0"/>
              <a:t>程序计数器</a:t>
            </a:r>
            <a:r>
              <a:rPr lang="en-US" altLang="zh-CN" dirty="0"/>
              <a:t>PC</a:t>
            </a:r>
            <a:r>
              <a:rPr lang="zh-CN" altLang="en-US" dirty="0"/>
              <a:t>；整数寄存器文件；状态寄存器；浮点寄存器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961120" y="1962974"/>
            <a:ext cx="86868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414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3.2.2</a:t>
            </a:r>
            <a:r>
              <a:rPr lang="zh-CN" altLang="en-US" dirty="0"/>
              <a:t> 数据传送指令</a:t>
            </a:r>
            <a:endParaRPr lang="en-US" altLang="zh-CN" dirty="0"/>
          </a:p>
          <a:p>
            <a:pPr lvl="1"/>
            <a:r>
              <a:rPr lang="zh-CN" altLang="en-US" dirty="0"/>
              <a:t>操作码</a:t>
            </a:r>
            <a:r>
              <a:rPr lang="en-US" altLang="zh-CN" dirty="0"/>
              <a:t>:</a:t>
            </a:r>
            <a:r>
              <a:rPr lang="en-US" altLang="zh-CN" dirty="0" err="1"/>
              <a:t>mov</a:t>
            </a:r>
            <a:r>
              <a:rPr lang="en-US" altLang="zh-CN" dirty="0"/>
              <a:t>	(</a:t>
            </a:r>
            <a:r>
              <a:rPr lang="en-US" altLang="zh-CN" dirty="0" err="1"/>
              <a:t>movb</a:t>
            </a:r>
            <a:r>
              <a:rPr lang="en-US" altLang="zh-CN" dirty="0"/>
              <a:t>/</a:t>
            </a:r>
            <a:r>
              <a:rPr lang="en-US" altLang="zh-CN" dirty="0" err="1"/>
              <a:t>movw</a:t>
            </a:r>
            <a:r>
              <a:rPr lang="en-US" altLang="zh-CN" dirty="0"/>
              <a:t>/</a:t>
            </a:r>
            <a:r>
              <a:rPr lang="en-US" altLang="zh-CN" dirty="0" err="1"/>
              <a:t>movl</a:t>
            </a:r>
            <a:r>
              <a:rPr lang="en-US" altLang="zh-CN" dirty="0"/>
              <a:t>/</a:t>
            </a:r>
            <a:r>
              <a:rPr lang="en-US" altLang="zh-CN" dirty="0" err="1"/>
              <a:t>movq</a:t>
            </a:r>
            <a:r>
              <a:rPr lang="en-US" altLang="zh-CN" dirty="0"/>
              <a:t>)</a:t>
            </a:r>
            <a:r>
              <a:rPr lang="zh-CN" altLang="en-US" dirty="0"/>
              <a:t>，分别对应</a:t>
            </a:r>
            <a:r>
              <a:rPr lang="en-US" altLang="zh-CN" dirty="0"/>
              <a:t>1/2/4/8</a:t>
            </a:r>
            <a:r>
              <a:rPr lang="zh-CN" altLang="en-US" dirty="0"/>
              <a:t>字节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58427" y="1708151"/>
            <a:ext cx="6715125" cy="4648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950" y="3414355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大小不等，</a:t>
            </a:r>
            <a:endParaRPr lang="en-US" altLang="zh-CN" dirty="0"/>
          </a:p>
          <a:p>
            <a:r>
              <a:rPr lang="zh-CN" altLang="en-US" dirty="0"/>
              <a:t>用符号扩展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2950" y="4470379"/>
            <a:ext cx="163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大小不等，</a:t>
            </a:r>
            <a:endParaRPr lang="en-US" altLang="zh-CN" dirty="0"/>
          </a:p>
          <a:p>
            <a:r>
              <a:rPr lang="zh-CN" altLang="en-US" dirty="0"/>
              <a:t>用零号扩展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2950" y="5478184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堆栈操作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2950" y="2507457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等大小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2377440" y="2322433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2377440" y="3243532"/>
            <a:ext cx="262243" cy="8566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2377441" y="4295955"/>
            <a:ext cx="244990" cy="8961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>
            <a:off x="2377440" y="5298876"/>
            <a:ext cx="280987" cy="727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9A245D-A742-4773-9164-BE55E6854108}"/>
              </a:ext>
            </a:extLst>
          </p:cNvPr>
          <p:cNvSpPr txBox="1"/>
          <p:nvPr/>
        </p:nvSpPr>
        <p:spPr>
          <a:xfrm>
            <a:off x="6627336" y="2394019"/>
            <a:ext cx="495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movq</a:t>
            </a:r>
            <a:r>
              <a:rPr lang="en-US" altLang="zh-CN" sz="1600" b="1" dirty="0">
                <a:solidFill>
                  <a:srgbClr val="FF0000"/>
                </a:solidFill>
              </a:rPr>
              <a:t>  </a:t>
            </a:r>
            <a:r>
              <a:rPr lang="zh-CN" altLang="en-US" sz="1600" b="1" dirty="0">
                <a:solidFill>
                  <a:srgbClr val="FF0000"/>
                </a:solidFill>
              </a:rPr>
              <a:t>传送四字</a:t>
            </a:r>
            <a:r>
              <a:rPr lang="en-US" altLang="zh-CN" sz="1600" b="1" dirty="0">
                <a:solidFill>
                  <a:srgbClr val="FF0000"/>
                </a:solidFill>
              </a:rPr>
              <a:t>	</a:t>
            </a:r>
            <a:r>
              <a:rPr lang="en-US" altLang="zh-CN" sz="1600" b="1" dirty="0">
                <a:solidFill>
                  <a:srgbClr val="0070C0"/>
                </a:solidFill>
              </a:rPr>
              <a:t>(</a:t>
            </a:r>
            <a:r>
              <a:rPr lang="zh-CN" altLang="en-US" sz="1600" b="1" dirty="0">
                <a:solidFill>
                  <a:srgbClr val="0070C0"/>
                </a:solidFill>
              </a:rPr>
              <a:t>对立即数只能</a:t>
            </a:r>
            <a:r>
              <a:rPr lang="en-US" altLang="zh-CN" sz="1600" b="1" dirty="0">
                <a:solidFill>
                  <a:srgbClr val="0070C0"/>
                </a:solidFill>
              </a:rPr>
              <a:t>32</a:t>
            </a:r>
            <a:r>
              <a:rPr lang="zh-CN" altLang="en-US" sz="1600" b="1" dirty="0">
                <a:solidFill>
                  <a:srgbClr val="0070C0"/>
                </a:solidFill>
              </a:rPr>
              <a:t>补码</a:t>
            </a:r>
            <a:r>
              <a:rPr lang="en-US" altLang="zh-CN" sz="1600" b="1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movabsq</a:t>
            </a:r>
            <a:r>
              <a:rPr lang="en-US" altLang="zh-CN" sz="1600" b="1" dirty="0">
                <a:solidFill>
                  <a:srgbClr val="FF0000"/>
                </a:solidFill>
              </a:rPr>
              <a:t> I,R </a:t>
            </a:r>
            <a:r>
              <a:rPr lang="zh-CN" altLang="en-US" sz="1600" b="1" dirty="0">
                <a:solidFill>
                  <a:srgbClr val="FF0000"/>
                </a:solidFill>
              </a:rPr>
              <a:t>传送绝对的四字 </a:t>
            </a:r>
            <a:r>
              <a:rPr lang="en-US" altLang="zh-CN" sz="1600" b="1" dirty="0">
                <a:solidFill>
                  <a:srgbClr val="0070C0"/>
                </a:solidFill>
              </a:rPr>
              <a:t>(</a:t>
            </a:r>
            <a:r>
              <a:rPr lang="zh-CN" altLang="en-US" sz="1600" b="1" dirty="0">
                <a:solidFill>
                  <a:srgbClr val="0070C0"/>
                </a:solidFill>
              </a:rPr>
              <a:t>立即数按</a:t>
            </a:r>
            <a:r>
              <a:rPr lang="en-US" altLang="zh-CN" sz="1600" b="1" dirty="0">
                <a:solidFill>
                  <a:srgbClr val="0070C0"/>
                </a:solidFill>
              </a:rPr>
              <a:t>64</a:t>
            </a:r>
            <a:r>
              <a:rPr lang="zh-CN" altLang="en-US" sz="1600" b="1" dirty="0">
                <a:solidFill>
                  <a:srgbClr val="0070C0"/>
                </a:solidFill>
              </a:rPr>
              <a:t>位</a:t>
            </a:r>
            <a:r>
              <a:rPr lang="en-US" altLang="zh-CN" sz="1600" b="1" dirty="0">
                <a:solidFill>
                  <a:srgbClr val="0070C0"/>
                </a:solidFill>
              </a:rPr>
              <a:t>)</a:t>
            </a:r>
          </a:p>
          <a:p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72B25E-6A06-40B4-8BAC-5EE22B4B71CE}"/>
              </a:ext>
            </a:extLst>
          </p:cNvPr>
          <p:cNvSpPr txBox="1"/>
          <p:nvPr/>
        </p:nvSpPr>
        <p:spPr>
          <a:xfrm>
            <a:off x="7544275" y="3639988"/>
            <a:ext cx="422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movsbq</a:t>
            </a:r>
            <a:r>
              <a:rPr lang="en-US" altLang="zh-CN" sz="1600" b="1" dirty="0">
                <a:solidFill>
                  <a:srgbClr val="FF0000"/>
                </a:solidFill>
              </a:rPr>
              <a:t>/</a:t>
            </a:r>
            <a:r>
              <a:rPr lang="en-US" altLang="zh-CN" sz="1600" b="1" dirty="0" err="1">
                <a:solidFill>
                  <a:srgbClr val="FF0000"/>
                </a:solidFill>
              </a:rPr>
              <a:t>movswq</a:t>
            </a:r>
            <a:r>
              <a:rPr lang="en-US" altLang="zh-CN" sz="1600" b="1" dirty="0">
                <a:solidFill>
                  <a:srgbClr val="FF0000"/>
                </a:solidFill>
              </a:rPr>
              <a:t>/</a:t>
            </a:r>
            <a:r>
              <a:rPr lang="en-US" altLang="zh-CN" sz="1600" b="1" dirty="0" err="1">
                <a:solidFill>
                  <a:srgbClr val="FF0000"/>
                </a:solidFill>
              </a:rPr>
              <a:t>movslq</a:t>
            </a:r>
            <a:r>
              <a:rPr lang="en-US" altLang="zh-CN" sz="1600" b="1" dirty="0">
                <a:solidFill>
                  <a:srgbClr val="FF0000"/>
                </a:solidFill>
              </a:rPr>
              <a:t>/</a:t>
            </a:r>
            <a:r>
              <a:rPr lang="en-US" altLang="zh-CN" sz="1600" b="1" dirty="0" err="1">
                <a:solidFill>
                  <a:srgbClr val="FF0000"/>
                </a:solidFill>
              </a:rPr>
              <a:t>cltq</a:t>
            </a:r>
            <a:r>
              <a:rPr lang="en-US" altLang="zh-CN" sz="1600" b="1" dirty="0">
                <a:solidFill>
                  <a:srgbClr val="0070C0"/>
                </a:solidFill>
              </a:rPr>
              <a:t>(</a:t>
            </a:r>
            <a:r>
              <a:rPr lang="zh-CN" altLang="en-US" sz="1600" b="1" dirty="0">
                <a:solidFill>
                  <a:srgbClr val="0070C0"/>
                </a:solidFill>
              </a:rPr>
              <a:t>有符号</a:t>
            </a:r>
            <a:r>
              <a:rPr lang="en-US" altLang="zh-CN" sz="1600" b="1" dirty="0" err="1">
                <a:solidFill>
                  <a:srgbClr val="0070C0"/>
                </a:solidFill>
              </a:rPr>
              <a:t>eax</a:t>
            </a:r>
            <a:r>
              <a:rPr lang="en-US" altLang="zh-CN" sz="1600" b="1" dirty="0">
                <a:solidFill>
                  <a:srgbClr val="0070C0"/>
                </a:solidFill>
              </a:rPr>
              <a:t>-&gt;</a:t>
            </a:r>
            <a:r>
              <a:rPr lang="en-US" altLang="zh-CN" sz="1600" b="1" dirty="0" err="1">
                <a:solidFill>
                  <a:srgbClr val="0070C0"/>
                </a:solidFill>
              </a:rPr>
              <a:t>rax</a:t>
            </a:r>
            <a:r>
              <a:rPr lang="en-US" altLang="zh-CN" sz="1600" b="1" dirty="0">
                <a:solidFill>
                  <a:srgbClr val="0070C0"/>
                </a:solidFill>
              </a:rPr>
              <a:t>)</a:t>
            </a:r>
            <a:endParaRPr lang="zh-CN" altLang="en-US" sz="1600" b="1" dirty="0">
              <a:solidFill>
                <a:srgbClr val="0070C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F09B15-3268-4E84-AAD5-56C567000569}"/>
              </a:ext>
            </a:extLst>
          </p:cNvPr>
          <p:cNvSpPr txBox="1"/>
          <p:nvPr/>
        </p:nvSpPr>
        <p:spPr>
          <a:xfrm>
            <a:off x="7544275" y="4705082"/>
            <a:ext cx="422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movzbq</a:t>
            </a:r>
            <a:r>
              <a:rPr lang="en-US" altLang="zh-CN" sz="1600" b="1" dirty="0">
                <a:solidFill>
                  <a:srgbClr val="FF0000"/>
                </a:solidFill>
              </a:rPr>
              <a:t>/</a:t>
            </a:r>
            <a:r>
              <a:rPr lang="en-US" altLang="zh-CN" sz="1600" b="1" dirty="0" err="1">
                <a:solidFill>
                  <a:srgbClr val="FF0000"/>
                </a:solidFill>
              </a:rPr>
              <a:t>movzwq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F09B15-3268-4E84-AAD5-56C567000569}"/>
              </a:ext>
            </a:extLst>
          </p:cNvPr>
          <p:cNvSpPr txBox="1"/>
          <p:nvPr/>
        </p:nvSpPr>
        <p:spPr>
          <a:xfrm>
            <a:off x="7544275" y="5478184"/>
            <a:ext cx="422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pushq</a:t>
            </a:r>
            <a:r>
              <a:rPr lang="en-US" altLang="zh-CN" sz="1600" b="1" dirty="0">
                <a:solidFill>
                  <a:srgbClr val="FF0000"/>
                </a:solidFill>
              </a:rPr>
              <a:t>/</a:t>
            </a:r>
            <a:r>
              <a:rPr lang="en-US" altLang="zh-CN" sz="1600" b="1" dirty="0" err="1">
                <a:solidFill>
                  <a:srgbClr val="FF0000"/>
                </a:solidFill>
              </a:rPr>
              <a:t>popq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92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200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944" y="639033"/>
            <a:ext cx="6694484" cy="25178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5210" y="2507114"/>
            <a:ext cx="8286419" cy="38710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7161631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201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3257" y="664029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3.50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7571" y="1366322"/>
            <a:ext cx="5541102" cy="18479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571" y="1131067"/>
            <a:ext cx="5541102" cy="235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44143" y="2030303"/>
            <a:ext cx="6291943" cy="4508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550238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202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6800" y="653143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3.51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560" y="1149333"/>
            <a:ext cx="4129282" cy="17261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2657" y="2875530"/>
            <a:ext cx="7218108" cy="24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704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203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0968990" cy="2240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过程中的浮点代码</a:t>
            </a:r>
            <a:endParaRPr lang="en-US" altLang="zh-CN" dirty="0"/>
          </a:p>
          <a:p>
            <a:pPr lvl="2"/>
            <a:r>
              <a:rPr lang="en-US" altLang="zh-CN" dirty="0"/>
              <a:t>xmm0~xmm7</a:t>
            </a:r>
            <a:r>
              <a:rPr lang="zh-CN" altLang="en-US" dirty="0"/>
              <a:t>共</a:t>
            </a:r>
            <a:r>
              <a:rPr lang="en-US" altLang="zh-CN" dirty="0"/>
              <a:t>8</a:t>
            </a:r>
            <a:r>
              <a:rPr lang="zh-CN" altLang="en-US" dirty="0"/>
              <a:t>个浮点参数</a:t>
            </a:r>
            <a:endParaRPr lang="en-US" altLang="zh-CN" dirty="0"/>
          </a:p>
          <a:p>
            <a:pPr lvl="2"/>
            <a:r>
              <a:rPr lang="en-US" altLang="zh-CN" dirty="0"/>
              <a:t>xmm0</a:t>
            </a:r>
            <a:r>
              <a:rPr lang="zh-CN" altLang="en-US" dirty="0"/>
              <a:t>用于保存返回值</a:t>
            </a:r>
            <a:endParaRPr lang="en-US" altLang="zh-CN" dirty="0"/>
          </a:p>
          <a:p>
            <a:pPr lvl="2"/>
            <a:r>
              <a:rPr lang="zh-CN" altLang="en-US" dirty="0"/>
              <a:t>所有浮点寄存器都是</a:t>
            </a:r>
            <a:r>
              <a:rPr lang="zh-CN" altLang="en-US" dirty="0">
                <a:solidFill>
                  <a:srgbClr val="FF0000"/>
                </a:solidFill>
              </a:rPr>
              <a:t>调用者保存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5914" y="3591173"/>
            <a:ext cx="7434943" cy="17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326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204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0968990" cy="2240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浮点运算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399" y="1680209"/>
            <a:ext cx="10259411" cy="30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0263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205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428" y="902376"/>
            <a:ext cx="7554686" cy="14153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4743" y="2237531"/>
            <a:ext cx="9557657" cy="41188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566212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206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6800" y="653143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3.53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114" y="1191821"/>
            <a:ext cx="8402035" cy="14425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029" y="2397242"/>
            <a:ext cx="9241971" cy="41416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14951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207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66800" y="653143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3.54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177819"/>
            <a:ext cx="7184571" cy="4168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8736" y="1749964"/>
            <a:ext cx="7805750" cy="44780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431146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208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0968990" cy="2240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浮点常数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174" y="1132992"/>
            <a:ext cx="4696912" cy="1399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9029" y="2264567"/>
            <a:ext cx="9500636" cy="40917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320373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209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0968990" cy="2240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浮点数的位级操作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" y="2397159"/>
            <a:ext cx="11621417" cy="130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58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700" y="662940"/>
            <a:ext cx="144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1028700" y="1596122"/>
            <a:ext cx="97383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$0x4050,%eax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Immediate--Register, 4 bytes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movw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sp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Register--Register, 2 bytes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edi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),%ah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Memory--Register, 1 byte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$-17,(%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Immediate--Memory, 1 byte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%eax,-12(%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Register--Memory, 4 bytes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028700" y="4344865"/>
            <a:ext cx="8656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Assume initially that %dh = CD, %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= 98765432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	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dh,%al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= 987654CD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movsbl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%dh,%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= FFFFFFCD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movzbl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%dh,%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= 000000CD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211580" y="113157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等大小传送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11580" y="3903039"/>
            <a:ext cx="39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扩展（目的操作数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只能是寄存器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3360725" y="929637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968C414-30B9-4C7E-9EE8-2A1870903060}"/>
              </a:ext>
            </a:extLst>
          </p:cNvPr>
          <p:cNvSpPr/>
          <p:nvPr/>
        </p:nvSpPr>
        <p:spPr>
          <a:xfrm>
            <a:off x="3082247" y="3647326"/>
            <a:ext cx="1602769" cy="69753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28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210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18160" y="560070"/>
            <a:ext cx="10968990" cy="2240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浮点数比较操作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200" y="1258355"/>
            <a:ext cx="12192000" cy="10449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5511" y="3723114"/>
            <a:ext cx="6900755" cy="20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8879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211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991" y="620485"/>
            <a:ext cx="4206035" cy="3472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3725" y="1186543"/>
            <a:ext cx="8302056" cy="50400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80970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700" y="662940"/>
            <a:ext cx="144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11580" y="113157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等大小传送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60435" y="3901449"/>
            <a:ext cx="398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扩展（目的操作数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只能是寄存器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3360725" y="929637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F3CB6A-8103-44FC-B681-2A36C35186A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1581" y="1723287"/>
            <a:ext cx="7703820" cy="159706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11DEC47-3892-4BAB-B0BF-772646C0CD23}"/>
              </a:ext>
            </a:extLst>
          </p:cNvPr>
          <p:cNvSpPr/>
          <p:nvPr/>
        </p:nvSpPr>
        <p:spPr>
          <a:xfrm>
            <a:off x="1286008" y="4356654"/>
            <a:ext cx="70667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Assume initially that %dh = CD, 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98765432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dh,%al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987654CD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movsbl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%dh,%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FFFFFFCD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movzbl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%dh,%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= 000000CD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4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movslq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,$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rax</a:t>
            </a:r>
            <a:r>
              <a:rPr lang="zh-CN" altLang="en-US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=</a:t>
            </a:r>
            <a:r>
              <a:rPr lang="zh-CN" altLang="en-US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00000000 000000CD</a:t>
            </a:r>
            <a:endParaRPr lang="zh-CN" altLang="en-US" i="1" dirty="0">
              <a:solidFill>
                <a:srgbClr val="00AEF0"/>
              </a:solidFill>
              <a:latin typeface="ZztexMono-Italic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31228" y="4658736"/>
            <a:ext cx="2111829" cy="337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931228" y="4996543"/>
            <a:ext cx="2111829" cy="337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931228" y="5298625"/>
            <a:ext cx="2111829" cy="337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931228" y="5642743"/>
            <a:ext cx="2111829" cy="337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B25CBC3-3418-42FB-9CFA-60772545B956}"/>
              </a:ext>
            </a:extLst>
          </p:cNvPr>
          <p:cNvSpPr/>
          <p:nvPr/>
        </p:nvSpPr>
        <p:spPr>
          <a:xfrm>
            <a:off x="3308232" y="3847640"/>
            <a:ext cx="1511170" cy="4660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695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3227" y="1371600"/>
            <a:ext cx="8798566" cy="15561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9090" y="945573"/>
            <a:ext cx="413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观察：低位赋值对高位的影响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3227" y="3368500"/>
            <a:ext cx="8555990" cy="14454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3227" y="2952093"/>
            <a:ext cx="4135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观察：</a:t>
            </a:r>
            <a:r>
              <a:rPr lang="en-US" altLang="zh-CN" dirty="0" err="1"/>
              <a:t>movb</a:t>
            </a:r>
            <a:r>
              <a:rPr lang="en-US" altLang="zh-CN" dirty="0"/>
              <a:t>/</a:t>
            </a:r>
            <a:r>
              <a:rPr lang="en-US" altLang="zh-CN" dirty="0" err="1"/>
              <a:t>movsbq</a:t>
            </a:r>
            <a:r>
              <a:rPr lang="en-US" altLang="zh-CN" dirty="0"/>
              <a:t>/</a:t>
            </a:r>
            <a:r>
              <a:rPr lang="en-US" altLang="zh-CN" dirty="0" err="1"/>
              <a:t>movzbq</a:t>
            </a:r>
            <a:r>
              <a:rPr lang="zh-CN" altLang="en-US" dirty="0"/>
              <a:t>差异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7532914" y="2149666"/>
            <a:ext cx="3945022" cy="646331"/>
            <a:chOff x="7532914" y="2149666"/>
            <a:chExt cx="3945022" cy="646331"/>
          </a:xfrm>
        </p:grpSpPr>
        <p:sp>
          <p:nvSpPr>
            <p:cNvPr id="5" name="椭圆 4"/>
            <p:cNvSpPr/>
            <p:nvPr/>
          </p:nvSpPr>
          <p:spPr>
            <a:xfrm>
              <a:off x="7532914" y="2242458"/>
              <a:ext cx="1034144" cy="31568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681793" y="2149666"/>
              <a:ext cx="1796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写入低</a:t>
              </a:r>
              <a:r>
                <a:rPr lang="en-US" altLang="zh-CN" dirty="0"/>
                <a:t>32bit</a:t>
              </a:r>
              <a:r>
                <a:rPr lang="zh-CN" altLang="en-US" dirty="0"/>
                <a:t>，高位自动清零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173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966" y="2197255"/>
            <a:ext cx="97383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__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rsp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 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__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),%dx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__ $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OxFF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bl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__ (%rsp,%rdx,4),%dl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__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__ %dx,(%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52317" y="620161"/>
            <a:ext cx="3809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练习</a:t>
            </a:r>
            <a:r>
              <a:rPr lang="en-US" altLang="zh-CN" sz="2400" dirty="0">
                <a:solidFill>
                  <a:srgbClr val="FF0000"/>
                </a:solidFill>
                <a:latin typeface="StoneSans"/>
              </a:rPr>
              <a:t>3.2  PP. 124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7266" y="1143000"/>
            <a:ext cx="11303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对于下面汇编代码的每一行，根据操作数，确定适当的指令后缀。（例如，</a:t>
            </a:r>
            <a:r>
              <a:rPr lang="en-US" altLang="zh-CN" sz="2400" dirty="0" err="1">
                <a:latin typeface="+mn-ea"/>
              </a:rPr>
              <a:t>mov</a:t>
            </a:r>
            <a:r>
              <a:rPr lang="zh-CN" altLang="en-US" sz="2400" dirty="0">
                <a:latin typeface="+mn-ea"/>
              </a:rPr>
              <a:t>可以被重写成</a:t>
            </a:r>
            <a:r>
              <a:rPr lang="en-US" altLang="zh-CN" sz="2400" dirty="0" err="1">
                <a:latin typeface="+mn-ea"/>
              </a:rPr>
              <a:t>movb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movw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 err="1">
                <a:latin typeface="+mn-ea"/>
              </a:rPr>
              <a:t>movl</a:t>
            </a:r>
            <a:r>
              <a:rPr lang="zh-CN" altLang="en-US" sz="2400" dirty="0">
                <a:latin typeface="+mn-ea"/>
              </a:rPr>
              <a:t>或者</a:t>
            </a:r>
            <a:r>
              <a:rPr lang="en-US" altLang="zh-CN" sz="2400" dirty="0" err="1">
                <a:latin typeface="+mn-ea"/>
              </a:rPr>
              <a:t>movq</a:t>
            </a:r>
            <a:r>
              <a:rPr lang="zh-CN" altLang="en-US" sz="2400" dirty="0">
                <a:latin typeface="+mn-ea"/>
              </a:rPr>
              <a:t>）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3033" y="1634153"/>
            <a:ext cx="97383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$0xF,(%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 			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地址需要用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rbx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64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位寄存器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rsp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			l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的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32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位和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的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64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位不匹配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movw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),4(%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rsp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		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没有内存到内存的复制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%al,%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sl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	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寄存器的低位字节名字是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sil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</a:t>
            </a: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movq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%rax,%0x123			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目的操作数不能是立即数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			l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的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32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位和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rdx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的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64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位不匹配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movb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%si,8(%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rbp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			b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单字节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位和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si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的双字节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位不匹配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4584" y="577827"/>
            <a:ext cx="3809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练习</a:t>
            </a:r>
            <a:r>
              <a:rPr lang="en-US" altLang="zh-CN" sz="2400" dirty="0">
                <a:solidFill>
                  <a:srgbClr val="FF0000"/>
                </a:solidFill>
                <a:latin typeface="StoneSans"/>
              </a:rPr>
              <a:t>3.3  PP. 125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7266" y="1143000"/>
            <a:ext cx="1130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当我们调用汇编器的时候，下面代码的每一行都会产生一个错误信息。解释每一行都是哪里出了错。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EA85E3-354B-4E8F-8CC0-DF83C70FFDF6}"/>
              </a:ext>
            </a:extLst>
          </p:cNvPr>
          <p:cNvSpPr/>
          <p:nvPr/>
        </p:nvSpPr>
        <p:spPr>
          <a:xfrm>
            <a:off x="5040085" y="1720327"/>
            <a:ext cx="5090234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403985-B86C-4253-86E9-605475BAAE6F}"/>
              </a:ext>
            </a:extLst>
          </p:cNvPr>
          <p:cNvSpPr/>
          <p:nvPr/>
        </p:nvSpPr>
        <p:spPr>
          <a:xfrm>
            <a:off x="5040085" y="2418970"/>
            <a:ext cx="5090234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9B7E5E-704C-425F-99D7-0EF6E2D0AC82}"/>
              </a:ext>
            </a:extLst>
          </p:cNvPr>
          <p:cNvSpPr/>
          <p:nvPr/>
        </p:nvSpPr>
        <p:spPr>
          <a:xfrm>
            <a:off x="5040085" y="3148845"/>
            <a:ext cx="5090234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3C3D48-95E2-41A3-9356-6BE5BC3B99E5}"/>
              </a:ext>
            </a:extLst>
          </p:cNvPr>
          <p:cNvSpPr/>
          <p:nvPr/>
        </p:nvSpPr>
        <p:spPr>
          <a:xfrm>
            <a:off x="5040085" y="3878720"/>
            <a:ext cx="5090234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27FF98-451F-4FC8-93C0-A6698B60A6FD}"/>
              </a:ext>
            </a:extLst>
          </p:cNvPr>
          <p:cNvSpPr/>
          <p:nvPr/>
        </p:nvSpPr>
        <p:spPr>
          <a:xfrm>
            <a:off x="5040085" y="4570035"/>
            <a:ext cx="5090234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DCE90F-E198-46A8-8522-6E63A26A9BEA}"/>
              </a:ext>
            </a:extLst>
          </p:cNvPr>
          <p:cNvSpPr/>
          <p:nvPr/>
        </p:nvSpPr>
        <p:spPr>
          <a:xfrm>
            <a:off x="5040085" y="5320493"/>
            <a:ext cx="5090234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ABAAEFD-2B5F-413C-843A-D34B8F22B402}"/>
              </a:ext>
            </a:extLst>
          </p:cNvPr>
          <p:cNvSpPr/>
          <p:nvPr/>
        </p:nvSpPr>
        <p:spPr>
          <a:xfrm>
            <a:off x="5040085" y="6036235"/>
            <a:ext cx="5090234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55964" y="696191"/>
            <a:ext cx="271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数据传送代码示例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270" y="1151286"/>
            <a:ext cx="3995930" cy="18885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270" y="3360431"/>
            <a:ext cx="8905009" cy="2343498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91421232-65BC-44F7-B1E2-92BCF7278CC5}"/>
              </a:ext>
            </a:extLst>
          </p:cNvPr>
          <p:cNvGrpSpPr/>
          <p:nvPr/>
        </p:nvGrpSpPr>
        <p:grpSpPr>
          <a:xfrm>
            <a:off x="3134014" y="1065523"/>
            <a:ext cx="5532004" cy="3466657"/>
            <a:chOff x="3134014" y="1065523"/>
            <a:chExt cx="5532004" cy="3466657"/>
          </a:xfrm>
        </p:grpSpPr>
        <p:sp>
          <p:nvSpPr>
            <p:cNvPr id="6" name="文本框 5"/>
            <p:cNvSpPr txBox="1"/>
            <p:nvPr/>
          </p:nvSpPr>
          <p:spPr>
            <a:xfrm>
              <a:off x="7304809" y="1065523"/>
              <a:ext cx="136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指针</a:t>
              </a:r>
            </a:p>
          </p:txBody>
        </p:sp>
        <p:cxnSp>
          <p:nvCxnSpPr>
            <p:cNvPr id="10" name="直接箭头连接符 9"/>
            <p:cNvCxnSpPr>
              <a:stCxn id="6" idx="1"/>
            </p:cNvCxnSpPr>
            <p:nvPr/>
          </p:nvCxnSpPr>
          <p:spPr>
            <a:xfrm flipH="1">
              <a:off x="4000500" y="1250189"/>
              <a:ext cx="3304309" cy="328199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6" idx="1"/>
            </p:cNvCxnSpPr>
            <p:nvPr/>
          </p:nvCxnSpPr>
          <p:spPr>
            <a:xfrm flipH="1">
              <a:off x="3134014" y="1250189"/>
              <a:ext cx="4170795" cy="73448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D4BCD59-5C73-4D8B-9DDF-33ED2824780A}"/>
              </a:ext>
            </a:extLst>
          </p:cNvPr>
          <p:cNvGrpSpPr/>
          <p:nvPr/>
        </p:nvGrpSpPr>
        <p:grpSpPr>
          <a:xfrm>
            <a:off x="5133110" y="2612649"/>
            <a:ext cx="6216524" cy="2104197"/>
            <a:chOff x="5133110" y="2612649"/>
            <a:chExt cx="6216524" cy="2104197"/>
          </a:xfrm>
        </p:grpSpPr>
        <p:sp>
          <p:nvSpPr>
            <p:cNvPr id="8" name="文本框 7"/>
            <p:cNvSpPr txBox="1"/>
            <p:nvPr/>
          </p:nvSpPr>
          <p:spPr>
            <a:xfrm>
              <a:off x="7693190" y="2612649"/>
              <a:ext cx="365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x</a:t>
              </a:r>
              <a:r>
                <a:rPr lang="zh-CN" altLang="en-US" dirty="0"/>
                <a:t>，同时是返回值（固定使用</a:t>
              </a:r>
              <a:r>
                <a:rPr lang="en-US" altLang="zh-CN" dirty="0" err="1"/>
                <a:t>rax</a:t>
              </a:r>
              <a:r>
                <a:rPr lang="zh-CN" altLang="en-US" dirty="0"/>
                <a:t>）</a:t>
              </a:r>
            </a:p>
          </p:txBody>
        </p:sp>
        <p:cxnSp>
          <p:nvCxnSpPr>
            <p:cNvPr id="16" name="直接箭头连接符 15"/>
            <p:cNvCxnSpPr>
              <a:cxnSpLocks/>
              <a:stCxn id="8" idx="1"/>
            </p:cNvCxnSpPr>
            <p:nvPr/>
          </p:nvCxnSpPr>
          <p:spPr>
            <a:xfrm flipH="1">
              <a:off x="5133110" y="2797315"/>
              <a:ext cx="2560080" cy="19195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F195956-ABED-4DE4-BE6F-A1A45719386A}"/>
              </a:ext>
            </a:extLst>
          </p:cNvPr>
          <p:cNvGrpSpPr/>
          <p:nvPr/>
        </p:nvGrpSpPr>
        <p:grpSpPr>
          <a:xfrm>
            <a:off x="3896591" y="1843645"/>
            <a:ext cx="6960753" cy="3057867"/>
            <a:chOff x="3896591" y="1843645"/>
            <a:chExt cx="6960753" cy="3057867"/>
          </a:xfrm>
        </p:grpSpPr>
        <p:sp>
          <p:nvSpPr>
            <p:cNvPr id="7" name="文本框 6"/>
            <p:cNvSpPr txBox="1"/>
            <p:nvPr/>
          </p:nvSpPr>
          <p:spPr>
            <a:xfrm>
              <a:off x="7553035" y="1843645"/>
              <a:ext cx="33043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xp</a:t>
              </a:r>
              <a:r>
                <a:rPr lang="en-US" altLang="zh-CN" dirty="0"/>
                <a:t> </a:t>
              </a:r>
              <a:r>
                <a:rPr lang="zh-CN" altLang="en-US" dirty="0"/>
                <a:t>（参数</a:t>
              </a:r>
              <a:r>
                <a:rPr lang="en-US" altLang="zh-CN" dirty="0"/>
                <a:t>1</a:t>
              </a:r>
              <a:r>
                <a:rPr lang="zh-CN" altLang="en-US" dirty="0"/>
                <a:t>，寄存器</a:t>
              </a:r>
              <a:r>
                <a:rPr lang="en-US" altLang="zh-CN" dirty="0" err="1"/>
                <a:t>rdi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r>
                <a:rPr lang="en-US" altLang="zh-CN" dirty="0"/>
                <a:t>y    </a:t>
              </a:r>
              <a:r>
                <a:rPr lang="zh-CN" altLang="en-US" dirty="0"/>
                <a:t>（参数</a:t>
              </a:r>
              <a:r>
                <a:rPr lang="en-US" altLang="zh-CN" dirty="0"/>
                <a:t>2</a:t>
              </a:r>
              <a:r>
                <a:rPr lang="zh-CN" altLang="en-US" dirty="0"/>
                <a:t>，寄存器</a:t>
              </a:r>
              <a:r>
                <a:rPr lang="en-US" altLang="zh-CN" dirty="0" err="1"/>
                <a:t>rsi</a:t>
              </a:r>
              <a:r>
                <a:rPr lang="zh-CN" altLang="en-US" dirty="0"/>
                <a:t>）</a:t>
              </a:r>
            </a:p>
            <a:p>
              <a:endParaRPr lang="zh-CN" altLang="en-US" dirty="0"/>
            </a:p>
          </p:txBody>
        </p:sp>
        <p:cxnSp>
          <p:nvCxnSpPr>
            <p:cNvPr id="14" name="直接箭头连接符 13"/>
            <p:cNvCxnSpPr>
              <a:cxnSpLocks/>
              <a:stCxn id="7" idx="1"/>
            </p:cNvCxnSpPr>
            <p:nvPr/>
          </p:nvCxnSpPr>
          <p:spPr>
            <a:xfrm flipH="1">
              <a:off x="4036747" y="2305310"/>
              <a:ext cx="3516288" cy="2226870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cxnSpLocks/>
              <a:stCxn id="7" idx="1"/>
            </p:cNvCxnSpPr>
            <p:nvPr/>
          </p:nvCxnSpPr>
          <p:spPr>
            <a:xfrm flipH="1">
              <a:off x="3896591" y="2305310"/>
              <a:ext cx="3656444" cy="2596202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827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7586" y="687894"/>
            <a:ext cx="1430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练习</a:t>
            </a:r>
            <a:r>
              <a:rPr lang="en-US" altLang="zh-CN" sz="2400" dirty="0">
                <a:solidFill>
                  <a:srgbClr val="FF0000"/>
                </a:solidFill>
                <a:latin typeface="StoneSans"/>
              </a:rPr>
              <a:t>3.4  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StoneSans"/>
              </a:rPr>
              <a:t>PP. 126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60600" y="524933"/>
            <a:ext cx="932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假设变量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zh-CN" altLang="en-US" sz="2000" dirty="0">
                <a:latin typeface="+mn-ea"/>
              </a:rPr>
              <a:t>被声明为类型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src_t</a:t>
            </a:r>
            <a:r>
              <a:rPr lang="en-US" altLang="zh-CN" sz="2000" dirty="0">
                <a:latin typeface="+mn-ea"/>
              </a:rPr>
              <a:t> *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en-US" altLang="zh-CN" sz="2000" dirty="0">
                <a:latin typeface="+mn-ea"/>
              </a:rPr>
              <a:t>;    // </a:t>
            </a:r>
            <a:r>
              <a:rPr lang="en-US" altLang="zh-CN" sz="2000" dirty="0" err="1">
                <a:latin typeface="+mn-ea"/>
              </a:rPr>
              <a:t>src_t</a:t>
            </a:r>
            <a:r>
              <a:rPr lang="zh-CN" altLang="en-US" sz="2000" dirty="0">
                <a:latin typeface="+mn-ea"/>
              </a:rPr>
              <a:t>： </a:t>
            </a:r>
            <a:r>
              <a:rPr lang="en-US" altLang="zh-CN" sz="2000" dirty="0" err="1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声明的数据类型；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zh-CN" altLang="en-US" sz="2000" dirty="0">
                <a:latin typeface="+mn-ea"/>
              </a:rPr>
              <a:t>的值：存在寄存器</a:t>
            </a:r>
            <a:r>
              <a:rPr lang="en-US" altLang="zh-CN" sz="2000" dirty="0">
                <a:latin typeface="+mn-ea"/>
              </a:rPr>
              <a:t>%</a:t>
            </a:r>
            <a:r>
              <a:rPr lang="en-US" altLang="zh-CN" sz="2000" dirty="0" err="1">
                <a:latin typeface="+mn-ea"/>
              </a:rPr>
              <a:t>rdi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dest_t</a:t>
            </a:r>
            <a:r>
              <a:rPr lang="en-US" altLang="zh-CN" sz="2000" dirty="0">
                <a:latin typeface="+mn-ea"/>
              </a:rPr>
              <a:t> *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en-US" altLang="zh-CN" sz="2000" dirty="0">
                <a:latin typeface="+mn-ea"/>
              </a:rPr>
              <a:t>;   // </a:t>
            </a:r>
            <a:r>
              <a:rPr lang="en-US" altLang="zh-CN" sz="2000" dirty="0" err="1">
                <a:latin typeface="+mn-ea"/>
              </a:rPr>
              <a:t>dest_t</a:t>
            </a:r>
            <a:r>
              <a:rPr lang="en-US" altLang="zh-CN" sz="2000" dirty="0">
                <a:latin typeface="+mn-ea"/>
              </a:rPr>
              <a:t>: </a:t>
            </a:r>
            <a:r>
              <a:rPr lang="en-US" altLang="zh-CN" sz="2000" dirty="0" err="1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声明的数据类型；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zh-CN" altLang="en-US" sz="2000" dirty="0">
                <a:latin typeface="+mn-ea"/>
              </a:rPr>
              <a:t>的值：存在寄存器</a:t>
            </a:r>
            <a:r>
              <a:rPr lang="en-US" altLang="zh-CN" sz="2000" dirty="0">
                <a:latin typeface="+mn-ea"/>
              </a:rPr>
              <a:t>%</a:t>
            </a:r>
            <a:r>
              <a:rPr lang="en-US" altLang="zh-CN" sz="2000" dirty="0" err="1">
                <a:latin typeface="+mn-ea"/>
              </a:rPr>
              <a:t>rsi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请在下表填入适当的数据传送指令来实现下面的操作（指针数据拷贝）</a:t>
            </a:r>
          </a:p>
          <a:p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*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en-US" altLang="zh-CN" sz="2000" dirty="0">
                <a:latin typeface="+mn-ea"/>
              </a:rPr>
              <a:t> = (</a:t>
            </a:r>
            <a:r>
              <a:rPr lang="en-US" altLang="zh-CN" sz="2000" dirty="0" err="1">
                <a:latin typeface="+mn-ea"/>
              </a:rPr>
              <a:t>dest_t</a:t>
            </a:r>
            <a:r>
              <a:rPr lang="en-US" altLang="zh-CN" sz="2000" dirty="0">
                <a:latin typeface="+mn-ea"/>
              </a:rPr>
              <a:t>)*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en-US" altLang="zh-CN" sz="2000" dirty="0">
                <a:latin typeface="+mn-ea"/>
              </a:rPr>
              <a:t>;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AAC401D-0219-4799-B79C-C1F536270282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2362200"/>
          <a:ext cx="8127999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2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5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src_t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dest_t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moveq</a:t>
                      </a:r>
                      <a:r>
                        <a:rPr lang="en-US" altLang="zh-CN" dirty="0"/>
                        <a:t> (%</a:t>
                      </a:r>
                      <a:r>
                        <a:rPr lang="en-US" altLang="zh-CN" dirty="0" err="1"/>
                        <a:t>rdi</a:t>
                      </a:r>
                      <a:r>
                        <a:rPr lang="en-US" altLang="zh-CN" dirty="0"/>
                        <a:t>),(%</a:t>
                      </a:r>
                      <a:r>
                        <a:rPr lang="en-US" altLang="zh-CN" dirty="0" err="1"/>
                        <a:t>rsi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unsigned 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short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511A85C7-9BC6-44BA-8393-C811D4213B95}"/>
              </a:ext>
            </a:extLst>
          </p:cNvPr>
          <p:cNvSpPr/>
          <p:nvPr/>
        </p:nvSpPr>
        <p:spPr>
          <a:xfrm>
            <a:off x="5791200" y="2607733"/>
            <a:ext cx="26500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X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793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7586" y="687894"/>
            <a:ext cx="1430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练习</a:t>
            </a:r>
            <a:r>
              <a:rPr lang="en-US" altLang="zh-CN" sz="2400" dirty="0">
                <a:solidFill>
                  <a:srgbClr val="FF0000"/>
                </a:solidFill>
                <a:latin typeface="StoneSans"/>
              </a:rPr>
              <a:t>3.4  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StoneSans"/>
              </a:rPr>
              <a:t>PP. 126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60600" y="524933"/>
            <a:ext cx="909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假设变量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zh-CN" altLang="en-US" sz="2000" dirty="0">
                <a:latin typeface="+mn-ea"/>
              </a:rPr>
              <a:t>被声明为类型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src_t</a:t>
            </a:r>
            <a:r>
              <a:rPr lang="en-US" altLang="zh-CN" sz="2000" dirty="0">
                <a:latin typeface="+mn-ea"/>
              </a:rPr>
              <a:t> *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en-US" altLang="zh-CN" sz="2000" dirty="0">
                <a:latin typeface="+mn-ea"/>
              </a:rPr>
              <a:t>;    // </a:t>
            </a:r>
            <a:r>
              <a:rPr lang="en-US" altLang="zh-CN" sz="2000" dirty="0" err="1">
                <a:latin typeface="+mn-ea"/>
              </a:rPr>
              <a:t>src_t</a:t>
            </a:r>
            <a:r>
              <a:rPr lang="zh-CN" altLang="en-US" sz="2000" dirty="0">
                <a:latin typeface="+mn-ea"/>
              </a:rPr>
              <a:t>： </a:t>
            </a:r>
            <a:r>
              <a:rPr lang="en-US" altLang="zh-CN" sz="2000" dirty="0" err="1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声明的数据类型；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zh-CN" altLang="en-US" sz="2000" dirty="0">
                <a:latin typeface="+mn-ea"/>
              </a:rPr>
              <a:t>的值：存在寄存器</a:t>
            </a:r>
            <a:r>
              <a:rPr lang="en-US" altLang="zh-CN" sz="2000" dirty="0">
                <a:latin typeface="+mn-ea"/>
              </a:rPr>
              <a:t>%</a:t>
            </a:r>
            <a:r>
              <a:rPr lang="en-US" altLang="zh-CN" sz="2000" dirty="0" err="1">
                <a:latin typeface="+mn-ea"/>
              </a:rPr>
              <a:t>rdi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dest_t</a:t>
            </a:r>
            <a:r>
              <a:rPr lang="en-US" altLang="zh-CN" sz="2000" dirty="0">
                <a:latin typeface="+mn-ea"/>
              </a:rPr>
              <a:t> *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en-US" altLang="zh-CN" sz="2000" dirty="0">
                <a:latin typeface="+mn-ea"/>
              </a:rPr>
              <a:t>;   // </a:t>
            </a:r>
            <a:r>
              <a:rPr lang="en-US" altLang="zh-CN" sz="2000" dirty="0" err="1">
                <a:latin typeface="+mn-ea"/>
              </a:rPr>
              <a:t>dest_t</a:t>
            </a:r>
            <a:r>
              <a:rPr lang="en-US" altLang="zh-CN" sz="2000" dirty="0">
                <a:latin typeface="+mn-ea"/>
              </a:rPr>
              <a:t>: </a:t>
            </a:r>
            <a:r>
              <a:rPr lang="en-US" altLang="zh-CN" sz="2000" dirty="0" err="1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声明的数据类型；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zh-CN" altLang="en-US" sz="2000" dirty="0">
                <a:latin typeface="+mn-ea"/>
              </a:rPr>
              <a:t>的值：存在寄存器</a:t>
            </a:r>
            <a:r>
              <a:rPr lang="en-US" altLang="zh-CN" sz="2000" dirty="0">
                <a:latin typeface="+mn-ea"/>
              </a:rPr>
              <a:t>%</a:t>
            </a:r>
            <a:r>
              <a:rPr lang="en-US" altLang="zh-CN" sz="2000" dirty="0" err="1">
                <a:latin typeface="+mn-ea"/>
              </a:rPr>
              <a:t>rsi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请在下表填入适当的数据传送指令来实现下面的操作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*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en-US" altLang="zh-CN" sz="2000" dirty="0">
                <a:latin typeface="+mn-ea"/>
              </a:rPr>
              <a:t> = (</a:t>
            </a:r>
            <a:r>
              <a:rPr lang="en-US" altLang="zh-CN" sz="2000" dirty="0" err="1">
                <a:latin typeface="+mn-ea"/>
              </a:rPr>
              <a:t>dest_t</a:t>
            </a:r>
            <a:r>
              <a:rPr lang="en-US" altLang="zh-CN" sz="2000" dirty="0">
                <a:latin typeface="+mn-ea"/>
              </a:rPr>
              <a:t>)*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en-US" altLang="zh-CN" sz="2000" dirty="0">
                <a:latin typeface="+mn-ea"/>
              </a:rPr>
              <a:t>;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80080"/>
              </p:ext>
            </p:extLst>
          </p:nvPr>
        </p:nvGraphicFramePr>
        <p:xfrm>
          <a:off x="584200" y="2167466"/>
          <a:ext cx="5562601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7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src_t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dest_t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movzbl</a:t>
                      </a:r>
                      <a:r>
                        <a:rPr lang="en-US" altLang="zh-CN" baseline="0" dirty="0"/>
                        <a:t> (%</a:t>
                      </a:r>
                      <a:r>
                        <a:rPr lang="en-US" altLang="zh-CN" baseline="0" dirty="0" err="1"/>
                        <a:t>rdi</a:t>
                      </a:r>
                      <a:r>
                        <a:rPr lang="en-US" altLang="zh-CN" baseline="0" dirty="0"/>
                        <a:t>),%</a:t>
                      </a:r>
                      <a:r>
                        <a:rPr lang="en-US" altLang="zh-CN" baseline="0" dirty="0" err="1"/>
                        <a:t>eax</a:t>
                      </a:r>
                      <a:r>
                        <a:rPr lang="en-US" altLang="zh-CN" baseline="0" dirty="0"/>
                        <a:t>;</a:t>
                      </a:r>
                    </a:p>
                    <a:p>
                      <a:r>
                        <a:rPr lang="en-US" altLang="zh-CN" baseline="0" dirty="0" err="1"/>
                        <a:t>movl</a:t>
                      </a:r>
                      <a:r>
                        <a:rPr lang="en-US" altLang="zh-CN" baseline="0" dirty="0"/>
                        <a:t> %</a:t>
                      </a:r>
                      <a:r>
                        <a:rPr lang="en-US" altLang="zh-CN" baseline="0" dirty="0" err="1"/>
                        <a:t>eax</a:t>
                      </a:r>
                      <a:r>
                        <a:rPr lang="en-US" altLang="zh-CN" baseline="0" dirty="0"/>
                        <a:t>,(%</a:t>
                      </a:r>
                      <a:r>
                        <a:rPr lang="en-US" altLang="zh-CN" baseline="0" dirty="0" err="1"/>
                        <a:t>rsi</a:t>
                      </a:r>
                      <a:r>
                        <a:rPr lang="en-US" altLang="zh-CN" baseline="0" dirty="0"/>
                        <a:t>);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unsigned 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short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78555" y="942767"/>
            <a:ext cx="2343680" cy="41665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69769" y="3373965"/>
            <a:ext cx="2362201" cy="41994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28066" y="3361266"/>
            <a:ext cx="26500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X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53800" y="498693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P56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2784" y="560894"/>
            <a:ext cx="27512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StoneSans"/>
              </a:rPr>
              <a:t>练习</a:t>
            </a:r>
            <a:r>
              <a:rPr lang="en-US" altLang="zh-CN" sz="2400" dirty="0">
                <a:solidFill>
                  <a:srgbClr val="FF0000"/>
                </a:solidFill>
                <a:latin typeface="StoneSans"/>
              </a:rPr>
              <a:t>3.4  PP. 126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98800" y="516467"/>
            <a:ext cx="909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假设变量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zh-CN" altLang="en-US" sz="2000" dirty="0">
                <a:latin typeface="+mn-ea"/>
              </a:rPr>
              <a:t>被声明为类型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src_t</a:t>
            </a:r>
            <a:r>
              <a:rPr lang="en-US" altLang="zh-CN" sz="2000" dirty="0">
                <a:latin typeface="+mn-ea"/>
              </a:rPr>
              <a:t> *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en-US" altLang="zh-CN" sz="2000" dirty="0">
                <a:latin typeface="+mn-ea"/>
              </a:rPr>
              <a:t>;    // </a:t>
            </a:r>
            <a:r>
              <a:rPr lang="en-US" altLang="zh-CN" sz="2000" dirty="0" err="1">
                <a:latin typeface="+mn-ea"/>
              </a:rPr>
              <a:t>src_t</a:t>
            </a:r>
            <a:r>
              <a:rPr lang="zh-CN" altLang="en-US" sz="2000" dirty="0">
                <a:latin typeface="+mn-ea"/>
              </a:rPr>
              <a:t>： </a:t>
            </a:r>
            <a:r>
              <a:rPr lang="en-US" altLang="zh-CN" sz="2000" dirty="0" err="1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声明的数据类型；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zh-CN" altLang="en-US" sz="2000" dirty="0">
                <a:latin typeface="+mn-ea"/>
              </a:rPr>
              <a:t>的值：存在寄存器</a:t>
            </a:r>
            <a:r>
              <a:rPr lang="en-US" altLang="zh-CN" sz="2000" dirty="0">
                <a:latin typeface="+mn-ea"/>
              </a:rPr>
              <a:t>%</a:t>
            </a:r>
            <a:r>
              <a:rPr lang="en-US" altLang="zh-CN" sz="2000" dirty="0" err="1">
                <a:latin typeface="+mn-ea"/>
              </a:rPr>
              <a:t>rdi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 err="1">
                <a:latin typeface="+mn-ea"/>
              </a:rPr>
              <a:t>dest_t</a:t>
            </a:r>
            <a:r>
              <a:rPr lang="en-US" altLang="zh-CN" sz="2000" dirty="0">
                <a:latin typeface="+mn-ea"/>
              </a:rPr>
              <a:t> *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en-US" altLang="zh-CN" sz="2000" dirty="0">
                <a:latin typeface="+mn-ea"/>
              </a:rPr>
              <a:t>;   // </a:t>
            </a:r>
            <a:r>
              <a:rPr lang="en-US" altLang="zh-CN" sz="2000" dirty="0" err="1">
                <a:latin typeface="+mn-ea"/>
              </a:rPr>
              <a:t>dest_t</a:t>
            </a:r>
            <a:r>
              <a:rPr lang="en-US" altLang="zh-CN" sz="2000" dirty="0">
                <a:latin typeface="+mn-ea"/>
              </a:rPr>
              <a:t>: </a:t>
            </a:r>
            <a:r>
              <a:rPr lang="en-US" altLang="zh-CN" sz="2000" dirty="0" err="1">
                <a:latin typeface="+mn-ea"/>
              </a:rPr>
              <a:t>typedef</a:t>
            </a:r>
            <a:r>
              <a:rPr lang="zh-CN" altLang="en-US" sz="2000" dirty="0">
                <a:latin typeface="+mn-ea"/>
              </a:rPr>
              <a:t>声明的数据类型；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zh-CN" altLang="en-US" sz="2000" dirty="0">
                <a:latin typeface="+mn-ea"/>
              </a:rPr>
              <a:t>的值：存在寄存器</a:t>
            </a:r>
            <a:r>
              <a:rPr lang="en-US" altLang="zh-CN" sz="2000" dirty="0">
                <a:latin typeface="+mn-ea"/>
              </a:rPr>
              <a:t>%</a:t>
            </a:r>
            <a:r>
              <a:rPr lang="en-US" altLang="zh-CN" sz="2000" dirty="0" err="1">
                <a:latin typeface="+mn-ea"/>
              </a:rPr>
              <a:t>rsi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请在下表填入适当的数据传送指令来实现下面的操作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*</a:t>
            </a:r>
            <a:r>
              <a:rPr lang="en-US" altLang="zh-CN" sz="2000" dirty="0" err="1">
                <a:latin typeface="+mn-ea"/>
              </a:rPr>
              <a:t>dp</a:t>
            </a:r>
            <a:r>
              <a:rPr lang="en-US" altLang="zh-CN" sz="2000" dirty="0">
                <a:latin typeface="+mn-ea"/>
              </a:rPr>
              <a:t> = (</a:t>
            </a:r>
            <a:r>
              <a:rPr lang="en-US" altLang="zh-CN" sz="2000" dirty="0" err="1">
                <a:latin typeface="+mn-ea"/>
              </a:rPr>
              <a:t>dest_t</a:t>
            </a:r>
            <a:r>
              <a:rPr lang="en-US" altLang="zh-CN" sz="2000" dirty="0">
                <a:latin typeface="+mn-ea"/>
              </a:rPr>
              <a:t>)*</a:t>
            </a:r>
            <a:r>
              <a:rPr lang="en-US" altLang="zh-CN" sz="2000" dirty="0" err="1">
                <a:latin typeface="+mn-ea"/>
              </a:rPr>
              <a:t>sp</a:t>
            </a:r>
            <a:r>
              <a:rPr lang="en-US" altLang="zh-CN" sz="2000" dirty="0">
                <a:latin typeface="+mn-ea"/>
              </a:rPr>
              <a:t>;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04952"/>
              </p:ext>
            </p:extLst>
          </p:nvPr>
        </p:nvGraphicFramePr>
        <p:xfrm>
          <a:off x="321732" y="2912532"/>
          <a:ext cx="4817536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src_t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dest_t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movq</a:t>
                      </a:r>
                      <a:r>
                        <a:rPr lang="en-US" altLang="zh-CN" dirty="0"/>
                        <a:t> (%</a:t>
                      </a:r>
                      <a:r>
                        <a:rPr lang="en-US" altLang="zh-CN" dirty="0" err="1"/>
                        <a:t>rdi</a:t>
                      </a:r>
                      <a:r>
                        <a:rPr lang="en-US" altLang="zh-CN" dirty="0"/>
                        <a:t>),%</a:t>
                      </a:r>
                      <a:r>
                        <a:rPr lang="en-US" altLang="zh-CN" dirty="0" err="1"/>
                        <a:t>rax</a:t>
                      </a:r>
                      <a:r>
                        <a:rPr lang="en-US" altLang="zh-CN" dirty="0"/>
                        <a:t>;</a:t>
                      </a:r>
                      <a:r>
                        <a:rPr lang="en-US" altLang="zh-CN" baseline="0" dirty="0"/>
                        <a:t>         </a:t>
                      </a:r>
                      <a:r>
                        <a:rPr lang="en-US" altLang="zh-CN" baseline="0" dirty="0" err="1"/>
                        <a:t>movq</a:t>
                      </a:r>
                      <a:r>
                        <a:rPr lang="en-US" altLang="zh-CN" baseline="0" dirty="0"/>
                        <a:t> %</a:t>
                      </a:r>
                      <a:r>
                        <a:rPr lang="en-US" altLang="zh-CN" baseline="0" dirty="0" err="1"/>
                        <a:t>rax</a:t>
                      </a:r>
                      <a:r>
                        <a:rPr lang="en-US" altLang="zh-CN" baseline="0" dirty="0"/>
                        <a:t>, (%</a:t>
                      </a:r>
                      <a:r>
                        <a:rPr lang="en-US" altLang="zh-CN" baseline="0" dirty="0" err="1"/>
                        <a:t>rsi</a:t>
                      </a:r>
                      <a:r>
                        <a:rPr lang="en-US" altLang="zh-CN" baseline="0" dirty="0"/>
                        <a:t>);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movsbl</a:t>
                      </a:r>
                      <a:r>
                        <a:rPr lang="en-US" altLang="zh-CN" baseline="0" dirty="0"/>
                        <a:t> (%</a:t>
                      </a:r>
                      <a:r>
                        <a:rPr lang="en-US" altLang="zh-CN" baseline="0" dirty="0" err="1"/>
                        <a:t>rdi</a:t>
                      </a:r>
                      <a:r>
                        <a:rPr lang="en-US" altLang="zh-CN" baseline="0" dirty="0"/>
                        <a:t>),%</a:t>
                      </a:r>
                      <a:r>
                        <a:rPr lang="en-US" altLang="zh-CN" baseline="0" dirty="0" err="1"/>
                        <a:t>eax</a:t>
                      </a:r>
                      <a:r>
                        <a:rPr lang="en-US" altLang="zh-CN" baseline="0" dirty="0"/>
                        <a:t>;</a:t>
                      </a:r>
                    </a:p>
                    <a:p>
                      <a:pPr algn="l"/>
                      <a:r>
                        <a:rPr lang="en-US" altLang="zh-CN" baseline="0" dirty="0" err="1"/>
                        <a:t>movl</a:t>
                      </a:r>
                      <a:r>
                        <a:rPr lang="en-US" altLang="zh-CN" baseline="0" dirty="0"/>
                        <a:t> %</a:t>
                      </a:r>
                      <a:r>
                        <a:rPr lang="en-US" altLang="zh-CN" baseline="0" dirty="0" err="1"/>
                        <a:t>eax</a:t>
                      </a:r>
                      <a:r>
                        <a:rPr lang="en-US" altLang="zh-CN" baseline="0" dirty="0"/>
                        <a:t>,(%</a:t>
                      </a:r>
                      <a:r>
                        <a:rPr lang="en-US" altLang="zh-CN" baseline="0" dirty="0" err="1"/>
                        <a:t>rsi</a:t>
                      </a:r>
                      <a:r>
                        <a:rPr lang="en-US" altLang="zh-CN" baseline="0" dirty="0"/>
                        <a:t>);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movsbl</a:t>
                      </a:r>
                      <a:r>
                        <a:rPr lang="en-US" altLang="zh-CN" baseline="0" dirty="0"/>
                        <a:t> (%</a:t>
                      </a:r>
                      <a:r>
                        <a:rPr lang="en-US" altLang="zh-CN" baseline="0" dirty="0" err="1"/>
                        <a:t>rdi</a:t>
                      </a:r>
                      <a:r>
                        <a:rPr lang="en-US" altLang="zh-CN" baseline="0" dirty="0"/>
                        <a:t>),%</a:t>
                      </a:r>
                      <a:r>
                        <a:rPr lang="en-US" altLang="zh-CN" baseline="0" dirty="0" err="1"/>
                        <a:t>eax</a:t>
                      </a:r>
                      <a:r>
                        <a:rPr lang="en-US" altLang="zh-CN" baseline="0" dirty="0"/>
                        <a:t>;</a:t>
                      </a:r>
                    </a:p>
                    <a:p>
                      <a:pPr algn="l"/>
                      <a:r>
                        <a:rPr lang="en-US" altLang="zh-CN" baseline="0" dirty="0" err="1"/>
                        <a:t>movl</a:t>
                      </a:r>
                      <a:r>
                        <a:rPr lang="en-US" altLang="zh-CN" baseline="0" dirty="0"/>
                        <a:t> %</a:t>
                      </a:r>
                      <a:r>
                        <a:rPr lang="en-US" altLang="zh-CN" baseline="0" dirty="0" err="1"/>
                        <a:t>eax</a:t>
                      </a:r>
                      <a:r>
                        <a:rPr lang="en-US" altLang="zh-CN" baseline="0" dirty="0"/>
                        <a:t>,(%</a:t>
                      </a:r>
                      <a:r>
                        <a:rPr lang="en-US" altLang="zh-CN" baseline="0" dirty="0" err="1"/>
                        <a:t>rsi</a:t>
                      </a:r>
                      <a:r>
                        <a:rPr lang="en-US" altLang="zh-CN" baseline="0" dirty="0"/>
                        <a:t>);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movzbl</a:t>
                      </a:r>
                      <a:r>
                        <a:rPr lang="en-US" altLang="zh-CN" baseline="0" dirty="0"/>
                        <a:t> (%</a:t>
                      </a:r>
                      <a:r>
                        <a:rPr lang="en-US" altLang="zh-CN" baseline="0" dirty="0" err="1"/>
                        <a:t>rdi</a:t>
                      </a:r>
                      <a:r>
                        <a:rPr lang="en-US" altLang="zh-CN" baseline="0" dirty="0"/>
                        <a:t>),%</a:t>
                      </a:r>
                      <a:r>
                        <a:rPr lang="en-US" altLang="zh-CN" baseline="0" dirty="0" err="1"/>
                        <a:t>eax</a:t>
                      </a:r>
                      <a:r>
                        <a:rPr lang="en-US" altLang="zh-CN" baseline="0" dirty="0"/>
                        <a:t>;</a:t>
                      </a:r>
                    </a:p>
                    <a:p>
                      <a:pPr algn="l"/>
                      <a:r>
                        <a:rPr lang="en-US" altLang="zh-CN" baseline="0" dirty="0" err="1"/>
                        <a:t>movq</a:t>
                      </a:r>
                      <a:r>
                        <a:rPr lang="en-US" altLang="zh-CN" baseline="0" dirty="0"/>
                        <a:t> %</a:t>
                      </a:r>
                      <a:r>
                        <a:rPr lang="en-US" altLang="zh-CN" baseline="0" dirty="0" err="1"/>
                        <a:t>eax</a:t>
                      </a:r>
                      <a:r>
                        <a:rPr lang="en-US" altLang="zh-CN" baseline="0" dirty="0"/>
                        <a:t>,(%</a:t>
                      </a:r>
                      <a:r>
                        <a:rPr lang="en-US" altLang="zh-CN" baseline="0" dirty="0" err="1"/>
                        <a:t>rsi</a:t>
                      </a:r>
                      <a:r>
                        <a:rPr lang="en-US" altLang="zh-CN" baseline="0" dirty="0"/>
                        <a:t>);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66268" y="2937933"/>
          <a:ext cx="6409268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0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src_t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dest_t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movl</a:t>
                      </a:r>
                      <a:r>
                        <a:rPr lang="en-US" altLang="zh-CN" baseline="0" dirty="0"/>
                        <a:t> (%</a:t>
                      </a:r>
                      <a:r>
                        <a:rPr lang="en-US" altLang="zh-CN" baseline="0" dirty="0" err="1"/>
                        <a:t>rdi</a:t>
                      </a:r>
                      <a:r>
                        <a:rPr lang="en-US" altLang="zh-CN" baseline="0" dirty="0"/>
                        <a:t>),%</a:t>
                      </a:r>
                      <a:r>
                        <a:rPr lang="en-US" altLang="zh-CN" baseline="0" dirty="0" err="1"/>
                        <a:t>eax</a:t>
                      </a:r>
                      <a:r>
                        <a:rPr lang="en-US" altLang="zh-CN" baseline="0" dirty="0"/>
                        <a:t>;</a:t>
                      </a:r>
                    </a:p>
                    <a:p>
                      <a:pPr algn="l"/>
                      <a:r>
                        <a:rPr lang="en-US" altLang="zh-CN" baseline="0" dirty="0" err="1"/>
                        <a:t>movb</a:t>
                      </a:r>
                      <a:r>
                        <a:rPr lang="en-US" altLang="zh-CN" baseline="0" dirty="0"/>
                        <a:t> %al,(%</a:t>
                      </a:r>
                      <a:r>
                        <a:rPr lang="en-US" altLang="zh-CN" baseline="0" dirty="0" err="1"/>
                        <a:t>rsi</a:t>
                      </a:r>
                      <a:r>
                        <a:rPr lang="en-US" altLang="zh-CN" baseline="0" dirty="0"/>
                        <a:t>);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unsigned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unsigned 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movl</a:t>
                      </a:r>
                      <a:r>
                        <a:rPr lang="en-US" altLang="zh-CN" baseline="0" dirty="0"/>
                        <a:t> (%</a:t>
                      </a:r>
                      <a:r>
                        <a:rPr lang="en-US" altLang="zh-CN" baseline="0" dirty="0" err="1"/>
                        <a:t>rdi</a:t>
                      </a:r>
                      <a:r>
                        <a:rPr lang="en-US" altLang="zh-CN" baseline="0" dirty="0"/>
                        <a:t>),%</a:t>
                      </a:r>
                      <a:r>
                        <a:rPr lang="en-US" altLang="zh-CN" baseline="0" dirty="0" err="1"/>
                        <a:t>eax</a:t>
                      </a:r>
                      <a:r>
                        <a:rPr lang="en-US" altLang="zh-CN" baseline="0" dirty="0"/>
                        <a:t>;</a:t>
                      </a:r>
                    </a:p>
                    <a:p>
                      <a:pPr algn="l"/>
                      <a:r>
                        <a:rPr lang="en-US" altLang="zh-CN" baseline="0" dirty="0" err="1"/>
                        <a:t>movb</a:t>
                      </a:r>
                      <a:r>
                        <a:rPr lang="en-US" altLang="zh-CN" baseline="0" dirty="0"/>
                        <a:t> %al,(%</a:t>
                      </a:r>
                      <a:r>
                        <a:rPr lang="en-US" altLang="zh-CN" baseline="0" dirty="0" err="1"/>
                        <a:t>rsi</a:t>
                      </a:r>
                      <a:r>
                        <a:rPr lang="en-US" altLang="zh-CN" baseline="0" dirty="0"/>
                        <a:t>);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short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movsbw</a:t>
                      </a:r>
                      <a:r>
                        <a:rPr lang="en-US" altLang="zh-CN" baseline="0" dirty="0"/>
                        <a:t> (%</a:t>
                      </a:r>
                      <a:r>
                        <a:rPr lang="en-US" altLang="zh-CN" baseline="0" dirty="0" err="1"/>
                        <a:t>rdi</a:t>
                      </a:r>
                      <a:r>
                        <a:rPr lang="en-US" altLang="zh-CN" baseline="0" dirty="0"/>
                        <a:t>),%ax;</a:t>
                      </a:r>
                    </a:p>
                    <a:p>
                      <a:pPr algn="l"/>
                      <a:r>
                        <a:rPr lang="en-US" altLang="zh-CN" baseline="0" dirty="0" err="1"/>
                        <a:t>movw</a:t>
                      </a:r>
                      <a:r>
                        <a:rPr lang="en-US" altLang="zh-CN" baseline="0" dirty="0"/>
                        <a:t> %ax,(%</a:t>
                      </a:r>
                      <a:r>
                        <a:rPr lang="en-US" altLang="zh-CN" baseline="0" dirty="0" err="1"/>
                        <a:t>rsi</a:t>
                      </a:r>
                      <a:r>
                        <a:rPr lang="en-US" altLang="zh-CN" baseline="0" dirty="0"/>
                        <a:t>);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88" y="1471357"/>
            <a:ext cx="8934706" cy="515045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341124" y="3332079"/>
            <a:ext cx="3777574" cy="471436"/>
            <a:chOff x="2341124" y="3332079"/>
            <a:chExt cx="3777574" cy="471436"/>
          </a:xfrm>
        </p:grpSpPr>
        <p:sp>
          <p:nvSpPr>
            <p:cNvPr id="6" name="文本框 5"/>
            <p:cNvSpPr txBox="1"/>
            <p:nvPr/>
          </p:nvSpPr>
          <p:spPr>
            <a:xfrm>
              <a:off x="2341124" y="3332079"/>
              <a:ext cx="25074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增加了条件传送指令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848542" y="3424136"/>
              <a:ext cx="1270156" cy="37937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23192" y="4645203"/>
            <a:ext cx="6230233" cy="414456"/>
            <a:chOff x="4223192" y="4645203"/>
            <a:chExt cx="6230233" cy="414456"/>
          </a:xfrm>
        </p:grpSpPr>
        <p:sp>
          <p:nvSpPr>
            <p:cNvPr id="5" name="文本框 4"/>
            <p:cNvSpPr txBox="1"/>
            <p:nvPr/>
          </p:nvSpPr>
          <p:spPr>
            <a:xfrm>
              <a:off x="4970834" y="4645203"/>
              <a:ext cx="5482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+mn-ea"/>
                </a:rPr>
                <a:t>Intel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系列第一台全面支持</a:t>
              </a:r>
              <a:r>
                <a:rPr lang="en-US" altLang="zh-CN" sz="2000" b="1" dirty="0">
                  <a:solidFill>
                    <a:srgbClr val="FF0000"/>
                  </a:solidFill>
                  <a:latin typeface="+mn-ea"/>
                </a:rPr>
                <a:t>UNIX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操作系统的机器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223192" y="4680280"/>
              <a:ext cx="747642" cy="37937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93701" y="2849566"/>
            <a:ext cx="2939397" cy="400110"/>
            <a:chOff x="4093701" y="2849566"/>
            <a:chExt cx="2939397" cy="400110"/>
          </a:xfrm>
        </p:grpSpPr>
        <p:sp>
          <p:nvSpPr>
            <p:cNvPr id="11" name="圆角矩形 10"/>
            <p:cNvSpPr/>
            <p:nvPr/>
          </p:nvSpPr>
          <p:spPr>
            <a:xfrm>
              <a:off x="5885234" y="2869660"/>
              <a:ext cx="1147864" cy="35992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93701" y="2849566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双精度浮点数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376593" y="2462254"/>
            <a:ext cx="2502810" cy="400110"/>
            <a:chOff x="5376593" y="2462254"/>
            <a:chExt cx="2502810" cy="400110"/>
          </a:xfrm>
        </p:grpSpPr>
        <p:sp>
          <p:nvSpPr>
            <p:cNvPr id="13" name="圆角矩形 12"/>
            <p:cNvSpPr/>
            <p:nvPr/>
          </p:nvSpPr>
          <p:spPr>
            <a:xfrm>
              <a:off x="6564264" y="2538919"/>
              <a:ext cx="1315139" cy="3161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376593" y="2462254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超线程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41847" y="2168570"/>
            <a:ext cx="3363597" cy="400110"/>
            <a:chOff x="5041847" y="2168570"/>
            <a:chExt cx="3363597" cy="400110"/>
          </a:xfrm>
        </p:grpSpPr>
        <p:sp>
          <p:nvSpPr>
            <p:cNvPr id="15" name="圆角矩形 14"/>
            <p:cNvSpPr/>
            <p:nvPr/>
          </p:nvSpPr>
          <p:spPr>
            <a:xfrm>
              <a:off x="7090305" y="2244768"/>
              <a:ext cx="1315139" cy="3161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041847" y="2168570"/>
              <a:ext cx="19912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×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超线程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√多核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132929" y="1911007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√</a:t>
            </a:r>
            <a:r>
              <a:rPr lang="zh-CN" altLang="en-US" sz="2000" b="1" dirty="0">
                <a:solidFill>
                  <a:srgbClr val="FF0000"/>
                </a:solidFill>
              </a:rPr>
              <a:t>超线程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√多核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29988" y="1318456"/>
            <a:ext cx="6340197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ZztexMono-Regular"/>
              </a:rPr>
              <a:t>void decode1(</a:t>
            </a:r>
            <a:r>
              <a:rPr lang="en-US" altLang="zh-CN" sz="2400" dirty="0" err="1">
                <a:latin typeface="ZztexMono-Regular"/>
              </a:rPr>
              <a:t>int</a:t>
            </a:r>
            <a:r>
              <a:rPr lang="en-US" altLang="zh-CN" sz="2400" dirty="0">
                <a:latin typeface="ZztexMono-Regular"/>
              </a:rPr>
              <a:t> *</a:t>
            </a:r>
            <a:r>
              <a:rPr lang="en-US" altLang="zh-CN" sz="2400" dirty="0" err="1">
                <a:latin typeface="ZztexMono-Regular"/>
              </a:rPr>
              <a:t>xp</a:t>
            </a:r>
            <a:r>
              <a:rPr lang="en-US" altLang="zh-CN" sz="2400" dirty="0">
                <a:latin typeface="ZztexMono-Regular"/>
              </a:rPr>
              <a:t>, </a:t>
            </a:r>
            <a:r>
              <a:rPr lang="en-US" altLang="zh-CN" sz="2400" dirty="0" err="1">
                <a:latin typeface="ZztexMono-Regular"/>
              </a:rPr>
              <a:t>int</a:t>
            </a:r>
            <a:r>
              <a:rPr lang="en-US" altLang="zh-CN" sz="2400" dirty="0">
                <a:latin typeface="ZztexMono-Regular"/>
              </a:rPr>
              <a:t> *</a:t>
            </a:r>
            <a:r>
              <a:rPr lang="en-US" altLang="zh-CN" sz="2400" dirty="0" err="1">
                <a:latin typeface="ZztexMono-Regular"/>
              </a:rPr>
              <a:t>yp</a:t>
            </a:r>
            <a:r>
              <a:rPr lang="en-US" altLang="zh-CN" sz="2400" dirty="0">
                <a:latin typeface="ZztexMono-Regular"/>
              </a:rPr>
              <a:t>, </a:t>
            </a:r>
            <a:r>
              <a:rPr lang="en-US" altLang="zh-CN" sz="2400" dirty="0" err="1">
                <a:latin typeface="ZztexMono-Regular"/>
              </a:rPr>
              <a:t>int</a:t>
            </a:r>
            <a:r>
              <a:rPr lang="en-US" altLang="zh-CN" sz="2400" dirty="0">
                <a:latin typeface="ZztexMono-Regular"/>
              </a:rPr>
              <a:t> *</a:t>
            </a:r>
            <a:r>
              <a:rPr lang="en-US" altLang="zh-CN" sz="2400" dirty="0" err="1">
                <a:latin typeface="ZztexMono-Regular"/>
              </a:rPr>
              <a:t>zp</a:t>
            </a:r>
            <a:r>
              <a:rPr lang="en-US" altLang="zh-CN" sz="2400" dirty="0">
                <a:latin typeface="ZztexMono-Regular"/>
              </a:rPr>
              <a:t>);</a:t>
            </a:r>
          </a:p>
          <a:p>
            <a:r>
              <a:rPr lang="en-US" altLang="zh-CN" sz="2400" i="1" dirty="0" err="1"/>
              <a:t>xp</a:t>
            </a:r>
            <a:r>
              <a:rPr lang="en-US" altLang="zh-CN" sz="2400" i="1" dirty="0"/>
              <a:t> at </a:t>
            </a:r>
            <a:r>
              <a:rPr lang="en-US" altLang="zh-CN" sz="2400" dirty="0"/>
              <a:t>%ebp</a:t>
            </a:r>
            <a:r>
              <a:rPr lang="en-US" altLang="zh-CN" sz="2400" i="1" dirty="0"/>
              <a:t>+8, </a:t>
            </a:r>
            <a:r>
              <a:rPr lang="en-US" altLang="zh-CN" sz="2400" i="1" dirty="0" err="1"/>
              <a:t>yp</a:t>
            </a:r>
            <a:r>
              <a:rPr lang="en-US" altLang="zh-CN" sz="2400" i="1" dirty="0"/>
              <a:t> at </a:t>
            </a:r>
            <a:r>
              <a:rPr lang="en-US" altLang="zh-CN" sz="2400" dirty="0"/>
              <a:t>%ebp</a:t>
            </a:r>
            <a:r>
              <a:rPr lang="en-US" altLang="zh-CN" sz="2400" i="1" dirty="0"/>
              <a:t>+12, </a:t>
            </a:r>
            <a:r>
              <a:rPr lang="en-US" altLang="zh-CN" sz="2400" i="1" dirty="0" err="1"/>
              <a:t>zp</a:t>
            </a:r>
            <a:r>
              <a:rPr lang="en-US" altLang="zh-CN" sz="2400" i="1" dirty="0"/>
              <a:t> at </a:t>
            </a:r>
            <a:r>
              <a:rPr lang="en-US" altLang="zh-CN" sz="2400" dirty="0"/>
              <a:t>%ebp</a:t>
            </a:r>
            <a:r>
              <a:rPr lang="en-US" altLang="zh-CN" sz="2400" i="1" dirty="0"/>
              <a:t>+16</a:t>
            </a:r>
          </a:p>
          <a:p>
            <a:endParaRPr lang="en-US" altLang="zh-CN" sz="2400" i="1" dirty="0"/>
          </a:p>
          <a:p>
            <a:r>
              <a:rPr lang="it-IT" altLang="zh-CN" sz="2400" dirty="0"/>
              <a:t>1	movl 8(%ebp),		 %edi</a:t>
            </a:r>
          </a:p>
          <a:p>
            <a:r>
              <a:rPr lang="en-US" altLang="zh-CN" sz="2400" dirty="0"/>
              <a:t>2	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12(%</a:t>
            </a:r>
            <a:r>
              <a:rPr lang="en-US" altLang="zh-CN" sz="2400" dirty="0" err="1"/>
              <a:t>ebp</a:t>
            </a:r>
            <a:r>
              <a:rPr lang="en-US" altLang="zh-CN" sz="2400" dirty="0"/>
              <a:t>), 	%</a:t>
            </a:r>
            <a:r>
              <a:rPr lang="en-US" altLang="zh-CN" sz="2400" dirty="0" err="1"/>
              <a:t>edx</a:t>
            </a:r>
            <a:endParaRPr lang="en-US" altLang="zh-CN" sz="2400" dirty="0"/>
          </a:p>
          <a:p>
            <a:r>
              <a:rPr lang="en-US" altLang="zh-CN" sz="2400" dirty="0"/>
              <a:t>3	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16(%</a:t>
            </a:r>
            <a:r>
              <a:rPr lang="en-US" altLang="zh-CN" sz="2400" dirty="0" err="1"/>
              <a:t>ebp</a:t>
            </a:r>
            <a:r>
              <a:rPr lang="en-US" altLang="zh-CN" sz="2400" dirty="0"/>
              <a:t>), 	%</a:t>
            </a:r>
            <a:r>
              <a:rPr lang="en-US" altLang="zh-CN" sz="2400" dirty="0" err="1"/>
              <a:t>ecx</a:t>
            </a:r>
            <a:endParaRPr lang="en-US" altLang="zh-CN" sz="2400" dirty="0"/>
          </a:p>
          <a:p>
            <a:r>
              <a:rPr lang="en-US" altLang="zh-CN" sz="2400" dirty="0"/>
              <a:t>4	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(%</a:t>
            </a:r>
            <a:r>
              <a:rPr lang="en-US" altLang="zh-CN" sz="2400" dirty="0" err="1"/>
              <a:t>edx</a:t>
            </a:r>
            <a:r>
              <a:rPr lang="en-US" altLang="zh-CN" sz="2400" dirty="0"/>
              <a:t>), 		%</a:t>
            </a:r>
            <a:r>
              <a:rPr lang="en-US" altLang="zh-CN" sz="2400" dirty="0" err="1"/>
              <a:t>ebx</a:t>
            </a:r>
            <a:endParaRPr lang="en-US" altLang="zh-CN" sz="2400" dirty="0"/>
          </a:p>
          <a:p>
            <a:r>
              <a:rPr lang="en-US" altLang="zh-CN" sz="2400" dirty="0"/>
              <a:t>5 	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(%</a:t>
            </a:r>
            <a:r>
              <a:rPr lang="en-US" altLang="zh-CN" sz="2400" dirty="0" err="1"/>
              <a:t>ecx</a:t>
            </a:r>
            <a:r>
              <a:rPr lang="en-US" altLang="zh-CN" sz="2400" dirty="0"/>
              <a:t>), 		%</a:t>
            </a:r>
            <a:r>
              <a:rPr lang="en-US" altLang="zh-CN" sz="2400" dirty="0" err="1"/>
              <a:t>esi</a:t>
            </a:r>
            <a:endParaRPr lang="en-US" altLang="zh-CN" sz="2400" dirty="0"/>
          </a:p>
          <a:p>
            <a:r>
              <a:rPr lang="en-US" altLang="zh-CN" sz="2400" dirty="0"/>
              <a:t>6 	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(%</a:t>
            </a:r>
            <a:r>
              <a:rPr lang="en-US" altLang="zh-CN" sz="2400" dirty="0" err="1"/>
              <a:t>edi</a:t>
            </a:r>
            <a:r>
              <a:rPr lang="en-US" altLang="zh-CN" sz="2400" dirty="0"/>
              <a:t>), 		%</a:t>
            </a:r>
            <a:r>
              <a:rPr lang="en-US" altLang="zh-CN" sz="2400" dirty="0" err="1"/>
              <a:t>eax</a:t>
            </a:r>
            <a:endParaRPr lang="en-US" altLang="zh-CN" sz="2400" dirty="0"/>
          </a:p>
          <a:p>
            <a:r>
              <a:rPr lang="en-US" altLang="zh-CN" sz="2400" dirty="0"/>
              <a:t>7 	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%</a:t>
            </a:r>
            <a:r>
              <a:rPr lang="en-US" altLang="zh-CN" sz="2400" dirty="0" err="1"/>
              <a:t>eax</a:t>
            </a:r>
            <a:r>
              <a:rPr lang="en-US" altLang="zh-CN" sz="2400" dirty="0"/>
              <a:t>, 		(%</a:t>
            </a:r>
            <a:r>
              <a:rPr lang="en-US" altLang="zh-CN" sz="2400" dirty="0" err="1"/>
              <a:t>edx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8 	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%</a:t>
            </a:r>
            <a:r>
              <a:rPr lang="en-US" altLang="zh-CN" sz="2400" dirty="0" err="1"/>
              <a:t>ebx</a:t>
            </a:r>
            <a:r>
              <a:rPr lang="en-US" altLang="zh-CN" sz="2400" dirty="0"/>
              <a:t>, 		(%</a:t>
            </a:r>
            <a:r>
              <a:rPr lang="en-US" altLang="zh-CN" sz="2400" dirty="0" err="1"/>
              <a:t>ecx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9 	</a:t>
            </a:r>
            <a:r>
              <a:rPr lang="en-US" altLang="zh-CN" sz="2400" dirty="0" err="1"/>
              <a:t>movl</a:t>
            </a:r>
            <a:r>
              <a:rPr lang="en-US" altLang="zh-CN" sz="2400" dirty="0"/>
              <a:t> %</a:t>
            </a:r>
            <a:r>
              <a:rPr lang="en-US" altLang="zh-CN" sz="2400" dirty="0" err="1"/>
              <a:t>esi</a:t>
            </a:r>
            <a:r>
              <a:rPr lang="en-US" altLang="zh-CN" sz="2400" dirty="0"/>
              <a:t>, 		(%</a:t>
            </a:r>
            <a:r>
              <a:rPr lang="en-US" altLang="zh-CN" sz="2400" dirty="0" err="1"/>
              <a:t>edi</a:t>
            </a:r>
            <a:r>
              <a:rPr lang="en-US" altLang="zh-CN" sz="2400" dirty="0"/>
              <a:t>)</a:t>
            </a:r>
            <a:endParaRPr lang="en-US" altLang="zh-CN" sz="2400" dirty="0">
              <a:latin typeface="ZztexMono-Regular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61641" y="949124"/>
            <a:ext cx="133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3.5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2945089" y="666076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35707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2945090" y="687514"/>
            <a:ext cx="104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8694" y="3138364"/>
            <a:ext cx="5803290" cy="3400549"/>
          </a:xfrm>
          <a:prstGeom prst="rect">
            <a:avLst/>
          </a:prstGeom>
        </p:spPr>
      </p:pic>
      <p:sp>
        <p:nvSpPr>
          <p:cNvPr id="5" name="文本框 3"/>
          <p:cNvSpPr txBox="1"/>
          <p:nvPr/>
        </p:nvSpPr>
        <p:spPr>
          <a:xfrm>
            <a:off x="1261641" y="949124"/>
            <a:ext cx="133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3.5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EADAEA-7B07-49A0-9299-329154888AC0}"/>
              </a:ext>
            </a:extLst>
          </p:cNvPr>
          <p:cNvSpPr/>
          <p:nvPr/>
        </p:nvSpPr>
        <p:spPr>
          <a:xfrm>
            <a:off x="2229988" y="1318456"/>
            <a:ext cx="8597931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ZztexMono-Regular"/>
              </a:rPr>
              <a:t>已知函数原型如下：</a:t>
            </a:r>
            <a:endParaRPr lang="en-US" altLang="zh-CN" sz="2400" dirty="0">
              <a:latin typeface="ZztexMono-Regular"/>
            </a:endParaRPr>
          </a:p>
          <a:p>
            <a:r>
              <a:rPr lang="en-US" altLang="zh-CN" sz="2400" dirty="0">
                <a:latin typeface="ZztexMono-Regular"/>
              </a:rPr>
              <a:t>void decode1(long *</a:t>
            </a:r>
            <a:r>
              <a:rPr lang="en-US" altLang="zh-CN" sz="2400" dirty="0" err="1">
                <a:latin typeface="ZztexMono-Regular"/>
              </a:rPr>
              <a:t>xp</a:t>
            </a:r>
            <a:r>
              <a:rPr lang="en-US" altLang="zh-CN" sz="2400" dirty="0">
                <a:latin typeface="ZztexMono-Regular"/>
              </a:rPr>
              <a:t>, long *</a:t>
            </a:r>
            <a:r>
              <a:rPr lang="en-US" altLang="zh-CN" sz="2400" dirty="0" err="1">
                <a:latin typeface="ZztexMono-Regular"/>
              </a:rPr>
              <a:t>yp</a:t>
            </a:r>
            <a:r>
              <a:rPr lang="en-US" altLang="zh-CN" sz="2400" dirty="0">
                <a:latin typeface="ZztexMono-Regular"/>
              </a:rPr>
              <a:t>, long *</a:t>
            </a:r>
            <a:r>
              <a:rPr lang="en-US" altLang="zh-CN" sz="2400" dirty="0" err="1">
                <a:latin typeface="ZztexMono-Regular"/>
              </a:rPr>
              <a:t>zp</a:t>
            </a:r>
            <a:r>
              <a:rPr lang="en-US" altLang="zh-CN" sz="2400" dirty="0">
                <a:latin typeface="ZztexMono-Regular"/>
              </a:rPr>
              <a:t>);</a:t>
            </a:r>
          </a:p>
          <a:p>
            <a:r>
              <a:rPr lang="zh-CN" altLang="en-US" sz="2400" dirty="0">
                <a:latin typeface="ZztexMono-Regular"/>
              </a:rPr>
              <a:t>的汇编代码如下，参数</a:t>
            </a:r>
            <a:r>
              <a:rPr lang="en-US" altLang="zh-CN" sz="2400" dirty="0" err="1">
                <a:latin typeface="ZztexMono-Regular"/>
              </a:rPr>
              <a:t>xp</a:t>
            </a:r>
            <a:r>
              <a:rPr lang="zh-CN" altLang="en-US" sz="2400" dirty="0">
                <a:latin typeface="ZztexMono-Regular"/>
              </a:rPr>
              <a:t>、</a:t>
            </a:r>
            <a:r>
              <a:rPr lang="en-US" altLang="zh-CN" sz="2400" dirty="0" err="1">
                <a:latin typeface="ZztexMono-Regular"/>
              </a:rPr>
              <a:t>yp</a:t>
            </a:r>
            <a:r>
              <a:rPr lang="zh-CN" altLang="en-US" sz="2400" dirty="0">
                <a:latin typeface="ZztexMono-Regular"/>
              </a:rPr>
              <a:t>、</a:t>
            </a:r>
            <a:r>
              <a:rPr lang="en-US" altLang="zh-CN" sz="2400" dirty="0" err="1">
                <a:latin typeface="ZztexMono-Regular"/>
              </a:rPr>
              <a:t>zp</a:t>
            </a:r>
            <a:r>
              <a:rPr lang="zh-CN" altLang="en-US" sz="2400" dirty="0">
                <a:latin typeface="ZztexMono-Regular"/>
              </a:rPr>
              <a:t>分别映射到</a:t>
            </a:r>
            <a:r>
              <a:rPr lang="en-US" altLang="zh-CN" sz="2400" dirty="0">
                <a:latin typeface="ZztexMono-Regular"/>
              </a:rPr>
              <a:t>%</a:t>
            </a:r>
            <a:r>
              <a:rPr lang="en-US" altLang="zh-CN" sz="2400" dirty="0" err="1">
                <a:latin typeface="ZztexMono-Regular"/>
              </a:rPr>
              <a:t>rdi</a:t>
            </a:r>
            <a:r>
              <a:rPr lang="zh-CN" altLang="en-US" sz="2400" dirty="0">
                <a:latin typeface="ZztexMono-Regular"/>
              </a:rPr>
              <a:t>、</a:t>
            </a:r>
            <a:r>
              <a:rPr lang="en-US" altLang="zh-CN" sz="2400" dirty="0">
                <a:latin typeface="ZztexMono-Regular"/>
              </a:rPr>
              <a:t>%</a:t>
            </a:r>
            <a:r>
              <a:rPr lang="en-US" altLang="zh-CN" sz="2400" dirty="0" err="1">
                <a:latin typeface="ZztexMono-Regular"/>
              </a:rPr>
              <a:t>rsi</a:t>
            </a:r>
            <a:r>
              <a:rPr lang="zh-CN" altLang="en-US" sz="2400" dirty="0">
                <a:latin typeface="ZztexMono-Regular"/>
              </a:rPr>
              <a:t>、</a:t>
            </a:r>
            <a:r>
              <a:rPr lang="en-US" altLang="zh-CN" sz="2400" dirty="0">
                <a:latin typeface="ZztexMono-Regular"/>
              </a:rPr>
              <a:t>%</a:t>
            </a:r>
            <a:r>
              <a:rPr lang="en-US" altLang="zh-CN" sz="2400" dirty="0" err="1">
                <a:latin typeface="ZztexMono-Regular"/>
              </a:rPr>
              <a:t>rdx</a:t>
            </a:r>
            <a:endParaRPr lang="en-US" altLang="zh-CN" sz="2400" dirty="0">
              <a:latin typeface="ZztexMono-Regular"/>
            </a:endParaRPr>
          </a:p>
          <a:p>
            <a:r>
              <a:rPr lang="zh-CN" altLang="en-US" sz="2400" dirty="0">
                <a:latin typeface="ZztexMono-Regular"/>
              </a:rPr>
              <a:t>写出等效的</a:t>
            </a:r>
            <a:r>
              <a:rPr lang="en-US" altLang="zh-CN" sz="2400" dirty="0">
                <a:latin typeface="ZztexMono-Regular"/>
              </a:rPr>
              <a:t>C</a:t>
            </a:r>
            <a:r>
              <a:rPr lang="zh-CN" altLang="en-US" sz="2400" dirty="0">
                <a:latin typeface="ZztexMono-Regular"/>
              </a:rPr>
              <a:t>代码</a:t>
            </a:r>
            <a:endParaRPr lang="en-US" altLang="zh-CN" sz="2400" dirty="0">
              <a:latin typeface="ZztexMono-Regular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D38F2C-2B70-4215-9D90-B944C5D58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621" y="4058658"/>
            <a:ext cx="1894114" cy="209005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DB0125F-099C-47A1-931F-1CB28EF84A58}"/>
              </a:ext>
            </a:extLst>
          </p:cNvPr>
          <p:cNvSpPr/>
          <p:nvPr/>
        </p:nvSpPr>
        <p:spPr>
          <a:xfrm>
            <a:off x="5393621" y="4058658"/>
            <a:ext cx="1894114" cy="20900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44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781DB3D-AE90-4B6C-BE49-050177C0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0077CE-11E4-4A92-9DB7-3A91459EB2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58" y="556422"/>
            <a:ext cx="6221672" cy="36457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A33777-4794-41E7-B01B-BD23922BA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00" y="2525683"/>
            <a:ext cx="6524797" cy="356288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76708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7618" y="690602"/>
            <a:ext cx="328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  <a:latin typeface="+mn-lt"/>
                <a:cs typeface="+mn-cs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cs typeface="+mn-cs"/>
              </a:rPr>
              <a:t>代码转换成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cs typeface="+mn-cs"/>
              </a:rPr>
              <a:t>mov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cs typeface="+mn-cs"/>
              </a:rPr>
              <a:t>指令，示例：</a:t>
            </a:r>
            <a:endParaRPr lang="en-US" altLang="zh-CN" sz="18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285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57698" name="Rectangle 2"/>
          <p:cNvSpPr>
            <a:spLocks noGrp="1" noChangeArrowheads="1"/>
          </p:cNvSpPr>
          <p:nvPr/>
        </p:nvSpPr>
        <p:spPr>
          <a:xfrm>
            <a:off x="1587501" y="1257300"/>
            <a:ext cx="7165975" cy="431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/>
            <a:r>
              <a:rPr lang="en-US" sz="1800" b="0" dirty="0" err="1">
                <a:latin typeface="Courier New" panose="02070309020205020404" charset="0"/>
              </a:rPr>
              <a:t>movq</a:t>
            </a:r>
            <a:r>
              <a:rPr lang="en-US" sz="1800" b="0" dirty="0"/>
              <a:t> </a:t>
            </a:r>
            <a:r>
              <a:rPr lang="en-US" sz="1800" b="0" dirty="0" err="1">
                <a:latin typeface="微软雅黑" panose="020B0503020204020204" charset="-122"/>
                <a:ea typeface="微软雅黑" panose="020B0503020204020204" charset="-122"/>
              </a:rPr>
              <a:t>操作数的组合形式</a:t>
            </a:r>
            <a:endParaRPr lang="en-US" sz="1800" b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1536700" y="3848101"/>
            <a:ext cx="936274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ourier New" panose="02070309020205020404" charset="0"/>
              </a:rPr>
              <a:t>movq</a:t>
            </a:r>
            <a:endParaRPr lang="en-US" sz="2400" dirty="0">
              <a:latin typeface="Courier New" panose="0207030902020502040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2692400" y="2895601"/>
            <a:ext cx="12192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立即数</a:t>
            </a:r>
          </a:p>
        </p:txBody>
      </p:sp>
      <p:sp>
        <p:nvSpPr>
          <p:cNvPr id="157702" name="Text Box 6"/>
          <p:cNvSpPr txBox="1">
            <a:spLocks noChangeArrowheads="1"/>
          </p:cNvSpPr>
          <p:nvPr/>
        </p:nvSpPr>
        <p:spPr bwMode="auto">
          <a:xfrm>
            <a:off x="2628901" y="3962401"/>
            <a:ext cx="1218565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寄存器</a:t>
            </a: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2806700" y="5105401"/>
            <a:ext cx="8763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内存</a:t>
            </a: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4025900" y="2667001"/>
            <a:ext cx="665888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寄</a:t>
            </a: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4025900" y="3124201"/>
            <a:ext cx="8763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内</a:t>
            </a: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4025900" y="3810001"/>
            <a:ext cx="665888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寄</a:t>
            </a:r>
          </a:p>
        </p:txBody>
      </p:sp>
      <p:sp>
        <p:nvSpPr>
          <p:cNvPr id="157707" name="Text Box 11"/>
          <p:cNvSpPr txBox="1">
            <a:spLocks noChangeArrowheads="1"/>
          </p:cNvSpPr>
          <p:nvPr/>
        </p:nvSpPr>
        <p:spPr bwMode="auto">
          <a:xfrm>
            <a:off x="4025900" y="4256089"/>
            <a:ext cx="8763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内</a:t>
            </a:r>
          </a:p>
        </p:txBody>
      </p:sp>
      <p:sp>
        <p:nvSpPr>
          <p:cNvPr id="157708" name="Text Box 12"/>
          <p:cNvSpPr txBox="1">
            <a:spLocks noChangeArrowheads="1"/>
          </p:cNvSpPr>
          <p:nvPr/>
        </p:nvSpPr>
        <p:spPr bwMode="auto">
          <a:xfrm>
            <a:off x="4025900" y="5105401"/>
            <a:ext cx="665888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i="1" dirty="0">
                <a:latin typeface="Calibri" panose="020F0502020204030204" charset="0"/>
              </a:rPr>
              <a:t>寄</a:t>
            </a:r>
          </a:p>
        </p:txBody>
      </p:sp>
      <p:sp>
        <p:nvSpPr>
          <p:cNvPr id="157709" name="Text Box 13"/>
          <p:cNvSpPr txBox="1">
            <a:spLocks noChangeArrowheads="1"/>
          </p:cNvSpPr>
          <p:nvPr/>
        </p:nvSpPr>
        <p:spPr bwMode="auto">
          <a:xfrm>
            <a:off x="2501900" y="1943101"/>
            <a:ext cx="1524000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latin typeface="Calibri" panose="020F0502020204030204" charset="0"/>
              </a:rPr>
              <a:t>源类型</a:t>
            </a:r>
          </a:p>
        </p:txBody>
      </p:sp>
      <p:sp>
        <p:nvSpPr>
          <p:cNvPr id="157710" name="Text Box 14"/>
          <p:cNvSpPr txBox="1">
            <a:spLocks noChangeArrowheads="1"/>
          </p:cNvSpPr>
          <p:nvPr/>
        </p:nvSpPr>
        <p:spPr bwMode="auto">
          <a:xfrm>
            <a:off x="4025266" y="1943101"/>
            <a:ext cx="1753235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latin typeface="Calibri" panose="020F0502020204030204" charset="0"/>
              </a:rPr>
              <a:t>目的类型</a:t>
            </a:r>
          </a:p>
        </p:txBody>
      </p:sp>
      <p:sp>
        <p:nvSpPr>
          <p:cNvPr id="157716" name="AutoShape 20"/>
          <p:cNvSpPr/>
          <p:nvPr/>
        </p:nvSpPr>
        <p:spPr bwMode="auto">
          <a:xfrm>
            <a:off x="2501900" y="2819400"/>
            <a:ext cx="304800" cy="25908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charset="0"/>
            </a:endParaRPr>
          </a:p>
        </p:txBody>
      </p:sp>
      <p:sp>
        <p:nvSpPr>
          <p:cNvPr id="157717" name="AutoShape 21"/>
          <p:cNvSpPr/>
          <p:nvPr/>
        </p:nvSpPr>
        <p:spPr bwMode="auto">
          <a:xfrm>
            <a:off x="3721100" y="2870201"/>
            <a:ext cx="304800" cy="573405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charset="0"/>
            </a:endParaRPr>
          </a:p>
        </p:txBody>
      </p:sp>
      <p:sp>
        <p:nvSpPr>
          <p:cNvPr id="157718" name="AutoShape 22"/>
          <p:cNvSpPr/>
          <p:nvPr/>
        </p:nvSpPr>
        <p:spPr bwMode="auto">
          <a:xfrm>
            <a:off x="3720465" y="3969386"/>
            <a:ext cx="304800" cy="573405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en-US" dirty="0">
              <a:latin typeface="Calibri" panose="020F0502020204030204" charset="0"/>
            </a:endParaRPr>
          </a:p>
        </p:txBody>
      </p:sp>
      <p:sp>
        <p:nvSpPr>
          <p:cNvPr id="157719" name="Text Box 23"/>
          <p:cNvSpPr txBox="1">
            <a:spLocks noChangeArrowheads="1"/>
          </p:cNvSpPr>
          <p:nvPr/>
        </p:nvSpPr>
        <p:spPr bwMode="auto">
          <a:xfrm>
            <a:off x="8064501" y="1943101"/>
            <a:ext cx="1947545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dirty="0">
                <a:latin typeface="Calibri" panose="020F0502020204030204" charset="0"/>
              </a:rPr>
              <a:t>对应的</a:t>
            </a:r>
            <a:r>
              <a:rPr lang="en-US" sz="2400" dirty="0">
                <a:latin typeface="Calibri" panose="020F0502020204030204" charset="0"/>
              </a:rPr>
              <a:t>C</a:t>
            </a:r>
            <a:r>
              <a:rPr lang="zh-CN" altLang="en-US" sz="2400" dirty="0">
                <a:latin typeface="Calibri" panose="020F0502020204030204" charset="0"/>
              </a:rPr>
              <a:t>语句</a:t>
            </a:r>
          </a:p>
        </p:txBody>
      </p: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4940301" y="2697163"/>
            <a:ext cx="2339453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$0x4,%rax</a:t>
            </a:r>
          </a:p>
        </p:txBody>
      </p:sp>
      <p:sp>
        <p:nvSpPr>
          <p:cNvPr id="157720" name="Text Box 24"/>
          <p:cNvSpPr txBox="1">
            <a:spLocks noChangeArrowheads="1"/>
          </p:cNvSpPr>
          <p:nvPr/>
        </p:nvSpPr>
        <p:spPr bwMode="auto">
          <a:xfrm>
            <a:off x="7880350" y="2697163"/>
            <a:ext cx="1860550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charset="0"/>
              </a:rPr>
              <a:t>temp = 0x4;</a:t>
            </a:r>
          </a:p>
        </p:txBody>
      </p:sp>
      <p:sp>
        <p:nvSpPr>
          <p:cNvPr id="157712" name="Text Box 16"/>
          <p:cNvSpPr txBox="1">
            <a:spLocks noChangeArrowheads="1"/>
          </p:cNvSpPr>
          <p:nvPr/>
        </p:nvSpPr>
        <p:spPr bwMode="auto">
          <a:xfrm>
            <a:off x="4940301" y="3154363"/>
            <a:ext cx="2801193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$-147,(%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</a:t>
            </a:r>
          </a:p>
        </p:txBody>
      </p:sp>
      <p:sp>
        <p:nvSpPr>
          <p:cNvPr id="157721" name="Text Box 25"/>
          <p:cNvSpPr txBox="1">
            <a:spLocks noChangeArrowheads="1"/>
          </p:cNvSpPr>
          <p:nvPr/>
        </p:nvSpPr>
        <p:spPr bwMode="auto">
          <a:xfrm>
            <a:off x="7880350" y="3154363"/>
            <a:ext cx="1708150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anose="02070309020205020404" charset="0"/>
              </a:rPr>
              <a:t>*p = -147;</a:t>
            </a:r>
          </a:p>
        </p:txBody>
      </p:sp>
      <p:sp>
        <p:nvSpPr>
          <p:cNvPr id="157713" name="Text Box 17"/>
          <p:cNvSpPr txBox="1">
            <a:spLocks noChangeArrowheads="1"/>
          </p:cNvSpPr>
          <p:nvPr/>
        </p:nvSpPr>
        <p:spPr bwMode="auto">
          <a:xfrm>
            <a:off x="4940301" y="3840163"/>
            <a:ext cx="2339453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2" name="Text Box 26"/>
          <p:cNvSpPr txBox="1">
            <a:spLocks noChangeArrowheads="1"/>
          </p:cNvSpPr>
          <p:nvPr/>
        </p:nvSpPr>
        <p:spPr bwMode="auto">
          <a:xfrm>
            <a:off x="7880350" y="3840163"/>
            <a:ext cx="2317750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temp2 = temp1;</a:t>
            </a:r>
          </a:p>
        </p:txBody>
      </p:sp>
      <p:sp>
        <p:nvSpPr>
          <p:cNvPr id="157714" name="Text Box 18"/>
          <p:cNvSpPr txBox="1">
            <a:spLocks noChangeArrowheads="1"/>
          </p:cNvSpPr>
          <p:nvPr/>
        </p:nvSpPr>
        <p:spPr bwMode="auto">
          <a:xfrm>
            <a:off x="4940301" y="4286250"/>
            <a:ext cx="2647279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,(%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r>
              <a:rPr lang="en-US" sz="2000" dirty="0">
                <a:latin typeface="Courier New" panose="02070309020205020404" charset="0"/>
              </a:rPr>
              <a:t>)</a:t>
            </a:r>
          </a:p>
        </p:txBody>
      </p:sp>
      <p:sp>
        <p:nvSpPr>
          <p:cNvPr id="157723" name="Text Box 27"/>
          <p:cNvSpPr txBox="1">
            <a:spLocks noChangeArrowheads="1"/>
          </p:cNvSpPr>
          <p:nvPr/>
        </p:nvSpPr>
        <p:spPr bwMode="auto">
          <a:xfrm>
            <a:off x="7880350" y="4286250"/>
            <a:ext cx="1708150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*p = temp;</a:t>
            </a:r>
          </a:p>
        </p:txBody>
      </p:sp>
      <p:sp>
        <p:nvSpPr>
          <p:cNvPr id="157715" name="Text Box 19"/>
          <p:cNvSpPr txBox="1">
            <a:spLocks noChangeArrowheads="1"/>
          </p:cNvSpPr>
          <p:nvPr/>
        </p:nvSpPr>
        <p:spPr bwMode="auto">
          <a:xfrm>
            <a:off x="4940301" y="5135563"/>
            <a:ext cx="2647279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anose="02070309020205020404" charset="0"/>
              </a:rPr>
              <a:t>movq</a:t>
            </a:r>
            <a:r>
              <a:rPr lang="en-US" sz="2000" dirty="0">
                <a:latin typeface="Courier New" panose="02070309020205020404" charset="0"/>
              </a:rPr>
              <a:t> (%</a:t>
            </a:r>
            <a:r>
              <a:rPr lang="en-US" sz="2000" dirty="0" err="1">
                <a:latin typeface="Courier New" panose="02070309020205020404" charset="0"/>
              </a:rPr>
              <a:t>rax</a:t>
            </a:r>
            <a:r>
              <a:rPr lang="en-US" sz="2000" dirty="0">
                <a:latin typeface="Courier New" panose="02070309020205020404" charset="0"/>
              </a:rPr>
              <a:t>),%</a:t>
            </a:r>
            <a:r>
              <a:rPr lang="en-US" sz="2000" dirty="0" err="1">
                <a:latin typeface="Courier New" panose="02070309020205020404" charset="0"/>
              </a:rPr>
              <a:t>rdx</a:t>
            </a:r>
            <a:endParaRPr lang="en-US" sz="2000" dirty="0">
              <a:latin typeface="Courier New" panose="02070309020205020404" charset="0"/>
            </a:endParaRPr>
          </a:p>
        </p:txBody>
      </p:sp>
      <p:sp>
        <p:nvSpPr>
          <p:cNvPr id="157724" name="Text Box 28"/>
          <p:cNvSpPr txBox="1">
            <a:spLocks noChangeArrowheads="1"/>
          </p:cNvSpPr>
          <p:nvPr/>
        </p:nvSpPr>
        <p:spPr bwMode="auto">
          <a:xfrm>
            <a:off x="7880350" y="5135563"/>
            <a:ext cx="1708150" cy="39878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>
                <a:latin typeface="Courier New" panose="02070309020205020404" charset="0"/>
              </a:rPr>
              <a:t>temp = *p;</a:t>
            </a:r>
          </a:p>
        </p:txBody>
      </p:sp>
      <p:sp>
        <p:nvSpPr>
          <p:cNvPr id="157725" name="Text Box 29"/>
          <p:cNvSpPr txBox="1">
            <a:spLocks noChangeArrowheads="1"/>
          </p:cNvSpPr>
          <p:nvPr/>
        </p:nvSpPr>
        <p:spPr bwMode="auto">
          <a:xfrm>
            <a:off x="5778501" y="1943101"/>
            <a:ext cx="1220399" cy="46037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 err="1">
                <a:latin typeface="Calibri" panose="020F0502020204030204" charset="0"/>
              </a:rPr>
              <a:t>Src,Dest</a:t>
            </a:r>
            <a:endParaRPr lang="en-US" sz="2400" dirty="0"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3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7711" grpId="0" bldLvl="0" animBg="1"/>
      <p:bldP spid="157720" grpId="0"/>
      <p:bldP spid="157712" grpId="0" bldLvl="0" animBg="1"/>
      <p:bldP spid="157721" grpId="0" bldLvl="0" animBg="1"/>
      <p:bldP spid="157713" grpId="0" bldLvl="0" animBg="1"/>
      <p:bldP spid="157722" grpId="0" bldLvl="0" animBg="1"/>
      <p:bldP spid="157714" grpId="0" bldLvl="0" animBg="1"/>
      <p:bldP spid="157723" grpId="0" bldLvl="0" animBg="1"/>
      <p:bldP spid="157715" grpId="0" bldLvl="0" animBg="1"/>
      <p:bldP spid="15772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AD1B16-2526-40F2-916D-D964175F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C6CB1E-C275-442F-A971-55E84B8C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33" y="1568439"/>
            <a:ext cx="8823934" cy="232563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2331CD9-6954-48F9-8E4D-2DB714802899}"/>
              </a:ext>
            </a:extLst>
          </p:cNvPr>
          <p:cNvSpPr txBox="1">
            <a:spLocks/>
          </p:cNvSpPr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3.2.3</a:t>
            </a:r>
            <a:r>
              <a:rPr lang="zh-CN" altLang="en-US" dirty="0"/>
              <a:t> 压栈和弹出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031FBE-03C7-4AAF-929C-E0345CDA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489" y="4990194"/>
            <a:ext cx="7788862" cy="8008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F3F48C-52D8-4164-8D42-D70A2025B27F}"/>
              </a:ext>
            </a:extLst>
          </p:cNvPr>
          <p:cNvSpPr/>
          <p:nvPr/>
        </p:nvSpPr>
        <p:spPr>
          <a:xfrm>
            <a:off x="1823489" y="4411517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ZztexMono-Regular"/>
              </a:rPr>
              <a:t>压栈操作的等效指令：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138A24-D246-4272-B9CC-7DD33E9B8CA6}"/>
              </a:ext>
            </a:extLst>
          </p:cNvPr>
          <p:cNvSpPr/>
          <p:nvPr/>
        </p:nvSpPr>
        <p:spPr>
          <a:xfrm>
            <a:off x="1823489" y="5881409"/>
            <a:ext cx="8983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ZztexMono-Regular"/>
              </a:rPr>
              <a:t>RISC-V</a:t>
            </a:r>
            <a:r>
              <a:rPr lang="zh-CN" altLang="en-US" sz="2400" dirty="0">
                <a:latin typeface="ZztexMono-Regular"/>
              </a:rPr>
              <a:t>中没有</a:t>
            </a:r>
            <a:r>
              <a:rPr lang="en-US" altLang="zh-CN" sz="2400" dirty="0">
                <a:latin typeface="ZztexMono-Regular"/>
              </a:rPr>
              <a:t>push/pop</a:t>
            </a:r>
            <a:r>
              <a:rPr lang="zh-CN" altLang="en-US" sz="2400" dirty="0">
                <a:latin typeface="ZztexMono-Regular"/>
              </a:rPr>
              <a:t>指令，拆解的指令更有利于流水的异步执行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566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2999" y="2071687"/>
            <a:ext cx="7391575" cy="43748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8700" y="662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5" name="椭圆 4"/>
          <p:cNvSpPr/>
          <p:nvPr/>
        </p:nvSpPr>
        <p:spPr>
          <a:xfrm flipH="1">
            <a:off x="5983056" y="2071687"/>
            <a:ext cx="1080684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H="1">
            <a:off x="8197258" y="2071687"/>
            <a:ext cx="1080684" cy="2373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flipH="1">
            <a:off x="3703320" y="2903220"/>
            <a:ext cx="582930" cy="240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25494" y="2808351"/>
            <a:ext cx="1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堆栈指针</a:t>
            </a:r>
          </a:p>
        </p:txBody>
      </p:sp>
      <p:cxnSp>
        <p:nvCxnSpPr>
          <p:cNvPr id="10" name="直接箭头连接符 9"/>
          <p:cNvCxnSpPr>
            <a:endCxn id="7" idx="6"/>
          </p:cNvCxnSpPr>
          <p:nvPr/>
        </p:nvCxnSpPr>
        <p:spPr>
          <a:xfrm>
            <a:off x="3028950" y="2903220"/>
            <a:ext cx="674370" cy="12008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00200" y="1518689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堆栈操作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3360725" y="929637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r>
              <a:rPr lang="en-US" altLang="zh-CN" sz="2800" b="1" dirty="0">
                <a:solidFill>
                  <a:srgbClr val="FF0000"/>
                </a:solidFill>
              </a:rPr>
              <a:t>/64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F09B15-3268-4E84-AAD5-56C567000569}"/>
              </a:ext>
            </a:extLst>
          </p:cNvPr>
          <p:cNvSpPr txBox="1"/>
          <p:nvPr/>
        </p:nvSpPr>
        <p:spPr>
          <a:xfrm>
            <a:off x="5983056" y="1641300"/>
            <a:ext cx="120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pushq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%</a:t>
            </a:r>
            <a:r>
              <a:rPr lang="en-US" altLang="zh-CN" sz="1600" b="1" dirty="0" err="1">
                <a:solidFill>
                  <a:srgbClr val="FF0000"/>
                </a:solidFill>
              </a:rPr>
              <a:t>rax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F09B15-3268-4E84-AAD5-56C567000569}"/>
              </a:ext>
            </a:extLst>
          </p:cNvPr>
          <p:cNvSpPr txBox="1"/>
          <p:nvPr/>
        </p:nvSpPr>
        <p:spPr>
          <a:xfrm>
            <a:off x="8133873" y="1641300"/>
            <a:ext cx="120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popq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%</a:t>
            </a:r>
            <a:r>
              <a:rPr lang="en-US" altLang="zh-CN" sz="1600" b="1" dirty="0" err="1">
                <a:solidFill>
                  <a:srgbClr val="FF0000"/>
                </a:solidFill>
              </a:rPr>
              <a:t>rax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37618" y="2309002"/>
            <a:ext cx="2154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popl</a:t>
            </a:r>
            <a:r>
              <a:rPr lang="zh-CN" altLang="en-US" dirty="0"/>
              <a:t>等价于</a:t>
            </a:r>
            <a:endParaRPr lang="en-US" altLang="zh-CN" dirty="0"/>
          </a:p>
          <a:p>
            <a:r>
              <a:rPr lang="en-US" altLang="zh-CN" dirty="0" err="1"/>
              <a:t>movl</a:t>
            </a:r>
            <a:r>
              <a:rPr lang="en-US" altLang="zh-CN" dirty="0"/>
              <a:t> ($</a:t>
            </a:r>
            <a:r>
              <a:rPr lang="en-US" altLang="zh-CN" dirty="0" err="1"/>
              <a:t>esp</a:t>
            </a:r>
            <a:r>
              <a:rPr lang="en-US" altLang="zh-CN" dirty="0"/>
              <a:t>),$</a:t>
            </a:r>
            <a:r>
              <a:rPr lang="en-US" altLang="zh-CN" dirty="0" err="1"/>
              <a:t>eax</a:t>
            </a:r>
            <a:endParaRPr lang="en-US" altLang="zh-CN" dirty="0"/>
          </a:p>
          <a:p>
            <a:r>
              <a:rPr lang="en-US" altLang="zh-CN" dirty="0" err="1"/>
              <a:t>addl</a:t>
            </a:r>
            <a:r>
              <a:rPr lang="en-US" altLang="zh-CN" dirty="0"/>
              <a:t> $4,%esp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0037618" y="3587084"/>
            <a:ext cx="2154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popq</a:t>
            </a:r>
            <a:r>
              <a:rPr lang="zh-CN" altLang="en-US" dirty="0"/>
              <a:t>等价于</a:t>
            </a:r>
            <a:endParaRPr lang="en-US" altLang="zh-CN" dirty="0"/>
          </a:p>
          <a:p>
            <a:r>
              <a:rPr lang="en-US" altLang="zh-CN" dirty="0" err="1"/>
              <a:t>movq</a:t>
            </a:r>
            <a:r>
              <a:rPr lang="en-US" altLang="zh-CN" dirty="0"/>
              <a:t> ($</a:t>
            </a:r>
            <a:r>
              <a:rPr lang="en-US" altLang="zh-CN" dirty="0" err="1"/>
              <a:t>rsp</a:t>
            </a:r>
            <a:r>
              <a:rPr lang="en-US" altLang="zh-CN" dirty="0"/>
              <a:t>),$</a:t>
            </a:r>
            <a:r>
              <a:rPr lang="en-US" altLang="zh-CN" dirty="0" err="1"/>
              <a:t>rax</a:t>
            </a:r>
            <a:endParaRPr lang="en-US" altLang="zh-CN" dirty="0"/>
          </a:p>
          <a:p>
            <a:r>
              <a:rPr lang="en-US" altLang="zh-CN" dirty="0" err="1"/>
              <a:t>addq</a:t>
            </a:r>
            <a:r>
              <a:rPr lang="en-US" altLang="zh-CN" dirty="0"/>
              <a:t> $8,%rsp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5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28700" y="662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93671" y="1406032"/>
            <a:ext cx="156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堆栈指针</a:t>
            </a:r>
            <a:r>
              <a:rPr lang="en-US" altLang="zh-CN" dirty="0"/>
              <a:t>%</a:t>
            </a:r>
            <a:r>
              <a:rPr lang="en-US" altLang="zh-CN" dirty="0" err="1"/>
              <a:t>esp</a:t>
            </a:r>
            <a:endParaRPr lang="en-US" altLang="zh-CN" dirty="0"/>
          </a:p>
          <a:p>
            <a:r>
              <a:rPr lang="zh-CN" altLang="en-US" dirty="0"/>
              <a:t>记录在</a:t>
            </a:r>
            <a:r>
              <a:rPr lang="en-US" altLang="zh-CN" dirty="0"/>
              <a:t>%</a:t>
            </a:r>
            <a:r>
              <a:rPr lang="en-US" altLang="zh-CN" dirty="0" err="1"/>
              <a:t>ebp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1842" y="2972143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函数示例</a:t>
            </a:r>
          </a:p>
        </p:txBody>
      </p:sp>
      <p:sp>
        <p:nvSpPr>
          <p:cNvPr id="9" name="矩形 8"/>
          <p:cNvSpPr/>
          <p:nvPr/>
        </p:nvSpPr>
        <p:spPr>
          <a:xfrm>
            <a:off x="615315" y="3765733"/>
            <a:ext cx="35699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(a) C code</a:t>
            </a:r>
          </a:p>
          <a:p>
            <a:r>
              <a:rPr lang="fr-FR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fr-FR" altLang="zh-CN" dirty="0">
                <a:solidFill>
                  <a:srgbClr val="000000"/>
                </a:solidFill>
                <a:latin typeface="ZztexMono-Regular"/>
              </a:rPr>
              <a:t>int exchange(int *xp, int y)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x = 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xp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*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xp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y;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x;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</a:p>
        </p:txBody>
      </p:sp>
      <p:sp>
        <p:nvSpPr>
          <p:cNvPr id="12" name="矩形 11"/>
          <p:cNvSpPr/>
          <p:nvPr/>
        </p:nvSpPr>
        <p:spPr>
          <a:xfrm>
            <a:off x="4836794" y="3765733"/>
            <a:ext cx="73552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(b) Assembly code</a:t>
            </a:r>
          </a:p>
          <a:p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xp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+8, y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+12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xp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By copying to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below, x becomes the return value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x at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xp</a:t>
            </a:r>
            <a:endParaRPr lang="en-US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y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Store y at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xp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54362" y="568501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254362" y="850679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54362" y="1152205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54362" y="1431851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54362" y="1717340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254362" y="2002829"/>
            <a:ext cx="1097280" cy="2821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254362" y="293878"/>
            <a:ext cx="1097280" cy="2821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504848" y="1132857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xp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504848" y="80038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8" idx="3"/>
          </p:cNvCxnSpPr>
          <p:nvPr/>
        </p:nvCxnSpPr>
        <p:spPr>
          <a:xfrm>
            <a:off x="4459490" y="1867697"/>
            <a:ext cx="794872" cy="13182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466916" y="1221366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+8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6466916" y="939258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+12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466916" y="180874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+0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466916" y="1526636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+4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466916" y="64507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+16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254362" y="3127315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5254362" y="2754630"/>
            <a:ext cx="0" cy="101110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351642" y="2754630"/>
            <a:ext cx="0" cy="101110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254362" y="1858429"/>
            <a:ext cx="0" cy="67903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351642" y="1858429"/>
            <a:ext cx="0" cy="67903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20" idx="3"/>
            <a:endCxn id="29" idx="3"/>
          </p:cNvCxnSpPr>
          <p:nvPr/>
        </p:nvCxnSpPr>
        <p:spPr>
          <a:xfrm>
            <a:off x="6133498" y="1317523"/>
            <a:ext cx="218144" cy="1950881"/>
          </a:xfrm>
          <a:prstGeom prst="curvedConnector3">
            <a:avLst>
              <a:gd name="adj1" fmla="val 204793"/>
            </a:avLst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9967978" y="568501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967978" y="850679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67978" y="1152205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967978" y="1431851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9967978" y="1717340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967978" y="2002829"/>
            <a:ext cx="1097280" cy="2821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9967978" y="293878"/>
            <a:ext cx="1097280" cy="2821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0218464" y="1132857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xp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10218464" y="800385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11180532" y="1221366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+8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11180532" y="939258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+12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80532" y="180874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+0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11180532" y="1526636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+4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11180532" y="645079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+16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9967978" y="3127315"/>
            <a:ext cx="1097280" cy="28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>
            <a:off x="9967978" y="2754630"/>
            <a:ext cx="0" cy="101110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1065258" y="2754630"/>
            <a:ext cx="0" cy="101110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9967978" y="1858429"/>
            <a:ext cx="0" cy="67903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1065258" y="1858429"/>
            <a:ext cx="0" cy="67903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曲线连接符 58"/>
          <p:cNvCxnSpPr>
            <a:stCxn id="47" idx="3"/>
            <a:endCxn id="54" idx="3"/>
          </p:cNvCxnSpPr>
          <p:nvPr/>
        </p:nvCxnSpPr>
        <p:spPr>
          <a:xfrm>
            <a:off x="10847114" y="1317523"/>
            <a:ext cx="218144" cy="1950881"/>
          </a:xfrm>
          <a:prstGeom prst="curvedConnector3">
            <a:avLst>
              <a:gd name="adj1" fmla="val 204793"/>
            </a:avLst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6D7CC384-C8C6-4A49-A57A-12AFC0FE6ECD}"/>
              </a:ext>
            </a:extLst>
          </p:cNvPr>
          <p:cNvGrpSpPr/>
          <p:nvPr/>
        </p:nvGrpSpPr>
        <p:grpSpPr>
          <a:xfrm>
            <a:off x="5940119" y="1036423"/>
            <a:ext cx="2756082" cy="646331"/>
            <a:chOff x="5940119" y="1036423"/>
            <a:chExt cx="2756082" cy="646331"/>
          </a:xfrm>
        </p:grpSpPr>
        <p:sp>
          <p:nvSpPr>
            <p:cNvPr id="63" name="文本框 62"/>
            <p:cNvSpPr txBox="1"/>
            <p:nvPr/>
          </p:nvSpPr>
          <p:spPr>
            <a:xfrm>
              <a:off x="7061886" y="1036423"/>
              <a:ext cx="16343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指针（地址）存入</a:t>
              </a:r>
              <a:r>
                <a:rPr lang="en-US" altLang="zh-CN" dirty="0"/>
                <a:t>%</a:t>
              </a:r>
              <a:r>
                <a:rPr lang="en-US" altLang="zh-CN" dirty="0" err="1"/>
                <a:t>edx</a:t>
              </a:r>
              <a:endParaRPr lang="zh-CN" altLang="en-US" dirty="0"/>
            </a:p>
          </p:txBody>
        </p:sp>
        <p:cxnSp>
          <p:nvCxnSpPr>
            <p:cNvPr id="64" name="直接箭头连接符 63"/>
            <p:cNvCxnSpPr/>
            <p:nvPr/>
          </p:nvCxnSpPr>
          <p:spPr>
            <a:xfrm>
              <a:off x="5940119" y="1317523"/>
              <a:ext cx="1206395" cy="3250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359D437-B956-4AD3-A8B2-050D31A31E11}"/>
              </a:ext>
            </a:extLst>
          </p:cNvPr>
          <p:cNvGrpSpPr/>
          <p:nvPr/>
        </p:nvGrpSpPr>
        <p:grpSpPr>
          <a:xfrm>
            <a:off x="6133498" y="478274"/>
            <a:ext cx="3501893" cy="541352"/>
            <a:chOff x="6133498" y="478274"/>
            <a:chExt cx="3501893" cy="541352"/>
          </a:xfrm>
        </p:grpSpPr>
        <p:sp>
          <p:nvSpPr>
            <p:cNvPr id="72" name="文本框 71"/>
            <p:cNvSpPr txBox="1"/>
            <p:nvPr/>
          </p:nvSpPr>
          <p:spPr>
            <a:xfrm>
              <a:off x="8811982" y="478274"/>
              <a:ext cx="823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%</a:t>
              </a:r>
              <a:r>
                <a:rPr lang="en-US" altLang="zh-CN" dirty="0" err="1"/>
                <a:t>ecx</a:t>
              </a:r>
              <a:endParaRPr lang="zh-CN" altLang="en-US" dirty="0"/>
            </a:p>
          </p:txBody>
        </p:sp>
        <p:cxnSp>
          <p:nvCxnSpPr>
            <p:cNvPr id="73" name="直接箭头连接符 72"/>
            <p:cNvCxnSpPr>
              <a:endCxn id="72" idx="1"/>
            </p:cNvCxnSpPr>
            <p:nvPr/>
          </p:nvCxnSpPr>
          <p:spPr>
            <a:xfrm flipV="1">
              <a:off x="6133498" y="662940"/>
              <a:ext cx="2678484" cy="35668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23C57C0-E331-47AD-AF09-7E457027EDAA}"/>
              </a:ext>
            </a:extLst>
          </p:cNvPr>
          <p:cNvGrpSpPr/>
          <p:nvPr/>
        </p:nvGrpSpPr>
        <p:grpSpPr>
          <a:xfrm>
            <a:off x="9223687" y="847606"/>
            <a:ext cx="1623427" cy="2577769"/>
            <a:chOff x="9223687" y="847606"/>
            <a:chExt cx="1623427" cy="2577769"/>
          </a:xfrm>
        </p:grpSpPr>
        <p:sp>
          <p:nvSpPr>
            <p:cNvPr id="60" name="文本框 59"/>
            <p:cNvSpPr txBox="1"/>
            <p:nvPr/>
          </p:nvSpPr>
          <p:spPr>
            <a:xfrm>
              <a:off x="10218464" y="3056043"/>
              <a:ext cx="628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62" name="椭圆 61"/>
            <p:cNvSpPr/>
            <p:nvPr/>
          </p:nvSpPr>
          <p:spPr>
            <a:xfrm flipH="1">
              <a:off x="10070805" y="3156809"/>
              <a:ext cx="582930" cy="24017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箭头连接符 75"/>
            <p:cNvCxnSpPr>
              <a:stCxn id="72" idx="2"/>
              <a:endCxn id="62" idx="0"/>
            </p:cNvCxnSpPr>
            <p:nvPr/>
          </p:nvCxnSpPr>
          <p:spPr>
            <a:xfrm>
              <a:off x="9223687" y="847606"/>
              <a:ext cx="1138583" cy="23092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80"/>
          <p:cNvSpPr txBox="1"/>
          <p:nvPr/>
        </p:nvSpPr>
        <p:spPr>
          <a:xfrm>
            <a:off x="8948025" y="1839588"/>
            <a:ext cx="102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写入到（</a:t>
            </a:r>
            <a:r>
              <a:rPr lang="en-US" altLang="zh-CN" dirty="0"/>
              <a:t>%</a:t>
            </a:r>
            <a:r>
              <a:rPr lang="en-US" altLang="zh-CN" dirty="0" err="1"/>
              <a:t>edx</a:t>
            </a:r>
            <a:r>
              <a:rPr lang="zh-CN" altLang="en-US" dirty="0"/>
              <a:t>）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5472507" y="3111444"/>
            <a:ext cx="62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X-g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2846444" y="700748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2846444" y="5975095"/>
            <a:ext cx="7372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位在函数参数较少时，无须建立栈帧</a:t>
            </a:r>
            <a:endParaRPr lang="zh-CN" altLang="en-US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BA8E275-43B0-49B4-A0E2-F73E993C28EA}"/>
              </a:ext>
            </a:extLst>
          </p:cNvPr>
          <p:cNvGrpSpPr/>
          <p:nvPr/>
        </p:nvGrpSpPr>
        <p:grpSpPr>
          <a:xfrm>
            <a:off x="6407001" y="2038994"/>
            <a:ext cx="2409817" cy="1232570"/>
            <a:chOff x="6407001" y="2038994"/>
            <a:chExt cx="2409817" cy="1232570"/>
          </a:xfrm>
        </p:grpSpPr>
        <p:cxnSp>
          <p:nvCxnSpPr>
            <p:cNvPr id="69" name="直接箭头连接符 68"/>
            <p:cNvCxnSpPr/>
            <p:nvPr/>
          </p:nvCxnSpPr>
          <p:spPr>
            <a:xfrm flipV="1">
              <a:off x="6407001" y="2332165"/>
              <a:ext cx="823776" cy="93939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AD3CC2F-6DE9-4E93-AF53-06D5EF4CA367}"/>
                </a:ext>
              </a:extLst>
            </p:cNvPr>
            <p:cNvSpPr txBox="1"/>
            <p:nvPr/>
          </p:nvSpPr>
          <p:spPr>
            <a:xfrm>
              <a:off x="7182503" y="2038994"/>
              <a:ext cx="16343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局部变量 </a:t>
              </a:r>
              <a:r>
                <a:rPr lang="en-US" altLang="zh-CN" dirty="0" err="1"/>
                <a:t>int</a:t>
              </a:r>
              <a:r>
                <a:rPr lang="en-US" altLang="zh-CN" dirty="0"/>
                <a:t> x :</a:t>
              </a:r>
            </a:p>
            <a:p>
              <a:r>
                <a:rPr lang="en-US" altLang="zh-CN" dirty="0"/>
                <a:t>%</a:t>
              </a:r>
              <a:r>
                <a:rPr lang="en-US" altLang="zh-CN" dirty="0" err="1"/>
                <a:t>eax</a:t>
              </a:r>
              <a:endParaRPr lang="zh-CN" altLang="en-US" dirty="0"/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8BBFAB6-D07F-48B8-A944-AA7BD24D1C3C}"/>
              </a:ext>
            </a:extLst>
          </p:cNvPr>
          <p:cNvCxnSpPr/>
          <p:nvPr/>
        </p:nvCxnSpPr>
        <p:spPr>
          <a:xfrm flipV="1">
            <a:off x="6646127" y="3268404"/>
            <a:ext cx="2989264" cy="8491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47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4285416" y="73855"/>
            <a:ext cx="98188" cy="8500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00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1676400" y="1800225"/>
            <a:ext cx="3962400" cy="23057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void swap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   (long *</a:t>
            </a:r>
            <a:r>
              <a:rPr lang="en-US" dirty="0" err="1">
                <a:latin typeface="Courier New" panose="02070309020205020404" charset="0"/>
              </a:rPr>
              <a:t>xp</a:t>
            </a:r>
            <a:r>
              <a:rPr lang="en-US" dirty="0">
                <a:latin typeface="Courier New" panose="02070309020205020404" charset="0"/>
              </a:rPr>
              <a:t>, long *</a:t>
            </a:r>
            <a:r>
              <a:rPr lang="en-US" dirty="0" err="1">
                <a:latin typeface="Courier New" panose="02070309020205020404" charset="0"/>
              </a:rPr>
              <a:t>yp</a:t>
            </a:r>
            <a:r>
              <a:rPr lang="en-US" dirty="0">
                <a:latin typeface="Courier New" panose="02070309020205020404" charset="0"/>
              </a:rPr>
              <a:t>) 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{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  long t0 = *</a:t>
            </a:r>
            <a:r>
              <a:rPr lang="en-US" dirty="0" err="1">
                <a:latin typeface="Courier New" panose="02070309020205020404" charset="0"/>
              </a:rPr>
              <a:t>xp</a:t>
            </a:r>
            <a:r>
              <a:rPr lang="en-US" dirty="0">
                <a:latin typeface="Courier New" panose="02070309020205020404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  long t1 = *</a:t>
            </a:r>
            <a:r>
              <a:rPr lang="en-US" dirty="0" err="1">
                <a:latin typeface="Courier New" panose="02070309020205020404" charset="0"/>
              </a:rPr>
              <a:t>yp</a:t>
            </a:r>
            <a:r>
              <a:rPr lang="en-US" dirty="0">
                <a:latin typeface="Courier New" panose="02070309020205020404" charset="0"/>
              </a:rPr>
              <a:t>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  *</a:t>
            </a:r>
            <a:r>
              <a:rPr lang="en-US" dirty="0" err="1">
                <a:latin typeface="Courier New" panose="02070309020205020404" charset="0"/>
              </a:rPr>
              <a:t>xp</a:t>
            </a:r>
            <a:r>
              <a:rPr lang="en-US" dirty="0">
                <a:latin typeface="Courier New" panose="02070309020205020404" charset="0"/>
              </a:rPr>
              <a:t> = t1;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  *</a:t>
            </a:r>
            <a:r>
              <a:rPr lang="en-US" dirty="0" err="1">
                <a:latin typeface="Courier New" panose="02070309020205020404" charset="0"/>
              </a:rPr>
              <a:t>yp</a:t>
            </a:r>
            <a:r>
              <a:rPr lang="en-US" dirty="0">
                <a:latin typeface="Courier New" panose="02070309020205020404" charset="0"/>
              </a:rPr>
              <a:t> = t0;</a:t>
            </a:r>
          </a:p>
          <a:p>
            <a:pPr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anose="02070309020205020404" charset="0"/>
              </a:rPr>
              <a:t>}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059805" y="1980843"/>
            <a:ext cx="41910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309020205020404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dirty="0">
                <a:latin typeface="Courier New" panose="02070309020205020404" charset="0"/>
              </a:rPr>
              <a:t>  </a:t>
            </a:r>
            <a:r>
              <a:rPr lang="ro-RO" dirty="0">
                <a:latin typeface="Courier New" panose="02070309020205020404" charset="0"/>
              </a:rPr>
              <a:t> movq    (%rdi), %rax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309020205020404" charset="0"/>
              </a:rPr>
              <a:t>   movq    (%rsi), %rdx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309020205020404" charset="0"/>
              </a:rPr>
              <a:t>   movq    %rdx, (%rdi)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309020205020404" charset="0"/>
              </a:rPr>
              <a:t>   movq    %rax, (%rsi)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309020205020404" charset="0"/>
              </a:rPr>
              <a:t>   ret</a:t>
            </a:r>
            <a:endParaRPr lang="en-US" dirty="0">
              <a:latin typeface="Courier New" panose="0207030902020502040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855822" y="4741358"/>
            <a:ext cx="1752600" cy="1752600"/>
            <a:chOff x="9111129" y="1790700"/>
            <a:chExt cx="1752600" cy="1752600"/>
          </a:xfrm>
        </p:grpSpPr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rdi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57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rsi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58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rax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dirty="0">
                  <a:latin typeface="Courier New" panose="02070309020205020404" charset="0"/>
                </a:rPr>
                <a:t>%</a:t>
              </a:r>
              <a:r>
                <a:rPr lang="en-US" dirty="0" err="1">
                  <a:latin typeface="Courier New" panose="02070309020205020404" charset="0"/>
                </a:rPr>
                <a:t>rdx</a:t>
              </a: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309020205020404" charset="0"/>
              </a:endParaRPr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>
                <a:latin typeface="Courier New" panose="02070309020205020404" charset="0"/>
              </a:endParaRPr>
            </a:p>
          </p:txBody>
        </p:sp>
      </p:grp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8614371" y="3794106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Memory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6040400" y="4179571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Registers</a:t>
            </a:r>
          </a:p>
        </p:txBody>
      </p:sp>
      <p:cxnSp>
        <p:nvCxnSpPr>
          <p:cNvPr id="8" name="Straight Arrow Connector 2"/>
          <p:cNvCxnSpPr/>
          <p:nvPr/>
        </p:nvCxnSpPr>
        <p:spPr bwMode="auto">
          <a:xfrm flipV="1">
            <a:off x="7239000" y="4607546"/>
            <a:ext cx="1466178" cy="334025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7239001" y="5398770"/>
            <a:ext cx="1451237" cy="68580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Oval 4"/>
          <p:cNvSpPr/>
          <p:nvPr/>
        </p:nvSpPr>
        <p:spPr bwMode="auto">
          <a:xfrm>
            <a:off x="7162800" y="486537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anose="020F050202020403020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162800" y="5322570"/>
            <a:ext cx="152400" cy="152400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anose="020F0502020204030204" charset="0"/>
            </a:endParaRPr>
          </a:p>
        </p:txBody>
      </p:sp>
      <p:grpSp>
        <p:nvGrpSpPr>
          <p:cNvPr id="10" name="Group 5"/>
          <p:cNvGrpSpPr/>
          <p:nvPr/>
        </p:nvGrpSpPr>
        <p:grpSpPr>
          <a:xfrm>
            <a:off x="8705178" y="4417045"/>
            <a:ext cx="1066800" cy="1905000"/>
            <a:chOff x="7181178" y="1456675"/>
            <a:chExt cx="1066800" cy="1905000"/>
          </a:xfrm>
        </p:grpSpPr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7181178" y="1456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7181178" y="1837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ourier New" panose="02070309020205020404" charset="0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7181178" y="2218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charset="0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7181178" y="2599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charset="0"/>
              </a:endParaRP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7181178" y="2980675"/>
              <a:ext cx="10668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en-US" dirty="0">
                <a:latin typeface="Calibri" panose="020F0502020204030204" charset="0"/>
              </a:endParaRPr>
            </a:p>
          </p:txBody>
        </p:sp>
      </p:grpSp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7744779" y="295569"/>
            <a:ext cx="2438400" cy="1676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alibri" panose="020F0502020204030204" charset="0"/>
              </a:rPr>
              <a:t>Register	Value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309020205020404" charset="0"/>
              </a:rPr>
              <a:t>%</a:t>
            </a:r>
            <a:r>
              <a:rPr lang="en-US" dirty="0" err="1">
                <a:latin typeface="Courier New" panose="02070309020205020404" charset="0"/>
              </a:rPr>
              <a:t>rdi</a:t>
            </a:r>
            <a:r>
              <a:rPr lang="en-US" dirty="0">
                <a:latin typeface="Courier New" panose="02070309020205020404" charset="0"/>
              </a:rPr>
              <a:t>	</a:t>
            </a:r>
            <a:r>
              <a:rPr lang="en-US" dirty="0" err="1">
                <a:latin typeface="Courier New" panose="02070309020205020404" charset="0"/>
              </a:rPr>
              <a:t>xp</a:t>
            </a:r>
            <a:endParaRPr lang="en-US" dirty="0">
              <a:latin typeface="Courier New" panose="02070309020205020404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309020205020404" charset="0"/>
              </a:rPr>
              <a:t>%</a:t>
            </a:r>
            <a:r>
              <a:rPr lang="en-US" dirty="0" err="1">
                <a:latin typeface="Courier New" panose="02070309020205020404" charset="0"/>
              </a:rPr>
              <a:t>rsi</a:t>
            </a:r>
            <a:r>
              <a:rPr lang="en-US" dirty="0">
                <a:latin typeface="Courier New" panose="02070309020205020404" charset="0"/>
              </a:rPr>
              <a:t>	</a:t>
            </a:r>
            <a:r>
              <a:rPr lang="en-US" dirty="0" err="1">
                <a:latin typeface="Courier New" panose="02070309020205020404" charset="0"/>
              </a:rPr>
              <a:t>yp</a:t>
            </a:r>
            <a:endParaRPr lang="en-US" dirty="0">
              <a:latin typeface="Courier New" panose="02070309020205020404" charset="0"/>
            </a:endParaRP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309020205020404" charset="0"/>
              </a:rPr>
              <a:t>%</a:t>
            </a:r>
            <a:r>
              <a:rPr lang="en-US" dirty="0" err="1">
                <a:latin typeface="Courier New" panose="02070309020205020404" charset="0"/>
              </a:rPr>
              <a:t>rax</a:t>
            </a:r>
            <a:r>
              <a:rPr lang="en-US" dirty="0">
                <a:latin typeface="Courier New" panose="02070309020205020404" charset="0"/>
              </a:rPr>
              <a:t>	t0</a:t>
            </a:r>
          </a:p>
          <a:p>
            <a:pPr>
              <a:lnSpc>
                <a:spcPct val="70000"/>
              </a:lnSpc>
              <a:spcBef>
                <a:spcPct val="50000"/>
              </a:spcBef>
              <a:tabLst>
                <a:tab pos="1206500" algn="l"/>
              </a:tabLst>
            </a:pPr>
            <a:r>
              <a:rPr lang="en-US" dirty="0">
                <a:latin typeface="Courier New" panose="02070309020205020404" charset="0"/>
              </a:rPr>
              <a:t>%</a:t>
            </a:r>
            <a:r>
              <a:rPr lang="en-US" dirty="0" err="1">
                <a:latin typeface="Courier New" panose="02070309020205020404" charset="0"/>
              </a:rPr>
              <a:t>rdx</a:t>
            </a:r>
            <a:r>
              <a:rPr lang="en-US" dirty="0">
                <a:latin typeface="Courier New" panose="02070309020205020404" charset="0"/>
              </a:rPr>
              <a:t>	t1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3994786" y="2488565"/>
            <a:ext cx="2517775" cy="306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3271520" y="3308985"/>
            <a:ext cx="3338830" cy="250190"/>
          </a:xfrm>
          <a:prstGeom prst="straightConnector1">
            <a:avLst/>
          </a:prstGeom>
          <a:ln>
            <a:solidFill>
              <a:srgbClr val="ED7D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3994786" y="2772411"/>
            <a:ext cx="2601595" cy="361315"/>
          </a:xfrm>
          <a:prstGeom prst="straightConnector1">
            <a:avLst/>
          </a:prstGeom>
          <a:ln>
            <a:solidFill>
              <a:srgbClr val="F49D4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3271520" y="2975611"/>
            <a:ext cx="3282950" cy="333375"/>
          </a:xfrm>
          <a:prstGeom prst="straightConnector1">
            <a:avLst/>
          </a:prstGeom>
          <a:ln>
            <a:solidFill>
              <a:srgbClr val="53ABE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"/>
          <p:cNvSpPr txBox="1"/>
          <p:nvPr/>
        </p:nvSpPr>
        <p:spPr>
          <a:xfrm>
            <a:off x="910050" y="566440"/>
            <a:ext cx="328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0">
                      <a:schemeClr val="accent2"/>
                    </a:gs>
                    <a:gs pos="57000">
                      <a:schemeClr val="accent3"/>
                    </a:gs>
                    <a:gs pos="100000">
                      <a:schemeClr val="accent5"/>
                    </a:gs>
                  </a:gsLst>
                  <a:lin ang="8100000" scaled="0"/>
                </a:gradFill>
                <a:effectLst>
                  <a:outerShdw blurRad="50800" dist="25400" dir="8100000" algn="tr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/>
                </a:solidFill>
                <a:latin typeface="+mn-lt"/>
                <a:cs typeface="+mn-cs"/>
              </a:rPr>
              <a:t>C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cs typeface="+mn-cs"/>
              </a:rPr>
              <a:t>代码转换成</a:t>
            </a:r>
            <a:r>
              <a:rPr lang="en-US" altLang="zh-CN" sz="1800" dirty="0" err="1">
                <a:solidFill>
                  <a:schemeClr val="tx1"/>
                </a:solidFill>
                <a:latin typeface="+mn-lt"/>
                <a:cs typeface="+mn-cs"/>
              </a:rPr>
              <a:t>mov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cs typeface="+mn-cs"/>
              </a:rPr>
              <a:t>指令，示例：</a:t>
            </a:r>
            <a:endParaRPr lang="en-US" altLang="zh-CN" sz="18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40" name="Rectangle 2"/>
          <p:cNvSpPr>
            <a:spLocks noGrp="1" noChangeArrowheads="1"/>
          </p:cNvSpPr>
          <p:nvPr/>
        </p:nvSpPr>
        <p:spPr>
          <a:xfrm>
            <a:off x="1587501" y="1257300"/>
            <a:ext cx="7165975" cy="431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19380" indent="-1193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/>
            <a:r>
              <a:rPr lang="en-US" altLang="zh-CN" sz="1800" b="0" dirty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en-US" sz="1800" b="0" dirty="0">
                <a:latin typeface="微软雅黑" panose="020B0503020204020204" charset="-122"/>
                <a:ea typeface="微软雅黑" panose="020B0503020204020204" charset="-122"/>
              </a:rPr>
              <a:t>wap()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59636" y="675409"/>
            <a:ext cx="1288473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559636" y="1323114"/>
            <a:ext cx="128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局部变量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183A361-E7C7-47F3-BAB6-D877569B0C7A}"/>
              </a:ext>
            </a:extLst>
          </p:cNvPr>
          <p:cNvSpPr txBox="1"/>
          <p:nvPr/>
        </p:nvSpPr>
        <p:spPr>
          <a:xfrm>
            <a:off x="4334510" y="526262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93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6086129" y="1609756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Courier New" panose="02070309020205020404" charset="0"/>
              </a:rPr>
              <a:t>123</a:t>
            </a: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6086129" y="1990756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6086129" y="2371756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6086129" y="2752756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6086129" y="3133756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Calibri" panose="020F0502020204030204" charset="0"/>
              </a:rPr>
              <a:t>456</a:t>
            </a:r>
          </a:p>
        </p:txBody>
      </p:sp>
      <p:grpSp>
        <p:nvGrpSpPr>
          <p:cNvPr id="7" name="Group 63"/>
          <p:cNvGrpSpPr/>
          <p:nvPr/>
        </p:nvGrpSpPr>
        <p:grpSpPr>
          <a:xfrm>
            <a:off x="2670672" y="1762156"/>
            <a:ext cx="1752600" cy="1752600"/>
            <a:chOff x="9111129" y="1790700"/>
            <a:chExt cx="1752600" cy="1752600"/>
          </a:xfrm>
        </p:grpSpPr>
        <p:sp>
          <p:nvSpPr>
            <p:cNvPr id="8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9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0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1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0x120</a:t>
              </a: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</a:t>
              </a:r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  <p:sp>
          <p:nvSpPr>
            <p:cNvPr id="15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855249" y="1200368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Registers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949512" y="980679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Memory</a:t>
            </a:r>
          </a:p>
        </p:txBody>
      </p:sp>
      <p:grpSp>
        <p:nvGrpSpPr>
          <p:cNvPr id="18" name="Group 5"/>
          <p:cNvGrpSpPr/>
          <p:nvPr/>
        </p:nvGrpSpPr>
        <p:grpSpPr>
          <a:xfrm>
            <a:off x="7229129" y="1362092"/>
            <a:ext cx="1219200" cy="2190764"/>
            <a:chOff x="6096000" y="1414046"/>
            <a:chExt cx="1219200" cy="2190764"/>
          </a:xfrm>
        </p:grpSpPr>
        <p:sp>
          <p:nvSpPr>
            <p:cNvPr id="1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0x120 </a:t>
              </a:r>
            </a:p>
          </p:txBody>
        </p:sp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0x118</a:t>
              </a: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0x110 </a:t>
              </a:r>
            </a:p>
          </p:txBody>
        </p:sp>
        <p:sp>
          <p:nvSpPr>
            <p:cNvPr id="2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0x108 </a:t>
              </a:r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 panose="020F0502020204030204"/>
                  <a:cs typeface="Calibri" panose="020F0502020204030204"/>
                </a:rPr>
                <a:t>Address</a:t>
              </a:r>
            </a:p>
          </p:txBody>
        </p:sp>
      </p:grp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465359" y="4034906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</a:t>
            </a:r>
            <a:r>
              <a:rPr lang="ro-RO" dirty="0">
                <a:latin typeface="Courier New" panose="02070309020205020404" charset="0"/>
              </a:rPr>
              <a:t>movq    (%rdi), %rax  # t0 = *xp 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dirty="0">
                <a:latin typeface="Courier New" panose="02070309020205020404" charset="0"/>
              </a:rPr>
              <a:t>   movq    (%rsi), %rdx  # </a:t>
            </a:r>
            <a:r>
              <a:rPr lang="ro-RO" sz="1800" dirty="0">
                <a:latin typeface="Courier New" panose="02070309020205020404" charset="0"/>
              </a:rPr>
              <a:t>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movq    %rdx, (%rdi)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movq    %rax, (%rsi)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7750" y="895016"/>
            <a:ext cx="128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初始条件</a:t>
            </a:r>
          </a:p>
        </p:txBody>
      </p:sp>
    </p:spTree>
    <p:extLst>
      <p:ext uri="{BB962C8B-B14F-4D97-AF65-F5344CB8AC3E}">
        <p14:creationId xmlns:p14="http://schemas.microsoft.com/office/powerpoint/2010/main" val="1956023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6090689" y="1608563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Courier New" panose="02070309020205020404" charset="0"/>
              </a:rPr>
              <a:t>123</a:t>
            </a: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6090689" y="1989563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6090689" y="2370563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6090689" y="2751563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6090689" y="3132563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Calibri" panose="020F0502020204030204" charset="0"/>
              </a:rPr>
              <a:t>456</a:t>
            </a:r>
          </a:p>
        </p:txBody>
      </p:sp>
      <p:grpSp>
        <p:nvGrpSpPr>
          <p:cNvPr id="31" name="Group 63"/>
          <p:cNvGrpSpPr/>
          <p:nvPr/>
        </p:nvGrpSpPr>
        <p:grpSpPr>
          <a:xfrm>
            <a:off x="2675232" y="1760963"/>
            <a:ext cx="1752600" cy="1752600"/>
            <a:chOff x="9111129" y="1790700"/>
            <a:chExt cx="1752600" cy="1752600"/>
          </a:xfrm>
        </p:grpSpPr>
        <p:sp>
          <p:nvSpPr>
            <p:cNvPr id="32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3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4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5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36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0x120</a:t>
              </a:r>
            </a:p>
          </p:txBody>
        </p:sp>
        <p:sp>
          <p:nvSpPr>
            <p:cNvPr id="37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</a:t>
              </a:r>
            </a:p>
          </p:txBody>
        </p:sp>
        <p:sp>
          <p:nvSpPr>
            <p:cNvPr id="38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solidFill>
                    <a:srgbClr val="53ABE2"/>
                  </a:solidFill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39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endParaRPr lang="en-US" sz="1800">
                <a:latin typeface="Courier New" panose="02070309020205020404" charset="0"/>
              </a:endParaRPr>
            </a:p>
          </p:txBody>
        </p:sp>
      </p:grp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2859809" y="1199175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Registers</a:t>
            </a: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5954072" y="979486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Memory</a:t>
            </a:r>
          </a:p>
        </p:txBody>
      </p:sp>
      <p:grpSp>
        <p:nvGrpSpPr>
          <p:cNvPr id="42" name="Group 5"/>
          <p:cNvGrpSpPr/>
          <p:nvPr/>
        </p:nvGrpSpPr>
        <p:grpSpPr>
          <a:xfrm>
            <a:off x="7233689" y="1360899"/>
            <a:ext cx="1219200" cy="2190764"/>
            <a:chOff x="6096000" y="1414046"/>
            <a:chExt cx="1219200" cy="2190764"/>
          </a:xfrm>
        </p:grpSpPr>
        <p:sp>
          <p:nvSpPr>
            <p:cNvPr id="43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0x120 </a:t>
              </a:r>
            </a:p>
          </p:txBody>
        </p:sp>
        <p:sp>
          <p:nvSpPr>
            <p:cNvPr id="44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0x118</a:t>
              </a:r>
            </a:p>
          </p:txBody>
        </p:sp>
        <p:sp>
          <p:nvSpPr>
            <p:cNvPr id="45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0x110 </a:t>
              </a:r>
            </a:p>
          </p:txBody>
        </p:sp>
        <p:sp>
          <p:nvSpPr>
            <p:cNvPr id="46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0x108 </a:t>
              </a:r>
            </a:p>
          </p:txBody>
        </p:sp>
        <p:sp>
          <p:nvSpPr>
            <p:cNvPr id="47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48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 panose="020F0502020204030204"/>
                  <a:cs typeface="Calibri" panose="020F0502020204030204"/>
                </a:rPr>
                <a:t>Address</a:t>
              </a:r>
            </a:p>
          </p:txBody>
        </p:sp>
      </p:grp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469919" y="4033713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</a:t>
            </a:r>
            <a:r>
              <a:rPr lang="ro-RO" sz="1800" dirty="0">
                <a:solidFill>
                  <a:srgbClr val="53ABE2"/>
                </a:solidFill>
                <a:latin typeface="Courier New" panose="02070309020205020404" charset="0"/>
              </a:rPr>
              <a:t>movq    (%rdi), %rax  # t0 = *xp </a:t>
            </a:r>
            <a:r>
              <a:rPr lang="ro-RO" sz="1800" dirty="0">
                <a:latin typeface="Courier New" panose="02070309020205020404" charset="0"/>
              </a:rPr>
              <a:t>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movq    (%rsi), %rdx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movq    %rdx, (%rdi)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movq    %rax, (%rsi)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50" name="直接箭头连接符 49"/>
          <p:cNvCxnSpPr>
            <a:stCxn id="26" idx="1"/>
            <a:endCxn id="38" idx="3"/>
          </p:cNvCxnSpPr>
          <p:nvPr/>
        </p:nvCxnSpPr>
        <p:spPr>
          <a:xfrm flipH="1">
            <a:off x="4427624" y="1799148"/>
            <a:ext cx="1663065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75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44034" y="486431"/>
            <a:ext cx="3372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r>
              <a:rPr lang="en-US" altLang="zh-CN" b="1" dirty="0"/>
              <a:t>-</a:t>
            </a:r>
            <a:r>
              <a:rPr lang="zh-CN" altLang="en-US" b="1" dirty="0"/>
              <a:t>代码示例</a:t>
            </a:r>
            <a:r>
              <a:rPr lang="en-US" altLang="zh-CN" b="1" dirty="0"/>
              <a:t>(</a:t>
            </a:r>
            <a:r>
              <a:rPr lang="zh-CN" altLang="en-US" b="1" dirty="0"/>
              <a:t>编译</a:t>
            </a:r>
            <a:r>
              <a:rPr lang="en-US" altLang="zh-CN" b="1" dirty="0"/>
              <a:t>/</a:t>
            </a:r>
            <a:r>
              <a:rPr lang="zh-CN" altLang="en-US" b="1" dirty="0"/>
              <a:t>未链接</a:t>
            </a:r>
            <a:r>
              <a:rPr lang="en-US" altLang="zh-CN" b="1" dirty="0"/>
              <a:t>)</a:t>
            </a:r>
            <a:r>
              <a:rPr lang="zh-CN" altLang="en-US" b="1" dirty="0"/>
              <a:t>：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64476" y="1146572"/>
            <a:ext cx="4359034" cy="2308324"/>
            <a:chOff x="864476" y="1146572"/>
            <a:chExt cx="4359034" cy="2308324"/>
          </a:xfrm>
        </p:grpSpPr>
        <p:sp>
          <p:nvSpPr>
            <p:cNvPr id="4" name="矩形 3"/>
            <p:cNvSpPr/>
            <p:nvPr/>
          </p:nvSpPr>
          <p:spPr>
            <a:xfrm>
              <a:off x="2300846" y="1146572"/>
              <a:ext cx="292266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00AEF0"/>
                  </a:solidFill>
                  <a:latin typeface="StoneSans"/>
                </a:rPr>
                <a:t>1 </a:t>
              </a:r>
              <a:r>
                <a:rPr lang="en-US" altLang="zh-CN" dirty="0" err="1">
                  <a:solidFill>
                    <a:srgbClr val="000000"/>
                  </a:solidFill>
                  <a:latin typeface="ZztexMono-Regular"/>
                </a:rPr>
                <a:t>int</a:t>
              </a:r>
              <a:r>
                <a:rPr lang="en-US" altLang="zh-CN" dirty="0">
                  <a:solidFill>
                    <a:srgbClr val="000000"/>
                  </a:solidFill>
                  <a:latin typeface="ZztexMono-Regular"/>
                </a:rPr>
                <a:t> </a:t>
              </a:r>
              <a:r>
                <a:rPr lang="en-US" altLang="zh-CN" dirty="0" err="1">
                  <a:solidFill>
                    <a:srgbClr val="000000"/>
                  </a:solidFill>
                  <a:latin typeface="ZztexMono-Regular"/>
                </a:rPr>
                <a:t>accum</a:t>
              </a:r>
              <a:r>
                <a:rPr lang="en-US" altLang="zh-CN" dirty="0">
                  <a:solidFill>
                    <a:srgbClr val="000000"/>
                  </a:solidFill>
                  <a:latin typeface="ZztexMono-Regular"/>
                </a:rPr>
                <a:t> = 0;</a:t>
              </a:r>
            </a:p>
            <a:p>
              <a:r>
                <a:rPr lang="en-US" altLang="zh-CN" dirty="0">
                  <a:solidFill>
                    <a:srgbClr val="00AEF0"/>
                  </a:solidFill>
                  <a:latin typeface="StoneSans"/>
                </a:rPr>
                <a:t>2</a:t>
              </a:r>
            </a:p>
            <a:p>
              <a:r>
                <a:rPr lang="fr-FR" altLang="zh-CN" dirty="0">
                  <a:solidFill>
                    <a:srgbClr val="00AEF0"/>
                  </a:solidFill>
                  <a:latin typeface="StoneSans"/>
                </a:rPr>
                <a:t>3 </a:t>
              </a:r>
              <a:r>
                <a:rPr lang="fr-FR" altLang="zh-CN" dirty="0">
                  <a:solidFill>
                    <a:srgbClr val="000000"/>
                  </a:solidFill>
                  <a:latin typeface="ZztexMono-Regular"/>
                </a:rPr>
                <a:t>int sum(int x, int y)</a:t>
              </a:r>
            </a:p>
            <a:p>
              <a:r>
                <a:rPr lang="en-US" altLang="zh-CN" dirty="0">
                  <a:solidFill>
                    <a:srgbClr val="00AEF0"/>
                  </a:solidFill>
                  <a:latin typeface="StoneSans"/>
                </a:rPr>
                <a:t>4 </a:t>
              </a:r>
              <a:r>
                <a:rPr lang="en-US" altLang="zh-CN" dirty="0">
                  <a:solidFill>
                    <a:srgbClr val="000000"/>
                  </a:solidFill>
                  <a:latin typeface="ZztexMono-Regular"/>
                </a:rPr>
                <a:t>{</a:t>
              </a:r>
            </a:p>
            <a:p>
              <a:r>
                <a:rPr lang="fr-FR" altLang="zh-CN" dirty="0">
                  <a:solidFill>
                    <a:srgbClr val="00AEF0"/>
                  </a:solidFill>
                  <a:latin typeface="StoneSans"/>
                </a:rPr>
                <a:t>5     </a:t>
              </a:r>
              <a:r>
                <a:rPr lang="fr-FR" altLang="zh-CN" dirty="0">
                  <a:solidFill>
                    <a:srgbClr val="000000"/>
                  </a:solidFill>
                  <a:latin typeface="ZztexMono-Regular"/>
                </a:rPr>
                <a:t>int t = x + y;</a:t>
              </a:r>
            </a:p>
            <a:p>
              <a:r>
                <a:rPr lang="en-US" altLang="zh-CN" dirty="0">
                  <a:solidFill>
                    <a:srgbClr val="00AEF0"/>
                  </a:solidFill>
                  <a:latin typeface="StoneSans"/>
                </a:rPr>
                <a:t>6     </a:t>
              </a:r>
              <a:r>
                <a:rPr lang="en-US" altLang="zh-CN" dirty="0" err="1">
                  <a:solidFill>
                    <a:srgbClr val="000000"/>
                  </a:solidFill>
                  <a:latin typeface="ZztexMono-Regular"/>
                </a:rPr>
                <a:t>accum</a:t>
              </a:r>
              <a:r>
                <a:rPr lang="en-US" altLang="zh-CN" dirty="0">
                  <a:solidFill>
                    <a:srgbClr val="000000"/>
                  </a:solidFill>
                  <a:latin typeface="ZztexMono-Regular"/>
                </a:rPr>
                <a:t> += t;</a:t>
              </a:r>
            </a:p>
            <a:p>
              <a:r>
                <a:rPr lang="en-US" altLang="zh-CN" dirty="0">
                  <a:solidFill>
                    <a:srgbClr val="00AEF0"/>
                  </a:solidFill>
                  <a:latin typeface="StoneSans"/>
                </a:rPr>
                <a:t>7     </a:t>
              </a:r>
              <a:r>
                <a:rPr lang="en-US" altLang="zh-CN" dirty="0">
                  <a:solidFill>
                    <a:srgbClr val="000000"/>
                  </a:solidFill>
                  <a:latin typeface="ZztexMono-Regular"/>
                </a:rPr>
                <a:t>return t;</a:t>
              </a:r>
            </a:p>
            <a:p>
              <a:r>
                <a:rPr lang="en-US" altLang="zh-CN" dirty="0">
                  <a:solidFill>
                    <a:srgbClr val="00AEF0"/>
                  </a:solidFill>
                  <a:latin typeface="StoneSans"/>
                </a:rPr>
                <a:t>8 </a:t>
              </a:r>
              <a:r>
                <a:rPr lang="en-US" altLang="zh-CN" dirty="0">
                  <a:solidFill>
                    <a:srgbClr val="000000"/>
                  </a:solidFill>
                  <a:latin typeface="ZztexMono-Regular"/>
                </a:rPr>
                <a:t>}</a:t>
              </a:r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4476" y="1441669"/>
              <a:ext cx="1062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</a:t>
              </a:r>
              <a:r>
                <a:rPr lang="zh-CN" altLang="en-US" dirty="0"/>
                <a:t>代码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64476" y="4230589"/>
            <a:ext cx="4359034" cy="2308324"/>
            <a:chOff x="864476" y="4230589"/>
            <a:chExt cx="4359034" cy="2308324"/>
          </a:xfrm>
        </p:grpSpPr>
        <p:sp>
          <p:nvSpPr>
            <p:cNvPr id="8" name="矩形 7"/>
            <p:cNvSpPr/>
            <p:nvPr/>
          </p:nvSpPr>
          <p:spPr>
            <a:xfrm>
              <a:off x="2300846" y="4230589"/>
              <a:ext cx="292266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ZztexMono-Regular"/>
                </a:rPr>
                <a:t>sum:</a:t>
              </a:r>
            </a:p>
            <a:p>
              <a:r>
                <a:rPr lang="en-US" altLang="zh-CN" dirty="0" err="1">
                  <a:latin typeface="ZztexMono-Regular"/>
                </a:rPr>
                <a:t>pushl</a:t>
              </a:r>
              <a:r>
                <a:rPr lang="en-US" altLang="zh-CN" dirty="0">
                  <a:latin typeface="ZztexMono-Regular"/>
                </a:rPr>
                <a:t> %</a:t>
              </a:r>
              <a:r>
                <a:rPr lang="en-US" altLang="zh-CN" dirty="0" err="1">
                  <a:latin typeface="ZztexMono-Regular"/>
                </a:rPr>
                <a:t>ebp</a:t>
              </a:r>
              <a:endParaRPr lang="en-US" altLang="zh-CN" dirty="0">
                <a:latin typeface="ZztexMono-Regular"/>
              </a:endParaRPr>
            </a:p>
            <a:p>
              <a:r>
                <a:rPr lang="en-US" altLang="zh-CN" dirty="0" err="1">
                  <a:latin typeface="ZztexMono-Regular"/>
                </a:rPr>
                <a:t>movl</a:t>
              </a:r>
              <a:r>
                <a:rPr lang="en-US" altLang="zh-CN" dirty="0">
                  <a:latin typeface="ZztexMono-Regular"/>
                </a:rPr>
                <a:t> %</a:t>
              </a:r>
              <a:r>
                <a:rPr lang="en-US" altLang="zh-CN" dirty="0" err="1">
                  <a:latin typeface="ZztexMono-Regular"/>
                </a:rPr>
                <a:t>esp</a:t>
              </a:r>
              <a:r>
                <a:rPr lang="en-US" altLang="zh-CN" dirty="0">
                  <a:latin typeface="ZztexMono-Regular"/>
                </a:rPr>
                <a:t>, %</a:t>
              </a:r>
              <a:r>
                <a:rPr lang="en-US" altLang="zh-CN" dirty="0" err="1">
                  <a:latin typeface="ZztexMono-Regular"/>
                </a:rPr>
                <a:t>ebp</a:t>
              </a:r>
              <a:endParaRPr lang="en-US" altLang="zh-CN" dirty="0">
                <a:latin typeface="ZztexMono-Regular"/>
              </a:endParaRPr>
            </a:p>
            <a:p>
              <a:r>
                <a:rPr lang="en-US" altLang="zh-CN" dirty="0" err="1">
                  <a:latin typeface="ZztexMono-Regular"/>
                </a:rPr>
                <a:t>movl</a:t>
              </a:r>
              <a:r>
                <a:rPr lang="en-US" altLang="zh-CN" dirty="0">
                  <a:latin typeface="ZztexMono-Regular"/>
                </a:rPr>
                <a:t> 12(%</a:t>
              </a:r>
              <a:r>
                <a:rPr lang="en-US" altLang="zh-CN" dirty="0" err="1">
                  <a:latin typeface="ZztexMono-Regular"/>
                </a:rPr>
                <a:t>ebp</a:t>
              </a:r>
              <a:r>
                <a:rPr lang="en-US" altLang="zh-CN" dirty="0">
                  <a:latin typeface="ZztexMono-Regular"/>
                </a:rPr>
                <a:t>), %</a:t>
              </a:r>
              <a:r>
                <a:rPr lang="en-US" altLang="zh-CN" dirty="0" err="1">
                  <a:latin typeface="ZztexMono-Regular"/>
                </a:rPr>
                <a:t>eax</a:t>
              </a:r>
              <a:endParaRPr lang="en-US" altLang="zh-CN" dirty="0">
                <a:latin typeface="ZztexMono-Regular"/>
              </a:endParaRPr>
            </a:p>
            <a:p>
              <a:r>
                <a:rPr lang="en-US" altLang="zh-CN" dirty="0" err="1">
                  <a:solidFill>
                    <a:srgbClr val="FF0000"/>
                  </a:solidFill>
                  <a:latin typeface="ZztexMono-Regular"/>
                </a:rPr>
                <a:t>addl</a:t>
              </a:r>
              <a:r>
                <a:rPr lang="en-US" altLang="zh-CN" dirty="0">
                  <a:latin typeface="ZztexMono-Regular"/>
                </a:rPr>
                <a:t> 8(%</a:t>
              </a:r>
              <a:r>
                <a:rPr lang="en-US" altLang="zh-CN" dirty="0" err="1">
                  <a:latin typeface="ZztexMono-Regular"/>
                </a:rPr>
                <a:t>ebp</a:t>
              </a:r>
              <a:r>
                <a:rPr lang="en-US" altLang="zh-CN" dirty="0">
                  <a:latin typeface="ZztexMono-Regular"/>
                </a:rPr>
                <a:t>), %</a:t>
              </a:r>
              <a:r>
                <a:rPr lang="en-US" altLang="zh-CN" dirty="0" err="1">
                  <a:latin typeface="ZztexMono-Regular"/>
                </a:rPr>
                <a:t>eax</a:t>
              </a:r>
              <a:endParaRPr lang="en-US" altLang="zh-CN" dirty="0">
                <a:latin typeface="ZztexMono-Regular"/>
              </a:endParaRPr>
            </a:p>
            <a:p>
              <a:r>
                <a:rPr lang="en-US" altLang="zh-CN" dirty="0" err="1">
                  <a:solidFill>
                    <a:srgbClr val="FF0000"/>
                  </a:solidFill>
                  <a:latin typeface="ZztexMono-Regular"/>
                </a:rPr>
                <a:t>addl</a:t>
              </a:r>
              <a:r>
                <a:rPr lang="en-US" altLang="zh-CN" dirty="0">
                  <a:latin typeface="ZztexMono-Regular"/>
                </a:rPr>
                <a:t> %</a:t>
              </a:r>
              <a:r>
                <a:rPr lang="en-US" altLang="zh-CN" dirty="0" err="1">
                  <a:latin typeface="ZztexMono-Regular"/>
                </a:rPr>
                <a:t>eax</a:t>
              </a:r>
              <a:r>
                <a:rPr lang="en-US" altLang="zh-CN" dirty="0">
                  <a:latin typeface="ZztexMono-Regular"/>
                </a:rPr>
                <a:t>, </a:t>
              </a:r>
              <a:r>
                <a:rPr lang="en-US" altLang="zh-CN" dirty="0" err="1">
                  <a:latin typeface="ZztexMono-Regular"/>
                </a:rPr>
                <a:t>accum</a:t>
              </a:r>
              <a:endParaRPr lang="en-US" altLang="zh-CN" dirty="0">
                <a:latin typeface="ZztexMono-Regular"/>
              </a:endParaRPr>
            </a:p>
            <a:p>
              <a:r>
                <a:rPr lang="en-US" altLang="zh-CN" dirty="0" err="1">
                  <a:latin typeface="ZztexMono-Regular"/>
                </a:rPr>
                <a:t>popl</a:t>
              </a:r>
              <a:r>
                <a:rPr lang="en-US" altLang="zh-CN" dirty="0">
                  <a:latin typeface="ZztexMono-Regular"/>
                </a:rPr>
                <a:t> %</a:t>
              </a:r>
              <a:r>
                <a:rPr lang="en-US" altLang="zh-CN" dirty="0" err="1">
                  <a:latin typeface="ZztexMono-Regular"/>
                </a:rPr>
                <a:t>ebp</a:t>
              </a:r>
              <a:endParaRPr lang="en-US" altLang="zh-CN" dirty="0">
                <a:latin typeface="ZztexMono-Regular"/>
              </a:endParaRPr>
            </a:p>
            <a:p>
              <a:r>
                <a:rPr lang="en-US" altLang="zh-CN" dirty="0">
                  <a:latin typeface="ZztexMono-Regular"/>
                </a:rPr>
                <a:t>ret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4476" y="4333162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汇编程序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90016" y="1580644"/>
            <a:ext cx="5955476" cy="882547"/>
            <a:chOff x="6190016" y="1580644"/>
            <a:chExt cx="5955476" cy="882547"/>
          </a:xfrm>
        </p:grpSpPr>
        <p:sp>
          <p:nvSpPr>
            <p:cNvPr id="13" name="矩形 12"/>
            <p:cNvSpPr/>
            <p:nvPr/>
          </p:nvSpPr>
          <p:spPr>
            <a:xfrm>
              <a:off x="6190016" y="2093859"/>
              <a:ext cx="5955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ZztexMono-Regular"/>
                </a:rPr>
                <a:t>55 89 e5 8b 45 0c 03 45 08 01 05 00 00 00 00 5d c3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02360" y="1580644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机器码</a:t>
              </a: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5223510" y="902970"/>
            <a:ext cx="0" cy="545338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6012180" y="2014716"/>
            <a:ext cx="6179819" cy="4524196"/>
            <a:chOff x="6012180" y="2014716"/>
            <a:chExt cx="6179819" cy="4524196"/>
          </a:xfrm>
        </p:grpSpPr>
        <p:sp>
          <p:nvSpPr>
            <p:cNvPr id="19" name="椭圆 18"/>
            <p:cNvSpPr/>
            <p:nvPr/>
          </p:nvSpPr>
          <p:spPr>
            <a:xfrm>
              <a:off x="6012180" y="4230589"/>
              <a:ext cx="2922664" cy="230832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115050" y="2014716"/>
              <a:ext cx="6076949" cy="5132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曲线连接符 21"/>
            <p:cNvCxnSpPr>
              <a:cxnSpLocks/>
              <a:stCxn id="20" idx="2"/>
              <a:endCxn id="19" idx="2"/>
            </p:cNvCxnSpPr>
            <p:nvPr/>
          </p:nvCxnSpPr>
          <p:spPr>
            <a:xfrm rot="10800000" flipV="1">
              <a:off x="6012180" y="2271323"/>
              <a:ext cx="102870" cy="3113427"/>
            </a:xfrm>
            <a:prstGeom prst="curvedConnector3">
              <a:avLst>
                <a:gd name="adj1" fmla="val 322222"/>
              </a:avLst>
            </a:prstGeom>
            <a:ln>
              <a:solidFill>
                <a:srgbClr val="00B05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52CF45D-5423-45B7-B711-9DA871AA3A95}"/>
              </a:ext>
            </a:extLst>
          </p:cNvPr>
          <p:cNvSpPr txBox="1"/>
          <p:nvPr/>
        </p:nvSpPr>
        <p:spPr>
          <a:xfrm>
            <a:off x="6987451" y="5732755"/>
            <a:ext cx="166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长度不一致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9818067" y="5535788"/>
            <a:ext cx="1660024" cy="710144"/>
            <a:chOff x="9763637" y="5535788"/>
            <a:chExt cx="1660024" cy="710144"/>
          </a:xfrm>
        </p:grpSpPr>
        <p:sp>
          <p:nvSpPr>
            <p:cNvPr id="24" name="椭圆 23"/>
            <p:cNvSpPr/>
            <p:nvPr/>
          </p:nvSpPr>
          <p:spPr>
            <a:xfrm>
              <a:off x="9915328" y="5535788"/>
              <a:ext cx="657422" cy="3086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45EE3B-8B02-47A6-9E53-26BCC0E38B9A}"/>
                </a:ext>
              </a:extLst>
            </p:cNvPr>
            <p:cNvSpPr txBox="1"/>
            <p:nvPr/>
          </p:nvSpPr>
          <p:spPr>
            <a:xfrm>
              <a:off x="9763637" y="5876600"/>
              <a:ext cx="1660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变量地址未知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64476" y="3623013"/>
            <a:ext cx="4275609" cy="404167"/>
            <a:chOff x="864476" y="3623013"/>
            <a:chExt cx="4275609" cy="404167"/>
          </a:xfrm>
        </p:grpSpPr>
        <p:grpSp>
          <p:nvGrpSpPr>
            <p:cNvPr id="17" name="组合 16"/>
            <p:cNvGrpSpPr/>
            <p:nvPr/>
          </p:nvGrpSpPr>
          <p:grpSpPr>
            <a:xfrm>
              <a:off x="864476" y="3623013"/>
              <a:ext cx="4275609" cy="369332"/>
              <a:chOff x="864476" y="3623013"/>
              <a:chExt cx="4275609" cy="369332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300846" y="3623013"/>
                <a:ext cx="2839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err="1">
                    <a:latin typeface="ZztexMono-Regular"/>
                  </a:rPr>
                  <a:t>unix</a:t>
                </a:r>
                <a:r>
                  <a:rPr lang="en-US" altLang="zh-CN" dirty="0">
                    <a:latin typeface="ZztexMono-Regular"/>
                  </a:rPr>
                  <a:t>&gt; </a:t>
                </a:r>
                <a:r>
                  <a:rPr lang="en-US" altLang="zh-CN" i="1" dirty="0" err="1">
                    <a:latin typeface="ZztexMono-Italic"/>
                  </a:rPr>
                  <a:t>gcc</a:t>
                </a:r>
                <a:r>
                  <a:rPr lang="en-US" altLang="zh-CN" i="1" dirty="0">
                    <a:latin typeface="ZztexMono-Italic"/>
                  </a:rPr>
                  <a:t> -O1 </a:t>
                </a:r>
                <a:r>
                  <a:rPr lang="en-US" altLang="zh-CN" b="1" i="1" dirty="0">
                    <a:solidFill>
                      <a:srgbClr val="FF0000"/>
                    </a:solidFill>
                    <a:latin typeface="ZztexMono-Italic"/>
                  </a:rPr>
                  <a:t>-S</a:t>
                </a:r>
                <a:r>
                  <a:rPr lang="en-US" altLang="zh-CN" i="1" dirty="0">
                    <a:latin typeface="ZztexMono-Italic"/>
                  </a:rPr>
                  <a:t> </a:t>
                </a:r>
                <a:r>
                  <a:rPr lang="en-US" altLang="zh-CN" i="1" dirty="0" err="1">
                    <a:latin typeface="ZztexMono-Italic"/>
                  </a:rPr>
                  <a:t>code.c</a:t>
                </a:r>
                <a:endParaRPr lang="zh-CN" altLang="en-US" dirty="0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864476" y="3623013"/>
                <a:ext cx="1188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编译命令</a:t>
                </a: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3929819" y="3623013"/>
              <a:ext cx="413038" cy="4041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802360" y="1146572"/>
            <a:ext cx="4085109" cy="369332"/>
            <a:chOff x="6802360" y="1146572"/>
            <a:chExt cx="4085109" cy="369332"/>
          </a:xfrm>
        </p:grpSpPr>
        <p:grpSp>
          <p:nvGrpSpPr>
            <p:cNvPr id="29" name="组合 28"/>
            <p:cNvGrpSpPr/>
            <p:nvPr/>
          </p:nvGrpSpPr>
          <p:grpSpPr>
            <a:xfrm>
              <a:off x="6802360" y="1146572"/>
              <a:ext cx="4085109" cy="369332"/>
              <a:chOff x="6802360" y="1146572"/>
              <a:chExt cx="4085109" cy="36933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8048230" y="1146572"/>
                <a:ext cx="2839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err="1">
                    <a:latin typeface="ZztexMono-Regular"/>
                  </a:rPr>
                  <a:t>unix</a:t>
                </a:r>
                <a:r>
                  <a:rPr lang="en-US" altLang="zh-CN" dirty="0">
                    <a:latin typeface="ZztexMono-Regular"/>
                  </a:rPr>
                  <a:t>&gt; </a:t>
                </a:r>
                <a:r>
                  <a:rPr lang="en-US" altLang="zh-CN" i="1" dirty="0" err="1">
                    <a:latin typeface="ZztexMono-Italic"/>
                  </a:rPr>
                  <a:t>gcc</a:t>
                </a:r>
                <a:r>
                  <a:rPr lang="en-US" altLang="zh-CN" i="1" dirty="0">
                    <a:latin typeface="ZztexMono-Italic"/>
                  </a:rPr>
                  <a:t> -O1 </a:t>
                </a:r>
                <a:r>
                  <a:rPr lang="en-US" altLang="zh-CN" b="1" i="1" dirty="0">
                    <a:solidFill>
                      <a:srgbClr val="FF0000"/>
                    </a:solidFill>
                    <a:latin typeface="ZztexMono-Italic"/>
                  </a:rPr>
                  <a:t>-c</a:t>
                </a:r>
                <a:r>
                  <a:rPr lang="en-US" altLang="zh-CN" i="1" dirty="0">
                    <a:latin typeface="ZztexMono-Italic"/>
                  </a:rPr>
                  <a:t> </a:t>
                </a:r>
                <a:r>
                  <a:rPr lang="en-US" altLang="zh-CN" i="1" dirty="0" err="1">
                    <a:latin typeface="ZztexMono-Italic"/>
                  </a:rPr>
                  <a:t>code.c</a:t>
                </a:r>
                <a:endParaRPr lang="zh-CN" altLang="en-US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802360" y="1146572"/>
                <a:ext cx="1188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编译命令</a:t>
                </a: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9763637" y="1191348"/>
              <a:ext cx="327420" cy="3245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190016" y="2661494"/>
            <a:ext cx="5955476" cy="3762009"/>
            <a:chOff x="6190016" y="2661494"/>
            <a:chExt cx="5955476" cy="3762009"/>
          </a:xfrm>
        </p:grpSpPr>
        <p:grpSp>
          <p:nvGrpSpPr>
            <p:cNvPr id="31" name="组合 30"/>
            <p:cNvGrpSpPr/>
            <p:nvPr/>
          </p:nvGrpSpPr>
          <p:grpSpPr>
            <a:xfrm>
              <a:off x="6190016" y="2661494"/>
              <a:ext cx="5955476" cy="3762009"/>
              <a:chOff x="6190016" y="2661494"/>
              <a:chExt cx="5955476" cy="3762009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6190016" y="2976405"/>
                <a:ext cx="5955476" cy="3447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solidFill>
                      <a:srgbClr val="000000"/>
                    </a:solidFill>
                    <a:latin typeface="ZztexMono-Regular"/>
                  </a:rPr>
                  <a:t>unix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&gt; </a:t>
                </a:r>
                <a:r>
                  <a:rPr lang="en-US" altLang="zh-CN" i="1" dirty="0" err="1">
                    <a:solidFill>
                      <a:srgbClr val="000000"/>
                    </a:solidFill>
                    <a:latin typeface="ZztexMono-Italic"/>
                  </a:rPr>
                  <a:t>objdump</a:t>
                </a:r>
                <a:r>
                  <a:rPr lang="en-US" altLang="zh-CN" i="1" dirty="0">
                    <a:solidFill>
                      <a:srgbClr val="000000"/>
                    </a:solidFill>
                    <a:latin typeface="ZztexMono-Italic"/>
                  </a:rPr>
                  <a:t> </a:t>
                </a:r>
                <a:r>
                  <a:rPr lang="en-US" altLang="zh-CN" b="1" i="1" dirty="0">
                    <a:solidFill>
                      <a:srgbClr val="FF0000"/>
                    </a:solidFill>
                    <a:latin typeface="ZztexMono-Italic"/>
                  </a:rPr>
                  <a:t>-d</a:t>
                </a:r>
                <a:r>
                  <a:rPr lang="en-US" altLang="zh-CN" i="1" dirty="0">
                    <a:solidFill>
                      <a:srgbClr val="000000"/>
                    </a:solidFill>
                    <a:latin typeface="ZztexMono-Italic"/>
                  </a:rPr>
                  <a:t> </a:t>
                </a:r>
                <a:r>
                  <a:rPr lang="en-US" altLang="zh-CN" i="1" dirty="0" err="1">
                    <a:solidFill>
                      <a:srgbClr val="000000"/>
                    </a:solidFill>
                    <a:latin typeface="ZztexMono-Italic"/>
                  </a:rPr>
                  <a:t>code.o</a:t>
                </a:r>
                <a:endParaRPr lang="en-US" altLang="zh-CN" i="1" dirty="0">
                  <a:solidFill>
                    <a:srgbClr val="000000"/>
                  </a:solidFill>
                  <a:latin typeface="ZztexMono-Italic"/>
                </a:endParaRPr>
              </a:p>
              <a:p>
                <a:endParaRPr lang="en-US" altLang="zh-CN" sz="2000" dirty="0">
                  <a:solidFill>
                    <a:srgbClr val="000000"/>
                  </a:solidFill>
                  <a:latin typeface="TimesTen-Roman"/>
                </a:endParaRPr>
              </a:p>
              <a:p>
                <a:r>
                  <a:rPr lang="en-US" altLang="zh-CN" i="1" dirty="0">
                    <a:solidFill>
                      <a:srgbClr val="00AEF0"/>
                    </a:solidFill>
                    <a:latin typeface="ZztexMono-Italic"/>
                  </a:rPr>
                  <a:t>Disassembly of function </a:t>
                </a:r>
                <a:r>
                  <a:rPr lang="en-US" altLang="zh-CN" dirty="0">
                    <a:solidFill>
                      <a:srgbClr val="00AEF0"/>
                    </a:solidFill>
                    <a:latin typeface="ZztexMono-Regular"/>
                  </a:rPr>
                  <a:t>sum </a:t>
                </a:r>
                <a:r>
                  <a:rPr lang="en-US" altLang="zh-CN" i="1" dirty="0">
                    <a:solidFill>
                      <a:srgbClr val="00AEF0"/>
                    </a:solidFill>
                    <a:latin typeface="ZztexMono-Italic"/>
                  </a:rPr>
                  <a:t>in binary file </a:t>
                </a:r>
                <a:r>
                  <a:rPr lang="en-US" altLang="zh-CN" dirty="0" err="1">
                    <a:solidFill>
                      <a:srgbClr val="00AEF0"/>
                    </a:solidFill>
                    <a:latin typeface="ZztexMono-Regular"/>
                  </a:rPr>
                  <a:t>code.o</a:t>
                </a:r>
                <a:endParaRPr lang="en-US" altLang="zh-CN" dirty="0">
                  <a:solidFill>
                    <a:srgbClr val="00AEF0"/>
                  </a:solidFill>
                  <a:latin typeface="ZztexMono-Regular"/>
                </a:endParaRPr>
              </a:p>
              <a:p>
                <a:r>
                  <a:rPr lang="en-US" altLang="zh-CN" dirty="0">
                    <a:solidFill>
                      <a:srgbClr val="00AEF0"/>
                    </a:solidFill>
                    <a:latin typeface="StoneSans"/>
                  </a:rPr>
                  <a:t>1 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00000000 &lt;sum&gt;:</a:t>
                </a:r>
              </a:p>
              <a:p>
                <a:r>
                  <a:rPr lang="en-US" altLang="zh-CN" i="1" dirty="0">
                    <a:solidFill>
                      <a:srgbClr val="00AEF0"/>
                    </a:solidFill>
                    <a:latin typeface="ZztexMono-Italic"/>
                  </a:rPr>
                  <a:t>Offset Bytes Equivalent assembly language</a:t>
                </a:r>
              </a:p>
              <a:p>
                <a:r>
                  <a:rPr lang="en-US" altLang="zh-CN" dirty="0">
                    <a:solidFill>
                      <a:srgbClr val="00AEF0"/>
                    </a:solidFill>
                    <a:latin typeface="StoneSans"/>
                  </a:rPr>
                  <a:t>2 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0: 55 		push %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ZztexMono-Regular"/>
                  </a:rPr>
                  <a:t>ebp</a:t>
                </a:r>
                <a:endParaRPr lang="en-US" altLang="zh-CN" dirty="0">
                  <a:solidFill>
                    <a:srgbClr val="000000"/>
                  </a:solidFill>
                  <a:latin typeface="ZztexMono-Regular"/>
                </a:endParaRPr>
              </a:p>
              <a:p>
                <a:r>
                  <a:rPr lang="en-US" altLang="zh-CN" dirty="0">
                    <a:solidFill>
                      <a:srgbClr val="00AEF0"/>
                    </a:solidFill>
                    <a:latin typeface="StoneSans"/>
                  </a:rPr>
                  <a:t>3 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1: 89 e5 		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ZztexMono-Regular"/>
                  </a:rPr>
                  <a:t>mov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 %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ZztexMono-Regular"/>
                  </a:rPr>
                  <a:t>esp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,%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ZztexMono-Regular"/>
                  </a:rPr>
                  <a:t>ebp</a:t>
                </a:r>
                <a:endParaRPr lang="en-US" altLang="zh-CN" dirty="0">
                  <a:solidFill>
                    <a:srgbClr val="000000"/>
                  </a:solidFill>
                  <a:latin typeface="ZztexMono-Regular"/>
                </a:endParaRPr>
              </a:p>
              <a:p>
                <a:r>
                  <a:rPr lang="en-US" altLang="zh-CN" dirty="0">
                    <a:solidFill>
                      <a:srgbClr val="00AEF0"/>
                    </a:solidFill>
                    <a:latin typeface="StoneSans"/>
                  </a:rPr>
                  <a:t>4 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3: 8b 45 0c 		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ZztexMono-Regular"/>
                  </a:rPr>
                  <a:t>mov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 0xc(%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ZztexMono-Regular"/>
                  </a:rPr>
                  <a:t>ebp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),%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ZztexMono-Regular"/>
                  </a:rPr>
                  <a:t>eax</a:t>
                </a:r>
                <a:endParaRPr lang="en-US" altLang="zh-CN" dirty="0">
                  <a:solidFill>
                    <a:srgbClr val="000000"/>
                  </a:solidFill>
                  <a:latin typeface="ZztexMono-Regular"/>
                </a:endParaRPr>
              </a:p>
              <a:p>
                <a:r>
                  <a:rPr lang="en-US" altLang="zh-CN" dirty="0">
                    <a:solidFill>
                      <a:srgbClr val="00AEF0"/>
                    </a:solidFill>
                    <a:latin typeface="StoneSans"/>
                  </a:rPr>
                  <a:t>5 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6: 03 45 08 		add 0x8(%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ZztexMono-Regular"/>
                  </a:rPr>
                  <a:t>ebp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),%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ZztexMono-Regular"/>
                  </a:rPr>
                  <a:t>eax</a:t>
                </a:r>
                <a:endParaRPr lang="en-US" altLang="zh-CN" dirty="0">
                  <a:solidFill>
                    <a:srgbClr val="000000"/>
                  </a:solidFill>
                  <a:latin typeface="ZztexMono-Regular"/>
                </a:endParaRPr>
              </a:p>
              <a:p>
                <a:r>
                  <a:rPr lang="en-US" altLang="zh-CN" dirty="0">
                    <a:solidFill>
                      <a:srgbClr val="00AEF0"/>
                    </a:solidFill>
                    <a:latin typeface="StoneSans"/>
                  </a:rPr>
                  <a:t>6 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9: 01 05 00 00 00 00 	add %eax,0x0</a:t>
                </a:r>
              </a:p>
              <a:p>
                <a:r>
                  <a:rPr lang="da-DK" altLang="zh-CN" dirty="0">
                    <a:solidFill>
                      <a:srgbClr val="00AEF0"/>
                    </a:solidFill>
                    <a:latin typeface="StoneSans"/>
                  </a:rPr>
                  <a:t>7 </a:t>
                </a:r>
                <a:r>
                  <a:rPr lang="da-DK" altLang="zh-CN" dirty="0">
                    <a:solidFill>
                      <a:srgbClr val="000000"/>
                    </a:solidFill>
                    <a:latin typeface="ZztexMono-Regular"/>
                  </a:rPr>
                  <a:t>f: 5d 		pop %ebp</a:t>
                </a:r>
              </a:p>
              <a:p>
                <a:r>
                  <a:rPr lang="en-US" altLang="zh-CN" dirty="0">
                    <a:solidFill>
                      <a:srgbClr val="00AEF0"/>
                    </a:solidFill>
                    <a:latin typeface="StoneSans"/>
                  </a:rPr>
                  <a:t>8 </a:t>
                </a:r>
                <a:r>
                  <a:rPr lang="en-US" altLang="zh-CN" dirty="0">
                    <a:solidFill>
                      <a:srgbClr val="000000"/>
                    </a:solidFill>
                    <a:latin typeface="ZztexMono-Regular"/>
                  </a:rPr>
                  <a:t>10: c3 		ret</a:t>
                </a:r>
                <a:endParaRPr lang="zh-CN" altLang="en-US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6802360" y="2661494"/>
                <a:ext cx="1188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反汇编</a:t>
                </a:r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7817463" y="2999333"/>
              <a:ext cx="444794" cy="3464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978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6096520" y="1602405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Courier New" panose="02070309020205020404" charset="0"/>
              </a:rPr>
              <a:t>123</a:t>
            </a: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6096520" y="1983405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6096520" y="2364405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6096520" y="2745405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6096520" y="3126405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Calibri" panose="020F0502020204030204" charset="0"/>
              </a:rPr>
              <a:t>456</a:t>
            </a:r>
          </a:p>
        </p:txBody>
      </p:sp>
      <p:grpSp>
        <p:nvGrpSpPr>
          <p:cNvPr id="7" name="Group 63"/>
          <p:cNvGrpSpPr/>
          <p:nvPr/>
        </p:nvGrpSpPr>
        <p:grpSpPr>
          <a:xfrm>
            <a:off x="2681063" y="1754805"/>
            <a:ext cx="1752600" cy="1752600"/>
            <a:chOff x="9111129" y="1790700"/>
            <a:chExt cx="1752600" cy="1752600"/>
          </a:xfrm>
        </p:grpSpPr>
        <p:sp>
          <p:nvSpPr>
            <p:cNvPr id="8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9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0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1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0x120</a:t>
              </a: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</a:t>
              </a:r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15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solidFill>
                    <a:srgbClr val="ED7D31"/>
                  </a:solidFill>
                  <a:latin typeface="Courier New" panose="02070309020205020404" charset="0"/>
                </a:rPr>
                <a:t>456</a:t>
              </a:r>
            </a:p>
          </p:txBody>
        </p: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865640" y="1193017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Registers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959903" y="973328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Memory</a:t>
            </a:r>
          </a:p>
        </p:txBody>
      </p:sp>
      <p:grpSp>
        <p:nvGrpSpPr>
          <p:cNvPr id="18" name="Group 5"/>
          <p:cNvGrpSpPr/>
          <p:nvPr/>
        </p:nvGrpSpPr>
        <p:grpSpPr>
          <a:xfrm>
            <a:off x="7239520" y="1354741"/>
            <a:ext cx="1219200" cy="2190764"/>
            <a:chOff x="6096000" y="1414046"/>
            <a:chExt cx="1219200" cy="2190764"/>
          </a:xfrm>
        </p:grpSpPr>
        <p:sp>
          <p:nvSpPr>
            <p:cNvPr id="1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0x120 </a:t>
              </a:r>
            </a:p>
          </p:txBody>
        </p:sp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0x118</a:t>
              </a: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0x110 </a:t>
              </a:r>
            </a:p>
          </p:txBody>
        </p:sp>
        <p:sp>
          <p:nvSpPr>
            <p:cNvPr id="2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0x108 </a:t>
              </a:r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 panose="020F0502020204030204"/>
                  <a:cs typeface="Calibri" panose="020F0502020204030204"/>
                </a:rPr>
                <a:t>Address</a:t>
              </a:r>
            </a:p>
          </p:txBody>
        </p:sp>
      </p:grp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475750" y="4027555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movq    (%rdi), %rax  # t0 = *xp 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</a:t>
            </a:r>
            <a:r>
              <a:rPr lang="ro-RO" sz="1800" dirty="0">
                <a:solidFill>
                  <a:srgbClr val="ED7D31"/>
                </a:solidFill>
                <a:latin typeface="Courier New" panose="02070309020205020404" charset="0"/>
              </a:rPr>
              <a:t>movq    (%rsi), %rdx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movq    %rdx, (%rdi)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movq    %rax, (%rsi)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26" name="直接箭头连接符 25"/>
          <p:cNvCxnSpPr>
            <a:stCxn id="6" idx="1"/>
            <a:endCxn id="15" idx="3"/>
          </p:cNvCxnSpPr>
          <p:nvPr/>
        </p:nvCxnSpPr>
        <p:spPr>
          <a:xfrm flipH="1">
            <a:off x="4433455" y="3316990"/>
            <a:ext cx="1663065" cy="0"/>
          </a:xfrm>
          <a:prstGeom prst="straightConnector1">
            <a:avLst/>
          </a:prstGeom>
          <a:ln>
            <a:solidFill>
              <a:srgbClr val="F8A57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58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6096000" y="160299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</a:rPr>
              <a:t>456</a:t>
            </a: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6096000" y="198399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6096000" y="236499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6096000" y="274599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6096000" y="3126990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Calibri" panose="020F0502020204030204" charset="0"/>
              </a:rPr>
              <a:t>456</a:t>
            </a:r>
          </a:p>
        </p:txBody>
      </p:sp>
      <p:grpSp>
        <p:nvGrpSpPr>
          <p:cNvPr id="7" name="Group 63"/>
          <p:cNvGrpSpPr/>
          <p:nvPr/>
        </p:nvGrpSpPr>
        <p:grpSpPr>
          <a:xfrm>
            <a:off x="2680543" y="1755390"/>
            <a:ext cx="1752600" cy="1752600"/>
            <a:chOff x="9111129" y="1790700"/>
            <a:chExt cx="1752600" cy="1752600"/>
          </a:xfrm>
        </p:grpSpPr>
        <p:sp>
          <p:nvSpPr>
            <p:cNvPr id="8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9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0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1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0x120</a:t>
              </a: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</a:t>
              </a:r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15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456</a:t>
              </a:r>
            </a:p>
          </p:txBody>
        </p: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865120" y="1193602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Registers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959383" y="973913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Memory</a:t>
            </a:r>
          </a:p>
        </p:txBody>
      </p:sp>
      <p:grpSp>
        <p:nvGrpSpPr>
          <p:cNvPr id="18" name="Group 5"/>
          <p:cNvGrpSpPr/>
          <p:nvPr/>
        </p:nvGrpSpPr>
        <p:grpSpPr>
          <a:xfrm>
            <a:off x="7239000" y="1355326"/>
            <a:ext cx="1219200" cy="2190764"/>
            <a:chOff x="6096000" y="1414046"/>
            <a:chExt cx="1219200" cy="2190764"/>
          </a:xfrm>
        </p:grpSpPr>
        <p:sp>
          <p:nvSpPr>
            <p:cNvPr id="1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0x120 </a:t>
              </a:r>
            </a:p>
          </p:txBody>
        </p:sp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0x118</a:t>
              </a: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0x110 </a:t>
              </a:r>
            </a:p>
          </p:txBody>
        </p:sp>
        <p:sp>
          <p:nvSpPr>
            <p:cNvPr id="2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0x108 </a:t>
              </a:r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 panose="020F0502020204030204"/>
                  <a:cs typeface="Calibri" panose="020F0502020204030204"/>
                </a:rPr>
                <a:t>Address</a:t>
              </a:r>
            </a:p>
          </p:txBody>
        </p:sp>
      </p:grp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475230" y="4028140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movq    (%rdi), %rax  # t0 = *xp 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movq    (%rsi), %rdx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</a:t>
            </a:r>
            <a:r>
              <a:rPr lang="ro-RO" sz="1800" dirty="0">
                <a:solidFill>
                  <a:schemeClr val="accent6">
                    <a:lumMod val="75000"/>
                  </a:schemeClr>
                </a:solidFill>
                <a:latin typeface="Courier New" panose="02070309020205020404" charset="0"/>
              </a:rPr>
              <a:t>movq    %rdx, (%rdi)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movq    %rax, (%rsi)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26" name="直接箭头连接符 25"/>
          <p:cNvCxnSpPr>
            <a:stCxn id="15" idx="3"/>
            <a:endCxn id="2" idx="1"/>
          </p:cNvCxnSpPr>
          <p:nvPr/>
        </p:nvCxnSpPr>
        <p:spPr>
          <a:xfrm flipV="1">
            <a:off x="4432935" y="1793575"/>
            <a:ext cx="1663065" cy="152400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134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6081823" y="1597845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Courier New" panose="02070309020205020404" charset="0"/>
              </a:rPr>
              <a:t>456</a:t>
            </a: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6081823" y="1978845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ourier New" panose="02070309020205020404" charset="0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6081823" y="2359845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6081823" y="2740845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endParaRPr lang="en-US" sz="1800" dirty="0">
              <a:latin typeface="Calibri" panose="020F050202020403020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6081823" y="3121845"/>
            <a:ext cx="10668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FF3399"/>
                </a:solidFill>
                <a:latin typeface="Calibri" panose="020F0502020204030204" charset="0"/>
              </a:rPr>
              <a:t>123</a:t>
            </a:r>
          </a:p>
        </p:txBody>
      </p:sp>
      <p:grpSp>
        <p:nvGrpSpPr>
          <p:cNvPr id="7" name="Group 63"/>
          <p:cNvGrpSpPr/>
          <p:nvPr/>
        </p:nvGrpSpPr>
        <p:grpSpPr>
          <a:xfrm>
            <a:off x="2666366" y="1750245"/>
            <a:ext cx="1752600" cy="1752600"/>
            <a:chOff x="9111129" y="1790700"/>
            <a:chExt cx="1752600" cy="1752600"/>
          </a:xfrm>
        </p:grpSpPr>
        <p:sp>
          <p:nvSpPr>
            <p:cNvPr id="8" name="Rectangle 43"/>
            <p:cNvSpPr>
              <a:spLocks noChangeArrowheads="1"/>
            </p:cNvSpPr>
            <p:nvPr/>
          </p:nvSpPr>
          <p:spPr bwMode="auto">
            <a:xfrm>
              <a:off x="9111129" y="17907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rdi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9" name="Rectangle 44"/>
            <p:cNvSpPr>
              <a:spLocks noChangeArrowheads="1"/>
            </p:cNvSpPr>
            <p:nvPr/>
          </p:nvSpPr>
          <p:spPr bwMode="auto">
            <a:xfrm>
              <a:off x="9111129" y="22479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rsi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0" name="Rectangle 45"/>
            <p:cNvSpPr>
              <a:spLocks noChangeArrowheads="1"/>
            </p:cNvSpPr>
            <p:nvPr/>
          </p:nvSpPr>
          <p:spPr bwMode="auto">
            <a:xfrm>
              <a:off x="9111129" y="27051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rax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1" name="Rectangle 46"/>
            <p:cNvSpPr>
              <a:spLocks noChangeArrowheads="1"/>
            </p:cNvSpPr>
            <p:nvPr/>
          </p:nvSpPr>
          <p:spPr bwMode="auto">
            <a:xfrm>
              <a:off x="9111129" y="3162300"/>
              <a:ext cx="685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%</a:t>
              </a:r>
              <a:r>
                <a:rPr lang="en-US" sz="1800" dirty="0" err="1">
                  <a:latin typeface="Courier New" panose="02070309020205020404" charset="0"/>
                </a:rPr>
                <a:t>rdx</a:t>
              </a:r>
              <a:endParaRPr lang="en-US" sz="1800" dirty="0">
                <a:latin typeface="Courier New" panose="02070309020205020404" charset="0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9796929" y="17907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0x120</a:t>
              </a: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9796929" y="22479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</a:t>
              </a:r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9796929" y="27051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123</a:t>
              </a:r>
            </a:p>
          </p:txBody>
        </p:sp>
        <p:sp>
          <p:nvSpPr>
            <p:cNvPr id="15" name="Rectangle 55"/>
            <p:cNvSpPr>
              <a:spLocks noChangeArrowheads="1"/>
            </p:cNvSpPr>
            <p:nvPr/>
          </p:nvSpPr>
          <p:spPr bwMode="auto">
            <a:xfrm>
              <a:off x="9796929" y="3162300"/>
              <a:ext cx="1066800" cy="3810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algn="r">
                <a:lnSpc>
                  <a:spcPct val="100000"/>
                </a:lnSpc>
              </a:pPr>
              <a:r>
                <a:rPr lang="en-US" sz="1800">
                  <a:latin typeface="Courier New" panose="02070309020205020404" charset="0"/>
                </a:rPr>
                <a:t>456</a:t>
              </a:r>
            </a:p>
          </p:txBody>
        </p: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850943" y="1188457"/>
            <a:ext cx="1351001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Registers</a:t>
            </a: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945206" y="968768"/>
            <a:ext cx="1279617" cy="461665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Calibri" panose="020F0502020204030204" charset="0"/>
              </a:rPr>
              <a:t>Memory</a:t>
            </a:r>
          </a:p>
        </p:txBody>
      </p:sp>
      <p:grpSp>
        <p:nvGrpSpPr>
          <p:cNvPr id="18" name="Group 5"/>
          <p:cNvGrpSpPr/>
          <p:nvPr/>
        </p:nvGrpSpPr>
        <p:grpSpPr>
          <a:xfrm>
            <a:off x="7224823" y="1350181"/>
            <a:ext cx="1219200" cy="2190764"/>
            <a:chOff x="6096000" y="1414046"/>
            <a:chExt cx="1219200" cy="2190764"/>
          </a:xfrm>
        </p:grpSpPr>
        <p:sp>
          <p:nvSpPr>
            <p:cNvPr id="19" name="Text Box 34"/>
            <p:cNvSpPr txBox="1">
              <a:spLocks noChangeArrowheads="1"/>
            </p:cNvSpPr>
            <p:nvPr/>
          </p:nvSpPr>
          <p:spPr bwMode="auto">
            <a:xfrm>
              <a:off x="6096000" y="165694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0x120 </a:t>
              </a:r>
            </a:p>
          </p:txBody>
        </p:sp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6096000" y="2052235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0x118</a:t>
              </a: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6096000" y="2447523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0x110 </a:t>
              </a:r>
            </a:p>
          </p:txBody>
        </p:sp>
        <p:sp>
          <p:nvSpPr>
            <p:cNvPr id="22" name="Text Box 37"/>
            <p:cNvSpPr txBox="1">
              <a:spLocks noChangeArrowheads="1"/>
            </p:cNvSpPr>
            <p:nvPr/>
          </p:nvSpPr>
          <p:spPr bwMode="auto">
            <a:xfrm>
              <a:off x="6096000" y="2842810"/>
              <a:ext cx="1219200" cy="366713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0x108 </a:t>
              </a:r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6096000" y="3238098"/>
              <a:ext cx="1219200" cy="36671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800" dirty="0">
                  <a:latin typeface="Courier New" panose="02070309020205020404" charset="0"/>
                </a:rPr>
                <a:t>0x100 </a:t>
              </a: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6096000" y="1414046"/>
              <a:ext cx="1219200" cy="338554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600" dirty="0">
                  <a:latin typeface="Calibri" panose="020F0502020204030204"/>
                  <a:cs typeface="Calibri" panose="020F0502020204030204"/>
                </a:rPr>
                <a:t>Address</a:t>
              </a:r>
            </a:p>
          </p:txBody>
        </p:sp>
      </p:grp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461053" y="4022995"/>
            <a:ext cx="5867400" cy="1751762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swap: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en-US" sz="1800" dirty="0">
                <a:latin typeface="Courier New" panose="02070309020205020404" charset="0"/>
              </a:rPr>
              <a:t>  </a:t>
            </a:r>
            <a:r>
              <a:rPr lang="ro-RO" sz="1800" dirty="0">
                <a:latin typeface="Courier New" panose="02070309020205020404" charset="0"/>
              </a:rPr>
              <a:t> movq    (%rdi), %rax  # t0 = *xp  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movq    (%rsi), %rdx  # t1 = *yp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movq    %rdx, (%rdi)  # *xp = t1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</a:t>
            </a:r>
            <a:r>
              <a:rPr lang="ro-RO" sz="1800" dirty="0">
                <a:solidFill>
                  <a:srgbClr val="FF3399"/>
                </a:solidFill>
                <a:latin typeface="Courier New" panose="02070309020205020404" charset="0"/>
              </a:rPr>
              <a:t>movq    %rax, (%rsi)  # *yp = t0</a:t>
            </a:r>
          </a:p>
          <a:p>
            <a:pPr>
              <a:tabLst>
                <a:tab pos="347345" algn="l"/>
                <a:tab pos="1312545" algn="l"/>
              </a:tabLst>
            </a:pPr>
            <a:r>
              <a:rPr lang="ro-RO" sz="1800" dirty="0">
                <a:latin typeface="Courier New" panose="02070309020205020404" charset="0"/>
              </a:rPr>
              <a:t>   ret</a:t>
            </a:r>
            <a:endParaRPr lang="en-US" sz="1800" dirty="0">
              <a:latin typeface="Courier New" panose="02070309020205020404" charset="0"/>
            </a:endParaRPr>
          </a:p>
        </p:txBody>
      </p:sp>
      <p:cxnSp>
        <p:nvCxnSpPr>
          <p:cNvPr id="26" name="直接箭头连接符 25"/>
          <p:cNvCxnSpPr>
            <a:stCxn id="14" idx="3"/>
            <a:endCxn id="6" idx="1"/>
          </p:cNvCxnSpPr>
          <p:nvPr/>
        </p:nvCxnSpPr>
        <p:spPr>
          <a:xfrm>
            <a:off x="4418758" y="2855230"/>
            <a:ext cx="1663065" cy="457200"/>
          </a:xfrm>
          <a:prstGeom prst="straightConnector1">
            <a:avLst/>
          </a:prstGeom>
          <a:ln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06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算术与逻辑操作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62791" y="1624013"/>
            <a:ext cx="10972800" cy="4525963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zh-CN" dirty="0"/>
              <a:t>3.3.1</a:t>
            </a:r>
            <a:r>
              <a:rPr lang="zh-CN" altLang="en-US" dirty="0"/>
              <a:t> 加载有效地址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3.3.2</a:t>
            </a:r>
            <a:r>
              <a:rPr lang="zh-CN" altLang="en-US" dirty="0"/>
              <a:t> 一元操作和二元操作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3.3.3</a:t>
            </a:r>
            <a:r>
              <a:rPr lang="zh-CN" altLang="en-US" dirty="0"/>
              <a:t> 移位操作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3.3.4</a:t>
            </a:r>
            <a:r>
              <a:rPr lang="zh-CN" altLang="en-US" dirty="0"/>
              <a:t> 特殊算术操作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9591" y="1280204"/>
            <a:ext cx="5212080" cy="51659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039591" y="1714500"/>
            <a:ext cx="5212080" cy="35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39591" y="2183128"/>
            <a:ext cx="5212080" cy="1028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9591" y="3442016"/>
            <a:ext cx="5212080" cy="174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39591" y="5280026"/>
            <a:ext cx="5212080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大括号 2"/>
          <p:cNvSpPr/>
          <p:nvPr/>
        </p:nvSpPr>
        <p:spPr>
          <a:xfrm>
            <a:off x="4644736" y="2286000"/>
            <a:ext cx="301337" cy="3863976"/>
          </a:xfrm>
          <a:prstGeom prst="leftBrac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08862" y="3894229"/>
            <a:ext cx="138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带后缀</a:t>
            </a:r>
            <a:r>
              <a:rPr lang="en-US" altLang="zh-CN" dirty="0"/>
              <a:t>b/w/l/</a:t>
            </a:r>
            <a:r>
              <a:rPr lang="en-US" altLang="zh-CN" b="1" dirty="0">
                <a:solidFill>
                  <a:srgbClr val="FF0000"/>
                </a:solidFill>
              </a:rPr>
              <a:t>q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F5E69A-8877-4003-95B0-5E04588272E6}"/>
              </a:ext>
            </a:extLst>
          </p:cNvPr>
          <p:cNvSpPr txBox="1"/>
          <p:nvPr/>
        </p:nvSpPr>
        <p:spPr>
          <a:xfrm>
            <a:off x="9590368" y="1129725"/>
            <a:ext cx="2438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64</a:t>
            </a:r>
            <a:r>
              <a:rPr lang="zh-CN" altLang="en-US" sz="1600" b="1" dirty="0">
                <a:solidFill>
                  <a:srgbClr val="FF0000"/>
                </a:solidFill>
              </a:rPr>
              <a:t>位：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leaq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4(%</a:t>
            </a:r>
            <a:r>
              <a:rPr lang="en-US" altLang="zh-CN" sz="1600" b="1" dirty="0" err="1">
                <a:solidFill>
                  <a:srgbClr val="FF0000"/>
                </a:solidFill>
              </a:rPr>
              <a:t>rdx</a:t>
            </a:r>
            <a:r>
              <a:rPr lang="en-US" altLang="zh-CN" sz="1600" b="1" dirty="0">
                <a:solidFill>
                  <a:srgbClr val="FF0000"/>
                </a:solidFill>
              </a:rPr>
              <a:t>,%</a:t>
            </a:r>
            <a:r>
              <a:rPr lang="en-US" altLang="zh-CN" sz="1600" b="1" dirty="0" err="1">
                <a:solidFill>
                  <a:srgbClr val="FF0000"/>
                </a:solidFill>
              </a:rPr>
              <a:t>rdx</a:t>
            </a:r>
            <a:r>
              <a:rPr lang="en-US" altLang="zh-CN" sz="1600" b="1" dirty="0">
                <a:solidFill>
                  <a:srgbClr val="FF0000"/>
                </a:solidFill>
              </a:rPr>
              <a:t>, 4), %</a:t>
            </a:r>
            <a:r>
              <a:rPr lang="en-US" altLang="zh-CN" sz="1600" b="1" dirty="0" err="1">
                <a:solidFill>
                  <a:srgbClr val="FF0000"/>
                </a:solidFill>
              </a:rPr>
              <a:t>rax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6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3.3.1</a:t>
            </a:r>
            <a:r>
              <a:rPr lang="zh-CN" altLang="en-US" dirty="0"/>
              <a:t> 加载有效地址</a:t>
            </a:r>
            <a:endParaRPr lang="en-US" altLang="zh-CN" dirty="0"/>
          </a:p>
          <a:p>
            <a:pPr lvl="1"/>
            <a:r>
              <a:rPr lang="zh-CN" altLang="en-US" dirty="0"/>
              <a:t>操作码</a:t>
            </a:r>
            <a:r>
              <a:rPr lang="en-US" altLang="zh-CN" dirty="0"/>
              <a:t>:</a:t>
            </a:r>
            <a:r>
              <a:rPr lang="en-US" altLang="zh-CN" dirty="0" err="1"/>
              <a:t>leal</a:t>
            </a:r>
            <a:r>
              <a:rPr lang="en-US" altLang="zh-CN" dirty="0"/>
              <a:t>/</a:t>
            </a:r>
            <a:r>
              <a:rPr lang="en-US" altLang="zh-CN" dirty="0" err="1"/>
              <a:t>leaq</a:t>
            </a:r>
            <a:endParaRPr lang="en-US" altLang="zh-CN" dirty="0"/>
          </a:p>
          <a:p>
            <a:pPr lvl="1"/>
            <a:r>
              <a:rPr lang="zh-CN" altLang="en-US" dirty="0"/>
              <a:t>将内存地址加载到一个寄存器中</a:t>
            </a:r>
            <a:endParaRPr lang="en-US" altLang="zh-CN" dirty="0"/>
          </a:p>
          <a:p>
            <a:pPr lvl="2"/>
            <a:r>
              <a:rPr lang="en-US" altLang="zh-CN" dirty="0"/>
              <a:t>32</a:t>
            </a:r>
            <a:r>
              <a:rPr lang="zh-CN" altLang="en-US" dirty="0"/>
              <a:t>位 </a:t>
            </a:r>
            <a:r>
              <a:rPr lang="en-US" altLang="zh-CN" dirty="0" err="1"/>
              <a:t>lea</a:t>
            </a:r>
            <a:r>
              <a:rPr lang="en-US" altLang="zh-CN" dirty="0" err="1">
                <a:solidFill>
                  <a:srgbClr val="FF0000"/>
                </a:solidFill>
              </a:rPr>
              <a:t>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	</a:t>
            </a:r>
            <a:r>
              <a:rPr lang="en-US" altLang="zh-CN" dirty="0" err="1"/>
              <a:t>disp</a:t>
            </a:r>
            <a:r>
              <a:rPr lang="en-US" altLang="zh-CN" dirty="0"/>
              <a:t>(%base,%</a:t>
            </a:r>
            <a:r>
              <a:rPr lang="en-US" altLang="zh-CN" dirty="0" err="1"/>
              <a:t>index,scale</a:t>
            </a:r>
            <a:r>
              <a:rPr lang="en-US" altLang="zh-CN" dirty="0"/>
              <a:t>), %</a:t>
            </a:r>
            <a:r>
              <a:rPr lang="en-US" altLang="zh-CN" dirty="0" err="1"/>
              <a:t>Dest</a:t>
            </a:r>
            <a:endParaRPr lang="en-US" altLang="zh-CN" dirty="0"/>
          </a:p>
          <a:p>
            <a:pPr lvl="2"/>
            <a:r>
              <a:rPr lang="en-US" altLang="zh-CN" dirty="0"/>
              <a:t>64</a:t>
            </a:r>
            <a:r>
              <a:rPr lang="zh-CN" altLang="en-US" dirty="0"/>
              <a:t>位 </a:t>
            </a:r>
            <a:r>
              <a:rPr lang="en-US" altLang="zh-CN" dirty="0" err="1"/>
              <a:t>lea</a:t>
            </a:r>
            <a:r>
              <a:rPr lang="en-US" altLang="zh-CN" dirty="0" err="1">
                <a:solidFill>
                  <a:srgbClr val="FF0000"/>
                </a:solidFill>
              </a:rPr>
              <a:t>q</a:t>
            </a:r>
            <a:r>
              <a:rPr lang="en-US" altLang="zh-CN" dirty="0"/>
              <a:t>	</a:t>
            </a:r>
            <a:r>
              <a:rPr lang="en-US" altLang="zh-CN" dirty="0" err="1"/>
              <a:t>disp</a:t>
            </a:r>
            <a:r>
              <a:rPr lang="en-US" altLang="zh-CN" dirty="0"/>
              <a:t>(%base,%</a:t>
            </a:r>
            <a:r>
              <a:rPr lang="en-US" altLang="zh-CN" dirty="0" err="1"/>
              <a:t>index,scale</a:t>
            </a:r>
            <a:r>
              <a:rPr lang="en-US" altLang="zh-CN" dirty="0"/>
              <a:t>), %</a:t>
            </a:r>
            <a:r>
              <a:rPr lang="en-US" altLang="zh-CN" dirty="0" err="1"/>
              <a:t>Dest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867641" y="3365534"/>
            <a:ext cx="499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练习</a:t>
            </a:r>
            <a:r>
              <a:rPr lang="en-US" altLang="zh-CN" dirty="0"/>
              <a:t>3.6:   </a:t>
            </a:r>
            <a:r>
              <a:rPr lang="zh-CN" altLang="en-US" dirty="0"/>
              <a:t>其中</a:t>
            </a:r>
            <a:r>
              <a:rPr lang="en-US" altLang="zh-CN" dirty="0" err="1"/>
              <a:t>rax</a:t>
            </a:r>
            <a:r>
              <a:rPr lang="en-US" altLang="zh-CN" dirty="0"/>
              <a:t>=</a:t>
            </a:r>
            <a:r>
              <a:rPr lang="en-US" altLang="zh-CN" dirty="0" err="1"/>
              <a:t>eax</a:t>
            </a:r>
            <a:r>
              <a:rPr lang="en-US" altLang="zh-CN" dirty="0"/>
              <a:t>=x=9;</a:t>
            </a:r>
            <a:r>
              <a:rPr lang="zh-CN" altLang="en-US" dirty="0"/>
              <a:t> </a:t>
            </a:r>
            <a:r>
              <a:rPr lang="en-US" altLang="zh-CN" dirty="0" err="1"/>
              <a:t>rdx</a:t>
            </a:r>
            <a:r>
              <a:rPr lang="en-US" altLang="zh-CN" dirty="0"/>
              <a:t>=</a:t>
            </a:r>
            <a:r>
              <a:rPr lang="en-US" altLang="zh-CN" dirty="0" err="1"/>
              <a:t>edx</a:t>
            </a:r>
            <a:r>
              <a:rPr lang="en-US" altLang="zh-CN" dirty="0"/>
              <a:t>=y=5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151" y="4051850"/>
            <a:ext cx="4525848" cy="2304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0246" y="4051850"/>
            <a:ext cx="5441002" cy="23648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7475527" y="6334780"/>
            <a:ext cx="104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1969230" y="6334780"/>
            <a:ext cx="104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C0AA91-37D4-451C-A1A2-826535E3911F}"/>
              </a:ext>
            </a:extLst>
          </p:cNvPr>
          <p:cNvSpPr txBox="1"/>
          <p:nvPr/>
        </p:nvSpPr>
        <p:spPr>
          <a:xfrm>
            <a:off x="7217622" y="4278416"/>
            <a:ext cx="88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%</a:t>
            </a:r>
            <a:r>
              <a:rPr lang="en-US" altLang="zh-CN" b="1" dirty="0" err="1">
                <a:solidFill>
                  <a:srgbClr val="FF0000"/>
                </a:solidFill>
              </a:rPr>
              <a:t>rax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30917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729343" y="757102"/>
            <a:ext cx="10972800" cy="38404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/>
              <a:t>long</a:t>
            </a:r>
            <a:r>
              <a:rPr lang="zh-CN" altLang="en-US" sz="2800" dirty="0"/>
              <a:t> </a:t>
            </a:r>
            <a:r>
              <a:rPr lang="en-US" altLang="zh-CN" sz="2800" dirty="0"/>
              <a:t>scale(long</a:t>
            </a:r>
            <a:r>
              <a:rPr lang="zh-CN" altLang="en-US" sz="2800" dirty="0"/>
              <a:t> </a:t>
            </a:r>
            <a:r>
              <a:rPr lang="en-US" altLang="zh-CN" sz="2800" dirty="0"/>
              <a:t>x</a:t>
            </a:r>
            <a:r>
              <a:rPr lang="zh-CN" altLang="en-US" sz="2800" dirty="0"/>
              <a:t> 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long</a:t>
            </a:r>
            <a:r>
              <a:rPr lang="zh-CN" altLang="en-US" sz="2800" dirty="0"/>
              <a:t> </a:t>
            </a:r>
            <a:r>
              <a:rPr lang="en-US" altLang="zh-CN" sz="2800" dirty="0"/>
              <a:t>y,</a:t>
            </a:r>
            <a:r>
              <a:rPr lang="zh-CN" altLang="en-US" sz="2800" dirty="0"/>
              <a:t> </a:t>
            </a:r>
            <a:r>
              <a:rPr lang="en-US" altLang="zh-CN" sz="2800" dirty="0"/>
              <a:t>long</a:t>
            </a:r>
            <a:r>
              <a:rPr lang="zh-CN" altLang="en-US" sz="2800" dirty="0"/>
              <a:t> </a:t>
            </a:r>
            <a:r>
              <a:rPr lang="en-US" altLang="zh-CN" sz="2800" dirty="0"/>
              <a:t>z){</a:t>
            </a:r>
          </a:p>
          <a:p>
            <a:pPr marL="457200" lvl="1" indent="0">
              <a:buNone/>
            </a:pP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t=x+4</a:t>
            </a:r>
            <a:r>
              <a:rPr lang="zh-CN" altLang="en-US" dirty="0"/>
              <a:t>*</a:t>
            </a:r>
            <a:r>
              <a:rPr lang="en-US" altLang="zh-CN" dirty="0"/>
              <a:t>y+12</a:t>
            </a:r>
            <a:r>
              <a:rPr lang="zh-CN" altLang="en-US" dirty="0"/>
              <a:t>*</a:t>
            </a:r>
            <a:r>
              <a:rPr lang="en-US" altLang="zh-CN" dirty="0"/>
              <a:t>z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return t;</a:t>
            </a:r>
          </a:p>
          <a:p>
            <a:pPr marL="57150" indent="0">
              <a:buNone/>
            </a:pPr>
            <a:r>
              <a:rPr lang="en-US" altLang="zh-CN" dirty="0"/>
              <a:t>}</a:t>
            </a:r>
          </a:p>
          <a:p>
            <a:pPr marL="57150" indent="0">
              <a:buNone/>
            </a:pPr>
            <a:r>
              <a:rPr lang="en-US" altLang="zh-CN" dirty="0"/>
              <a:t>64</a:t>
            </a:r>
            <a:r>
              <a:rPr lang="zh-CN" altLang="en-US" dirty="0"/>
              <a:t>位系统其中</a:t>
            </a:r>
            <a:r>
              <a:rPr lang="en-US" altLang="zh-CN" dirty="0"/>
              <a:t>x</a:t>
            </a:r>
            <a:r>
              <a:rPr lang="zh-CN" altLang="en-US" dirty="0"/>
              <a:t>在</a:t>
            </a:r>
            <a:r>
              <a:rPr lang="en-US" altLang="zh-CN" dirty="0" err="1"/>
              <a:t>rdi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在</a:t>
            </a:r>
            <a:r>
              <a:rPr lang="en-US" altLang="zh-CN" dirty="0" err="1"/>
              <a:t>rsi</a:t>
            </a:r>
            <a:r>
              <a:rPr lang="zh-CN" altLang="en-US" dirty="0"/>
              <a:t>，</a:t>
            </a:r>
            <a:r>
              <a:rPr lang="en-US" altLang="zh-CN" dirty="0"/>
              <a:t>z</a:t>
            </a:r>
            <a:r>
              <a:rPr lang="zh-CN" altLang="en-US" dirty="0"/>
              <a:t>在</a:t>
            </a:r>
            <a:r>
              <a:rPr lang="en-US" altLang="zh-CN" dirty="0" err="1"/>
              <a:t>rdx</a:t>
            </a:r>
            <a:endParaRPr lang="en-US" altLang="zh-CN" dirty="0"/>
          </a:p>
          <a:p>
            <a:pPr marL="57150" indent="0">
              <a:buNone/>
            </a:pPr>
            <a:r>
              <a:rPr lang="zh-CN" altLang="en-US" dirty="0"/>
              <a:t>用指令最少方式实现</a:t>
            </a:r>
            <a:r>
              <a:rPr lang="en-US" altLang="zh-CN" dirty="0"/>
              <a:t>t</a:t>
            </a:r>
            <a:r>
              <a:rPr lang="zh-CN" altLang="en-US" dirty="0"/>
              <a:t>的计算？</a:t>
            </a:r>
            <a:endParaRPr lang="en-US" altLang="zh-CN" dirty="0"/>
          </a:p>
          <a:p>
            <a:pPr marL="5715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C1C328-CE9D-4A53-93B6-77F088570C15}"/>
              </a:ext>
            </a:extLst>
          </p:cNvPr>
          <p:cNvSpPr txBox="1"/>
          <p:nvPr/>
        </p:nvSpPr>
        <p:spPr>
          <a:xfrm>
            <a:off x="6653719" y="634425"/>
            <a:ext cx="44844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leaq</a:t>
            </a:r>
            <a:r>
              <a:rPr lang="en-US" altLang="zh-CN" sz="2800" b="1" dirty="0">
                <a:solidFill>
                  <a:srgbClr val="FF0000"/>
                </a:solidFill>
              </a:rPr>
              <a:t> (,%rdx,8),%</a:t>
            </a:r>
            <a:r>
              <a:rPr lang="en-US" altLang="zh-CN" sz="2800" b="1" dirty="0" err="1">
                <a:solidFill>
                  <a:srgbClr val="FF0000"/>
                </a:solidFill>
              </a:rPr>
              <a:t>rax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</a:rPr>
              <a:t>leaq</a:t>
            </a:r>
            <a:r>
              <a:rPr lang="en-US" altLang="zh-CN" sz="2800" b="1" dirty="0">
                <a:solidFill>
                  <a:srgbClr val="FF0000"/>
                </a:solidFill>
              </a:rPr>
              <a:t> (%rax,%rdx,4), %</a:t>
            </a:r>
            <a:r>
              <a:rPr lang="en-US" altLang="zh-CN" sz="2800" b="1" dirty="0" err="1">
                <a:solidFill>
                  <a:srgbClr val="FF0000"/>
                </a:solidFill>
              </a:rPr>
              <a:t>rax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</a:rPr>
              <a:t>leaq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(%rax,%rsi,4), %</a:t>
            </a:r>
            <a:r>
              <a:rPr lang="en-US" altLang="zh-CN" sz="2800" b="1" dirty="0" err="1">
                <a:solidFill>
                  <a:srgbClr val="FF0000"/>
                </a:solidFill>
              </a:rPr>
              <a:t>rax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</a:rPr>
              <a:t>leaq</a:t>
            </a:r>
            <a:r>
              <a:rPr lang="en-US" altLang="zh-CN" sz="2800" b="1" dirty="0">
                <a:solidFill>
                  <a:srgbClr val="FF0000"/>
                </a:solidFill>
              </a:rPr>
              <a:t>(%</a:t>
            </a:r>
            <a:r>
              <a:rPr lang="en-US" altLang="zh-CN" sz="2800" b="1" dirty="0" err="1">
                <a:solidFill>
                  <a:srgbClr val="FF0000"/>
                </a:solidFill>
              </a:rPr>
              <a:t>rax</a:t>
            </a:r>
            <a:r>
              <a:rPr lang="en-US" altLang="zh-CN" sz="2800" b="1" dirty="0">
                <a:solidFill>
                  <a:srgbClr val="FF0000"/>
                </a:solidFill>
              </a:rPr>
              <a:t>,%</a:t>
            </a:r>
            <a:r>
              <a:rPr lang="en-US" altLang="zh-CN" sz="2800" b="1" dirty="0" err="1">
                <a:solidFill>
                  <a:srgbClr val="FF0000"/>
                </a:solidFill>
              </a:rPr>
              <a:t>rdi</a:t>
            </a:r>
            <a:r>
              <a:rPr lang="en-US" altLang="zh-CN" sz="2800" b="1" dirty="0">
                <a:solidFill>
                  <a:srgbClr val="FF0000"/>
                </a:solidFill>
              </a:rPr>
              <a:t>),%</a:t>
            </a:r>
            <a:r>
              <a:rPr lang="en-US" altLang="zh-CN" sz="2800" b="1" dirty="0" err="1">
                <a:solidFill>
                  <a:srgbClr val="FF0000"/>
                </a:solidFill>
              </a:rPr>
              <a:t>rax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</a:rPr>
              <a:t>ret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72ED51-54AB-4DF4-9280-E1E805EBB729}"/>
              </a:ext>
            </a:extLst>
          </p:cNvPr>
          <p:cNvSpPr txBox="1"/>
          <p:nvPr/>
        </p:nvSpPr>
        <p:spPr>
          <a:xfrm>
            <a:off x="6653719" y="4438380"/>
            <a:ext cx="52955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leaq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(%rdx,%rdx,2), %</a:t>
            </a:r>
            <a:r>
              <a:rPr lang="en-US" altLang="zh-CN" sz="2800" b="1" dirty="0" err="1">
                <a:solidFill>
                  <a:srgbClr val="FF0000"/>
                </a:solidFill>
              </a:rPr>
              <a:t>rax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</a:rPr>
              <a:t>leaq</a:t>
            </a:r>
            <a:r>
              <a:rPr lang="en-US" altLang="zh-CN" sz="2800" b="1" dirty="0">
                <a:solidFill>
                  <a:srgbClr val="FF0000"/>
                </a:solidFill>
              </a:rPr>
              <a:t> (%rdi,%rax,4),%</a:t>
            </a:r>
            <a:r>
              <a:rPr lang="en-US" altLang="zh-CN" sz="2800" b="1" dirty="0" err="1">
                <a:solidFill>
                  <a:srgbClr val="FF0000"/>
                </a:solidFill>
              </a:rPr>
              <a:t>rax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</a:rPr>
              <a:t>leaq</a:t>
            </a:r>
            <a:r>
              <a:rPr lang="en-US" altLang="zh-CN" sz="2800" b="1" dirty="0">
                <a:solidFill>
                  <a:srgbClr val="FF0000"/>
                </a:solidFill>
              </a:rPr>
              <a:t> (%rax,%rsi,4), %</a:t>
            </a:r>
            <a:r>
              <a:rPr lang="en-US" altLang="zh-CN" sz="2800" b="1" dirty="0" err="1">
                <a:solidFill>
                  <a:srgbClr val="FF0000"/>
                </a:solidFill>
              </a:rPr>
              <a:t>rax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</a:rPr>
              <a:t>ret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BF2FCE-A5C5-4B83-8AD8-18D590CE9117}"/>
              </a:ext>
            </a:extLst>
          </p:cNvPr>
          <p:cNvSpPr txBox="1"/>
          <p:nvPr/>
        </p:nvSpPr>
        <p:spPr>
          <a:xfrm>
            <a:off x="1029025" y="4438380"/>
            <a:ext cx="52955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FF0000"/>
                </a:solidFill>
              </a:rPr>
              <a:t>leaq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(%rdi,%rsi,4), %</a:t>
            </a:r>
            <a:r>
              <a:rPr lang="en-US" altLang="zh-CN" sz="2800" b="1" dirty="0" err="1">
                <a:solidFill>
                  <a:srgbClr val="FF0000"/>
                </a:solidFill>
              </a:rPr>
              <a:t>rax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</a:rPr>
              <a:t>leaq</a:t>
            </a:r>
            <a:r>
              <a:rPr lang="en-US" altLang="zh-CN" sz="2800" b="1" dirty="0">
                <a:solidFill>
                  <a:srgbClr val="FF0000"/>
                </a:solidFill>
              </a:rPr>
              <a:t> (%rdx,%rdx,2),%</a:t>
            </a:r>
            <a:r>
              <a:rPr lang="en-US" altLang="zh-CN" sz="2800" b="1" dirty="0" err="1">
                <a:solidFill>
                  <a:srgbClr val="FF0000"/>
                </a:solidFill>
              </a:rPr>
              <a:t>rdx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</a:rPr>
              <a:t>leaq</a:t>
            </a:r>
            <a:r>
              <a:rPr lang="en-US" altLang="zh-CN" sz="2800" b="1" dirty="0">
                <a:solidFill>
                  <a:srgbClr val="FF0000"/>
                </a:solidFill>
              </a:rPr>
              <a:t> (%rax,%rdx,4), %</a:t>
            </a:r>
            <a:r>
              <a:rPr lang="en-US" altLang="zh-CN" sz="2800" b="1" dirty="0" err="1">
                <a:solidFill>
                  <a:srgbClr val="FF0000"/>
                </a:solidFill>
              </a:rPr>
              <a:t>rax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 err="1">
                <a:solidFill>
                  <a:srgbClr val="FF0000"/>
                </a:solidFill>
              </a:rPr>
              <a:t>ret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96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910933" y="1075691"/>
            <a:ext cx="7136316" cy="52806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/>
              <a:t>long</a:t>
            </a:r>
            <a:r>
              <a:rPr lang="zh-CN" altLang="en-US" sz="2800" dirty="0"/>
              <a:t> </a:t>
            </a:r>
            <a:r>
              <a:rPr lang="en-US" altLang="zh-CN" sz="2800" dirty="0"/>
              <a:t>scale2(long</a:t>
            </a:r>
            <a:r>
              <a:rPr lang="zh-CN" altLang="en-US" sz="2800" dirty="0"/>
              <a:t> </a:t>
            </a:r>
            <a:r>
              <a:rPr lang="en-US" altLang="zh-CN" sz="2800" dirty="0"/>
              <a:t>x</a:t>
            </a:r>
            <a:r>
              <a:rPr lang="zh-CN" altLang="en-US" sz="2800" dirty="0"/>
              <a:t> 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long</a:t>
            </a:r>
            <a:r>
              <a:rPr lang="zh-CN" altLang="en-US" sz="2800" dirty="0"/>
              <a:t> </a:t>
            </a:r>
            <a:r>
              <a:rPr lang="en-US" altLang="zh-CN" sz="2800" dirty="0"/>
              <a:t>y,</a:t>
            </a:r>
            <a:r>
              <a:rPr lang="zh-CN" altLang="en-US" sz="2800" dirty="0"/>
              <a:t> </a:t>
            </a:r>
            <a:r>
              <a:rPr lang="en-US" altLang="zh-CN" sz="2800" dirty="0"/>
              <a:t>long</a:t>
            </a:r>
            <a:r>
              <a:rPr lang="zh-CN" altLang="en-US" sz="2800" dirty="0"/>
              <a:t> </a:t>
            </a:r>
            <a:r>
              <a:rPr lang="en-US" altLang="zh-CN" sz="2800" dirty="0"/>
              <a:t>z){</a:t>
            </a:r>
          </a:p>
          <a:p>
            <a:pPr marL="457200" lvl="1" indent="0">
              <a:buNone/>
            </a:pPr>
            <a:r>
              <a:rPr lang="en-US" altLang="zh-CN" dirty="0"/>
              <a:t>long</a:t>
            </a:r>
            <a:r>
              <a:rPr lang="zh-CN" altLang="en-US" dirty="0"/>
              <a:t>   </a:t>
            </a:r>
            <a:r>
              <a:rPr lang="en-US" altLang="zh-CN" dirty="0"/>
              <a:t>t=</a:t>
            </a:r>
            <a:r>
              <a:rPr lang="zh-CN" altLang="en-US" u="sng" dirty="0"/>
              <a:t>    </a:t>
            </a:r>
            <a:r>
              <a:rPr lang="en-US" altLang="zh-CN" u="sng" dirty="0"/>
              <a:t>5 </a:t>
            </a:r>
            <a:r>
              <a:rPr lang="zh-CN" altLang="en-US" u="sng" dirty="0"/>
              <a:t>* </a:t>
            </a:r>
            <a:r>
              <a:rPr lang="en-US" altLang="zh-CN" u="sng" dirty="0"/>
              <a:t>x + 2 * y</a:t>
            </a:r>
            <a:r>
              <a:rPr lang="zh-CN" altLang="en-US" u="sng" dirty="0"/>
              <a:t> </a:t>
            </a:r>
            <a:r>
              <a:rPr lang="en-US" altLang="zh-CN" u="sng" dirty="0"/>
              <a:t>+ 8 </a:t>
            </a:r>
            <a:r>
              <a:rPr lang="zh-CN" altLang="en-US" u="sng" dirty="0"/>
              <a:t>* </a:t>
            </a:r>
            <a:r>
              <a:rPr lang="en-US" altLang="zh-CN" u="sng" dirty="0"/>
              <a:t>z</a:t>
            </a:r>
            <a:r>
              <a:rPr lang="zh-CN" altLang="en-US" u="sng" dirty="0"/>
              <a:t>        </a:t>
            </a:r>
            <a:r>
              <a:rPr lang="zh-CN" altLang="en-US" dirty="0"/>
              <a:t> ；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return t;</a:t>
            </a:r>
          </a:p>
          <a:p>
            <a:pPr marL="57150" indent="0">
              <a:buNone/>
            </a:pPr>
            <a:r>
              <a:rPr lang="en-US" altLang="zh-CN" dirty="0"/>
              <a:t>}</a:t>
            </a:r>
          </a:p>
          <a:p>
            <a:pPr marL="57150" indent="0">
              <a:buNone/>
            </a:pPr>
            <a:endParaRPr lang="en-US" altLang="zh-CN" dirty="0"/>
          </a:p>
          <a:p>
            <a:pPr marL="57150" indent="0">
              <a:buNone/>
            </a:pPr>
            <a:r>
              <a:rPr lang="en-US" altLang="zh-CN" sz="2800" dirty="0"/>
              <a:t>Scale2:</a:t>
            </a:r>
          </a:p>
          <a:p>
            <a:pPr marL="5715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err="1"/>
              <a:t>leaq</a:t>
            </a:r>
            <a:r>
              <a:rPr lang="zh-CN" altLang="en-US" sz="2800" dirty="0"/>
              <a:t> </a:t>
            </a:r>
            <a:r>
              <a:rPr lang="en-US" altLang="zh-CN" sz="2800" dirty="0"/>
              <a:t>(%rdi,$rdi,4),%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;</a:t>
            </a:r>
          </a:p>
          <a:p>
            <a:pPr marL="5715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err="1"/>
              <a:t>leaq</a:t>
            </a:r>
            <a:r>
              <a:rPr lang="en-US" altLang="zh-CN" sz="2800" dirty="0"/>
              <a:t>(%rax,$rsi,2),%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;</a:t>
            </a:r>
          </a:p>
          <a:p>
            <a:pPr marL="57150" indent="0">
              <a:buNone/>
            </a:pPr>
            <a:r>
              <a:rPr lang="en-US" altLang="zh-CN" sz="2800" dirty="0"/>
              <a:t>	</a:t>
            </a:r>
            <a:r>
              <a:rPr lang="en-US" altLang="zh-CN" sz="2800" dirty="0" err="1"/>
              <a:t>leaq</a:t>
            </a:r>
            <a:r>
              <a:rPr lang="en-US" altLang="zh-CN" sz="2800" dirty="0"/>
              <a:t>(%rax,%rdx,8),%</a:t>
            </a:r>
            <a:r>
              <a:rPr lang="en-US" altLang="zh-CN" sz="2800" dirty="0" err="1"/>
              <a:t>rax</a:t>
            </a:r>
            <a:r>
              <a:rPr lang="en-US" altLang="zh-CN" sz="2800" dirty="0"/>
              <a:t>;</a:t>
            </a:r>
          </a:p>
          <a:p>
            <a:pPr marL="5715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0C0B70-7C84-45EA-8F08-21B9AEC6FE17}"/>
              </a:ext>
            </a:extLst>
          </p:cNvPr>
          <p:cNvSpPr txBox="1"/>
          <p:nvPr/>
        </p:nvSpPr>
        <p:spPr>
          <a:xfrm>
            <a:off x="1261641" y="949124"/>
            <a:ext cx="133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</a:t>
            </a:r>
            <a:r>
              <a:rPr lang="en-US" altLang="zh-CN" dirty="0"/>
              <a:t>3.7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683B1C-FC24-4C91-B00A-A6D44AF634AE}"/>
              </a:ext>
            </a:extLst>
          </p:cNvPr>
          <p:cNvSpPr txBox="1"/>
          <p:nvPr/>
        </p:nvSpPr>
        <p:spPr>
          <a:xfrm>
            <a:off x="4334510" y="526262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32AE89-AA26-4166-882C-E27E180FBC41}"/>
              </a:ext>
            </a:extLst>
          </p:cNvPr>
          <p:cNvSpPr/>
          <p:nvPr/>
        </p:nvSpPr>
        <p:spPr>
          <a:xfrm>
            <a:off x="4716699" y="1619966"/>
            <a:ext cx="3133760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2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29590" y="594360"/>
            <a:ext cx="1124331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3.3.2</a:t>
            </a:r>
            <a:r>
              <a:rPr lang="zh-CN" altLang="en-US" dirty="0"/>
              <a:t> 一元操作和二元操作</a:t>
            </a:r>
            <a:endParaRPr lang="en-US" altLang="zh-CN" dirty="0"/>
          </a:p>
          <a:p>
            <a:pPr lvl="1"/>
            <a:r>
              <a:rPr lang="zh-CN" altLang="en-US" dirty="0"/>
              <a:t>一元操作只有一个操作数，既是源操作数又是目的操作数；</a:t>
            </a:r>
            <a:endParaRPr lang="en-US" altLang="zh-CN" dirty="0"/>
          </a:p>
          <a:p>
            <a:pPr lvl="1"/>
            <a:r>
              <a:rPr lang="zh-CN" altLang="en-US" dirty="0"/>
              <a:t>二元操作两个操作数都是原操作数，第二个操作数是目的操作数；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529590" y="2340212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练习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9155" y="2863405"/>
            <a:ext cx="4394618" cy="13747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155" y="4395772"/>
            <a:ext cx="5023953" cy="19721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2571339" y="3861009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4600" y="2863405"/>
            <a:ext cx="5257800" cy="13328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10758856" y="3861009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0" y="4395772"/>
            <a:ext cx="5791200" cy="21526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D32AE89-AA26-4166-882C-E27E180FBC41}"/>
              </a:ext>
            </a:extLst>
          </p:cNvPr>
          <p:cNvSpPr/>
          <p:nvPr/>
        </p:nvSpPr>
        <p:spPr>
          <a:xfrm>
            <a:off x="8593120" y="4731321"/>
            <a:ext cx="3133760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D32AE89-AA26-4166-882C-E27E180FBC41}"/>
              </a:ext>
            </a:extLst>
          </p:cNvPr>
          <p:cNvSpPr/>
          <p:nvPr/>
        </p:nvSpPr>
        <p:spPr>
          <a:xfrm>
            <a:off x="8593120" y="6173788"/>
            <a:ext cx="3133760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32AE89-AA26-4166-882C-E27E180FBC41}"/>
              </a:ext>
            </a:extLst>
          </p:cNvPr>
          <p:cNvSpPr/>
          <p:nvPr/>
        </p:nvSpPr>
        <p:spPr>
          <a:xfrm>
            <a:off x="8593120" y="5051576"/>
            <a:ext cx="3133760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32AE89-AA26-4166-882C-E27E180FBC41}"/>
              </a:ext>
            </a:extLst>
          </p:cNvPr>
          <p:cNvSpPr/>
          <p:nvPr/>
        </p:nvSpPr>
        <p:spPr>
          <a:xfrm>
            <a:off x="8593120" y="5371269"/>
            <a:ext cx="3133760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32AE89-AA26-4166-882C-E27E180FBC41}"/>
              </a:ext>
            </a:extLst>
          </p:cNvPr>
          <p:cNvSpPr/>
          <p:nvPr/>
        </p:nvSpPr>
        <p:spPr>
          <a:xfrm>
            <a:off x="8593120" y="5688395"/>
            <a:ext cx="3133760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D32AE89-AA26-4166-882C-E27E180FBC41}"/>
              </a:ext>
            </a:extLst>
          </p:cNvPr>
          <p:cNvSpPr/>
          <p:nvPr/>
        </p:nvSpPr>
        <p:spPr>
          <a:xfrm>
            <a:off x="8593120" y="5963646"/>
            <a:ext cx="3133760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5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29590" y="594360"/>
            <a:ext cx="10972800" cy="594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3.3.3</a:t>
            </a:r>
            <a:r>
              <a:rPr lang="zh-CN" altLang="en-US" dirty="0"/>
              <a:t> 移位操作</a:t>
            </a:r>
            <a:endParaRPr lang="en-US" altLang="zh-CN" dirty="0"/>
          </a:p>
          <a:p>
            <a:pPr lvl="1"/>
            <a:r>
              <a:rPr lang="zh-CN" altLang="en-US" dirty="0"/>
              <a:t>区分算术和逻辑移位</a:t>
            </a:r>
            <a:endParaRPr lang="en-US" altLang="zh-CN" dirty="0"/>
          </a:p>
          <a:p>
            <a:pPr lvl="1"/>
            <a:r>
              <a:rPr lang="en-US" altLang="zh-CN" dirty="0"/>
              <a:t>SAL/SHL/SAR/SHR</a:t>
            </a:r>
          </a:p>
          <a:p>
            <a:pPr lvl="1"/>
            <a:r>
              <a:rPr lang="zh-CN" altLang="en-US" dirty="0"/>
              <a:t>移位量是</a:t>
            </a:r>
            <a:r>
              <a:rPr lang="zh-CN" altLang="en-US" dirty="0">
                <a:solidFill>
                  <a:srgbClr val="FF0000"/>
                </a:solidFill>
              </a:rPr>
              <a:t>立即数</a:t>
            </a:r>
            <a:r>
              <a:rPr lang="zh-CN" altLang="en-US" dirty="0"/>
              <a:t>或者</a:t>
            </a:r>
            <a:r>
              <a:rPr lang="en-US" altLang="zh-CN" dirty="0">
                <a:solidFill>
                  <a:srgbClr val="FF0000"/>
                </a:solidFill>
              </a:rPr>
              <a:t>%cl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4176" y="2829554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练习</a:t>
            </a:r>
            <a:r>
              <a:rPr lang="en-US" altLang="zh-CN" dirty="0"/>
              <a:t>3.9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47155" y="3198886"/>
            <a:ext cx="57354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shift_left2_rightn(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x,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n)</a:t>
            </a:r>
          </a:p>
          <a:p>
            <a:r>
              <a:rPr lang="en-US" altLang="zh-CN" dirty="0">
                <a:latin typeface="ZztexMono-Regular"/>
              </a:rPr>
              <a:t>{</a:t>
            </a:r>
          </a:p>
          <a:p>
            <a:r>
              <a:rPr lang="en-US" altLang="zh-CN" dirty="0">
                <a:latin typeface="ZztexMono-Regular"/>
              </a:rPr>
              <a:t>	x &lt;&lt;= 2;</a:t>
            </a:r>
          </a:p>
          <a:p>
            <a:r>
              <a:rPr lang="en-US" altLang="zh-CN" dirty="0">
                <a:latin typeface="ZztexMono-Regular"/>
              </a:rPr>
              <a:t>	x &gt;&gt;= n;</a:t>
            </a:r>
          </a:p>
          <a:p>
            <a:r>
              <a:rPr lang="en-US" altLang="zh-CN" dirty="0">
                <a:latin typeface="ZztexMono-Regular"/>
              </a:rPr>
              <a:t>	return x;</a:t>
            </a:r>
          </a:p>
          <a:p>
            <a:r>
              <a:rPr lang="en-US" altLang="zh-CN" dirty="0">
                <a:latin typeface="ZztexMono-Regular"/>
              </a:rPr>
              <a:t>}</a:t>
            </a:r>
            <a:r>
              <a:rPr lang="zh-CN" altLang="en-US" dirty="0">
                <a:latin typeface="ZztexMono-Regular"/>
              </a:rPr>
              <a:t> </a:t>
            </a:r>
            <a:r>
              <a:rPr lang="en-US" altLang="zh-CN" dirty="0">
                <a:latin typeface="ZztexMono-Regular"/>
              </a:rPr>
              <a:t>x </a:t>
            </a:r>
            <a:r>
              <a:rPr lang="zh-CN" altLang="en-US" dirty="0">
                <a:latin typeface="ZztexMono-Regular"/>
              </a:rPr>
              <a:t>和</a:t>
            </a:r>
            <a:r>
              <a:rPr lang="en-US" altLang="zh-CN" dirty="0">
                <a:latin typeface="ZztexMono-Regular"/>
              </a:rPr>
              <a:t>n</a:t>
            </a:r>
            <a:r>
              <a:rPr lang="zh-CN" altLang="en-US" dirty="0">
                <a:latin typeface="ZztexMono-Regular"/>
              </a:rPr>
              <a:t>放在寄存器中相对于</a:t>
            </a:r>
            <a:r>
              <a:rPr lang="en-US" altLang="zh-CN" dirty="0" err="1">
                <a:latin typeface="ZztexMono-Regular"/>
              </a:rPr>
              <a:t>ebp</a:t>
            </a:r>
            <a:r>
              <a:rPr lang="zh-CN" altLang="en-US" dirty="0">
                <a:latin typeface="ZztexMono-Regular"/>
              </a:rPr>
              <a:t>偏移</a:t>
            </a:r>
            <a:r>
              <a:rPr lang="en-US" altLang="zh-CN" dirty="0">
                <a:latin typeface="ZztexMono-Regular"/>
              </a:rPr>
              <a:t>8</a:t>
            </a:r>
            <a:r>
              <a:rPr lang="zh-CN" altLang="en-US" dirty="0">
                <a:latin typeface="ZztexMono-Regular"/>
              </a:rPr>
              <a:t>和</a:t>
            </a:r>
            <a:r>
              <a:rPr lang="en-US" altLang="zh-CN" dirty="0">
                <a:latin typeface="ZztexMono-Regular"/>
              </a:rPr>
              <a:t>12</a:t>
            </a:r>
            <a:r>
              <a:rPr lang="zh-CN" altLang="en-US" dirty="0">
                <a:latin typeface="ZztexMono-Regular"/>
              </a:rPr>
              <a:t>的地方</a:t>
            </a:r>
            <a:endParaRPr lang="en-US" altLang="zh-CN" dirty="0">
              <a:latin typeface="ZztexMono-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7155" y="4953212"/>
            <a:ext cx="4631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x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	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x &lt;&lt;= 2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	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x &gt;&gt;= 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46875" y="5339718"/>
            <a:ext cx="2148840" cy="251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6875" y="5902081"/>
            <a:ext cx="2148840" cy="251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2571339" y="3861009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9783037" y="2073716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6182591" y="1058054"/>
            <a:ext cx="57354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shift_left4_rightn(long x, long n)</a:t>
            </a:r>
          </a:p>
          <a:p>
            <a:r>
              <a:rPr lang="en-US" altLang="zh-CN" dirty="0">
                <a:latin typeface="ZztexMono-Regular"/>
              </a:rPr>
              <a:t>{</a:t>
            </a:r>
          </a:p>
          <a:p>
            <a:r>
              <a:rPr lang="en-US" altLang="zh-CN" dirty="0">
                <a:latin typeface="ZztexMono-Regular"/>
              </a:rPr>
              <a:t>	x &lt;&lt;= 4;</a:t>
            </a:r>
          </a:p>
          <a:p>
            <a:r>
              <a:rPr lang="en-US" altLang="zh-CN" dirty="0">
                <a:latin typeface="ZztexMono-Regular"/>
              </a:rPr>
              <a:t>	x &gt;&gt;= n;</a:t>
            </a:r>
          </a:p>
          <a:p>
            <a:r>
              <a:rPr lang="en-US" altLang="zh-CN" dirty="0">
                <a:latin typeface="ZztexMono-Regular"/>
              </a:rPr>
              <a:t>	return x;</a:t>
            </a:r>
          </a:p>
          <a:p>
            <a:r>
              <a:rPr lang="en-US" altLang="zh-CN" dirty="0">
                <a:latin typeface="ZztexMono-Regular"/>
              </a:rPr>
              <a:t>}</a:t>
            </a:r>
            <a:r>
              <a:rPr lang="zh-CN" altLang="en-US" dirty="0">
                <a:latin typeface="ZztexMono-Regular"/>
              </a:rPr>
              <a:t> </a:t>
            </a:r>
            <a:endParaRPr lang="en-US" altLang="zh-CN" dirty="0">
              <a:latin typeface="ZztexMono-Regular"/>
            </a:endParaRPr>
          </a:p>
          <a:p>
            <a:r>
              <a:rPr lang="en-US" altLang="zh-CN" dirty="0">
                <a:latin typeface="ZztexMono-Regular"/>
              </a:rPr>
              <a:t>x </a:t>
            </a:r>
            <a:r>
              <a:rPr lang="zh-CN" altLang="en-US" dirty="0">
                <a:latin typeface="ZztexMono-Regular"/>
              </a:rPr>
              <a:t>和</a:t>
            </a:r>
            <a:r>
              <a:rPr lang="en-US" altLang="zh-CN" dirty="0">
                <a:latin typeface="ZztexMono-Regular"/>
              </a:rPr>
              <a:t>n</a:t>
            </a:r>
            <a:r>
              <a:rPr lang="zh-CN" altLang="en-US" dirty="0">
                <a:latin typeface="ZztexMono-Regular"/>
              </a:rPr>
              <a:t>放在</a:t>
            </a:r>
            <a:r>
              <a:rPr lang="en-US" altLang="zh-CN" dirty="0">
                <a:latin typeface="ZztexMono-Regular"/>
              </a:rPr>
              <a:t>%</a:t>
            </a:r>
            <a:r>
              <a:rPr lang="en-US" altLang="zh-CN" dirty="0" err="1">
                <a:latin typeface="ZztexMono-Regular"/>
              </a:rPr>
              <a:t>rdi</a:t>
            </a:r>
            <a:r>
              <a:rPr lang="zh-CN" altLang="en-US" dirty="0">
                <a:latin typeface="ZztexMono-Regular"/>
              </a:rPr>
              <a:t>和</a:t>
            </a:r>
            <a:r>
              <a:rPr lang="en-US" altLang="zh-CN" dirty="0">
                <a:latin typeface="ZztexMono-Regular"/>
              </a:rPr>
              <a:t>%</a:t>
            </a:r>
            <a:r>
              <a:rPr lang="en-US" altLang="zh-CN" dirty="0" err="1">
                <a:latin typeface="ZztexMono-Regular"/>
              </a:rPr>
              <a:t>rsi</a:t>
            </a:r>
            <a:r>
              <a:rPr lang="zh-CN" altLang="en-US" dirty="0">
                <a:latin typeface="ZztexMono-Regular"/>
              </a:rPr>
              <a:t>寄存器中</a:t>
            </a:r>
            <a:endParaRPr lang="en-US" altLang="zh-CN" dirty="0">
              <a:latin typeface="ZztexMono-Regular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84964" y="2182091"/>
            <a:ext cx="1007918" cy="64746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33999" y="1889050"/>
            <a:ext cx="138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移</a:t>
            </a:r>
            <a:r>
              <a:rPr lang="en-US" altLang="zh-CN" dirty="0"/>
              <a:t>0~255</a:t>
            </a:r>
            <a:r>
              <a:rPr lang="zh-CN" altLang="en-US" dirty="0"/>
              <a:t>位？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01886" y="2686252"/>
            <a:ext cx="138199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字节最多</a:t>
            </a:r>
            <a:r>
              <a:rPr lang="en-US" altLang="zh-CN" dirty="0"/>
              <a:t>7</a:t>
            </a:r>
            <a:r>
              <a:rPr lang="zh-CN" altLang="en-US" dirty="0"/>
              <a:t>，字最多</a:t>
            </a:r>
            <a:r>
              <a:rPr lang="en-US" altLang="zh-CN" dirty="0"/>
              <a:t>15….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869" y="3718669"/>
            <a:ext cx="5846158" cy="246908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D32AE89-AA26-4166-882C-E27E180FBC41}"/>
              </a:ext>
            </a:extLst>
          </p:cNvPr>
          <p:cNvSpPr/>
          <p:nvPr/>
        </p:nvSpPr>
        <p:spPr>
          <a:xfrm>
            <a:off x="6182591" y="5100323"/>
            <a:ext cx="3133760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D32AE89-AA26-4166-882C-E27E180FBC41}"/>
              </a:ext>
            </a:extLst>
          </p:cNvPr>
          <p:cNvSpPr/>
          <p:nvPr/>
        </p:nvSpPr>
        <p:spPr>
          <a:xfrm>
            <a:off x="6182591" y="5822630"/>
            <a:ext cx="3133760" cy="3651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06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708661"/>
            <a:ext cx="10972800" cy="4525963"/>
          </a:xfrm>
        </p:spPr>
        <p:txBody>
          <a:bodyPr/>
          <a:lstStyle/>
          <a:p>
            <a:r>
              <a:rPr lang="zh-CN" altLang="en-US" dirty="0"/>
              <a:t>讨论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9170" y="1640504"/>
            <a:ext cx="47129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StoneSans"/>
              </a:rPr>
              <a:t>(a) C code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arith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x,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	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y,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	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z)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t1 =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x+y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t2 = z*48;</a:t>
            </a:r>
          </a:p>
          <a:p>
            <a:r>
              <a:rPr lang="fr-FR" altLang="zh-CN" sz="1000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fr-FR" altLang="zh-CN" sz="2400" dirty="0">
                <a:solidFill>
                  <a:srgbClr val="000000"/>
                </a:solidFill>
                <a:latin typeface="ZztexMono-Regular"/>
              </a:rPr>
              <a:t>int t3 = t1 &amp; 0xFFFF;</a:t>
            </a:r>
          </a:p>
          <a:p>
            <a:r>
              <a:rPr lang="fr-FR" altLang="zh-CN" sz="1000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fr-FR" altLang="zh-CN" sz="2400" dirty="0">
                <a:solidFill>
                  <a:srgbClr val="000000"/>
                </a:solidFill>
                <a:latin typeface="ZztexMono-Regular"/>
              </a:rPr>
              <a:t>int t4 = t2 * t3;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9 	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return t4;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362700" y="1694369"/>
            <a:ext cx="551307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StoneSans"/>
              </a:rPr>
              <a:t>(b) Assembly code</a:t>
            </a:r>
          </a:p>
          <a:p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x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+8, y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+12, z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+16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16(%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z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(%eax,%eax,2),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z*3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sall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$4,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t2 = z*48</a:t>
            </a:r>
          </a:p>
          <a:p>
            <a:r>
              <a:rPr lang="es-ES" altLang="zh-CN" sz="1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s-ES" altLang="zh-CN" sz="2400" dirty="0">
                <a:solidFill>
                  <a:srgbClr val="000000"/>
                </a:solidFill>
                <a:latin typeface="ZztexMono-Regular"/>
              </a:rPr>
              <a:t>movl 12(%ebp), %edx </a:t>
            </a:r>
            <a:r>
              <a:rPr lang="es-ES" altLang="zh-CN" sz="2000" i="1" dirty="0">
                <a:solidFill>
                  <a:srgbClr val="00AEF0"/>
                </a:solidFill>
                <a:latin typeface="ZztexMono-Italic"/>
              </a:rPr>
              <a:t>y</a:t>
            </a:r>
          </a:p>
          <a:p>
            <a:r>
              <a:rPr lang="fr-FR" altLang="zh-CN" sz="10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fr-FR" altLang="zh-CN" sz="2400" dirty="0">
                <a:solidFill>
                  <a:srgbClr val="000000"/>
                </a:solidFill>
                <a:latin typeface="ZztexMono-Regular"/>
              </a:rPr>
              <a:t>addl 8(%ebp), %edx </a:t>
            </a:r>
            <a:r>
              <a:rPr lang="fr-FR" altLang="zh-CN" sz="2000" i="1" dirty="0">
                <a:solidFill>
                  <a:srgbClr val="00AEF0"/>
                </a:solidFill>
                <a:latin typeface="ZztexMono-Italic"/>
              </a:rPr>
              <a:t>t1 = x+y</a:t>
            </a:r>
          </a:p>
          <a:p>
            <a:r>
              <a:rPr lang="de-DE" altLang="zh-CN" sz="10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de-DE" altLang="zh-CN" sz="2400" dirty="0">
                <a:solidFill>
                  <a:srgbClr val="000000"/>
                </a:solidFill>
                <a:latin typeface="ZztexMono-Regular"/>
              </a:rPr>
              <a:t>andl $65535, %edx </a:t>
            </a:r>
            <a:r>
              <a:rPr lang="de-DE" altLang="zh-CN" sz="2000" i="1" dirty="0">
                <a:solidFill>
                  <a:srgbClr val="00AEF0"/>
                </a:solidFill>
                <a:latin typeface="ZztexMono-Italic"/>
              </a:rPr>
              <a:t>t3 = t1&amp;0xFFFF</a:t>
            </a:r>
          </a:p>
          <a:p>
            <a:r>
              <a:rPr lang="fr-FR" altLang="zh-CN" sz="10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fr-FR" altLang="zh-CN" sz="2400" dirty="0">
                <a:solidFill>
                  <a:srgbClr val="000000"/>
                </a:solidFill>
                <a:latin typeface="ZztexMono-Regular"/>
              </a:rPr>
              <a:t>imull %edx, %eax </a:t>
            </a:r>
            <a:r>
              <a:rPr lang="fr-FR" altLang="zh-CN" sz="2000" i="1" dirty="0">
                <a:solidFill>
                  <a:srgbClr val="00AEF0"/>
                </a:solidFill>
                <a:latin typeface="ZztexMono-Italic"/>
              </a:rPr>
              <a:t>Return t4 = t2*t3</a:t>
            </a:r>
            <a:endParaRPr lang="zh-CN" altLang="en-US" sz="2400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2857500" y="3717996"/>
            <a:ext cx="5880100" cy="373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2898775" y="3371751"/>
            <a:ext cx="5067935" cy="7544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857500" y="4446270"/>
            <a:ext cx="6526213" cy="34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/>
          <p:nvPr/>
        </p:nvCxnSpPr>
        <p:spPr>
          <a:xfrm flipV="1">
            <a:off x="2898775" y="4869180"/>
            <a:ext cx="5422265" cy="1143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2386730" y="1171149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21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93519" y="931456"/>
            <a:ext cx="32966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main()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sum(1, 3);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93520" y="2215634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dirty="0">
                <a:latin typeface="ZztexMono-Regular"/>
              </a:rPr>
              <a:t>unix&gt; </a:t>
            </a:r>
            <a:r>
              <a:rPr lang="pt-BR" altLang="zh-CN" i="1" dirty="0">
                <a:latin typeface="ZztexMono-Italic"/>
              </a:rPr>
              <a:t>gcc -O1 </a:t>
            </a:r>
            <a:r>
              <a:rPr lang="pt-BR" altLang="zh-CN" b="1" i="1" dirty="0">
                <a:solidFill>
                  <a:srgbClr val="FF0000"/>
                </a:solidFill>
                <a:latin typeface="ZztexMono-Italic"/>
              </a:rPr>
              <a:t>-o</a:t>
            </a:r>
            <a:r>
              <a:rPr lang="pt-BR" altLang="zh-CN" i="1" dirty="0">
                <a:latin typeface="ZztexMono-Italic"/>
              </a:rPr>
              <a:t> prog code.o main.c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93520" y="3323630"/>
            <a:ext cx="68711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Disassembly of function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sum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in executable file 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prog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08048394 &lt;sum&gt;: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Offset Bytes Equivalent assembly language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8048394: 55 			push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8048395: 89 e5 			mov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8048397: 8b 45 0c 	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0xc(%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804839a: 03 45 08 		add 0x8(%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804839d: 01 05 18 a0 04 08 	add %eax,0x804a018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80483a3: 5d pop %ebp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80483a4: c3 ret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703070" y="4206240"/>
            <a:ext cx="100584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460" y="3886200"/>
            <a:ext cx="81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起点不为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9" idx="3"/>
          </p:cNvCxnSpPr>
          <p:nvPr/>
        </p:nvCxnSpPr>
        <p:spPr>
          <a:xfrm>
            <a:off x="1062990" y="4209366"/>
            <a:ext cx="640080" cy="15117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6240780" y="5326380"/>
            <a:ext cx="115443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95210" y="5862786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有了确定地址</a:t>
            </a:r>
          </a:p>
        </p:txBody>
      </p:sp>
      <p:cxnSp>
        <p:nvCxnSpPr>
          <p:cNvPr id="14" name="直接箭头连接符 13"/>
          <p:cNvCxnSpPr>
            <a:stCxn id="13" idx="0"/>
            <a:endCxn id="12" idx="5"/>
          </p:cNvCxnSpPr>
          <p:nvPr/>
        </p:nvCxnSpPr>
        <p:spPr>
          <a:xfrm flipH="1" flipV="1">
            <a:off x="7226148" y="5589795"/>
            <a:ext cx="986307" cy="2729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AA1F6D0-5881-48A5-A5C9-16C32CAFBCF0}"/>
              </a:ext>
            </a:extLst>
          </p:cNvPr>
          <p:cNvSpPr txBox="1"/>
          <p:nvPr/>
        </p:nvSpPr>
        <p:spPr>
          <a:xfrm>
            <a:off x="644034" y="486431"/>
            <a:ext cx="353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r>
              <a:rPr lang="en-US" altLang="zh-CN" b="1" dirty="0"/>
              <a:t>-</a:t>
            </a:r>
            <a:r>
              <a:rPr lang="zh-CN" altLang="en-US" b="1" dirty="0"/>
              <a:t>代码示例（链接后）：</a:t>
            </a:r>
          </a:p>
        </p:txBody>
      </p:sp>
      <p:sp>
        <p:nvSpPr>
          <p:cNvPr id="16" name="椭圆 15"/>
          <p:cNvSpPr/>
          <p:nvPr/>
        </p:nvSpPr>
        <p:spPr>
          <a:xfrm>
            <a:off x="3141863" y="2260410"/>
            <a:ext cx="327420" cy="324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493520" y="2584966"/>
            <a:ext cx="2608406" cy="369332"/>
            <a:chOff x="1493520" y="2584966"/>
            <a:chExt cx="2608406" cy="369332"/>
          </a:xfrm>
        </p:grpSpPr>
        <p:sp>
          <p:nvSpPr>
            <p:cNvPr id="5" name="矩形 4"/>
            <p:cNvSpPr/>
            <p:nvPr/>
          </p:nvSpPr>
          <p:spPr>
            <a:xfrm>
              <a:off x="1493520" y="2584966"/>
              <a:ext cx="2608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>
                  <a:latin typeface="ZztexMono-Regular"/>
                </a:rPr>
                <a:t>unix</a:t>
              </a:r>
              <a:r>
                <a:rPr lang="en-US" altLang="zh-CN" dirty="0">
                  <a:latin typeface="ZztexMono-Regular"/>
                </a:rPr>
                <a:t>&gt; </a:t>
              </a:r>
              <a:r>
                <a:rPr lang="en-US" altLang="zh-CN" i="1" dirty="0" err="1">
                  <a:latin typeface="ZztexMono-Italic"/>
                </a:rPr>
                <a:t>objdump</a:t>
              </a:r>
              <a:r>
                <a:rPr lang="en-US" altLang="zh-CN" i="1" dirty="0">
                  <a:latin typeface="ZztexMono-Italic"/>
                </a:rPr>
                <a:t> -d </a:t>
              </a:r>
              <a:r>
                <a:rPr lang="en-US" altLang="zh-CN" i="1" dirty="0" err="1">
                  <a:latin typeface="ZztexMono-Italic"/>
                </a:rPr>
                <a:t>prog</a:t>
              </a:r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3141863" y="2604250"/>
              <a:ext cx="327420" cy="32455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1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2" grpId="0" animBg="1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1015130" y="786685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9865" y="1382303"/>
            <a:ext cx="3854595" cy="22733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44899" y="2979935"/>
            <a:ext cx="8207403" cy="33764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842664" y="4166755"/>
            <a:ext cx="1610591" cy="270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42664" y="4504458"/>
            <a:ext cx="1610591" cy="270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42664" y="4842162"/>
            <a:ext cx="2815936" cy="270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42664" y="5188814"/>
            <a:ext cx="2815936" cy="270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42664" y="5510931"/>
            <a:ext cx="2036618" cy="270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9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891541"/>
            <a:ext cx="10972800" cy="708659"/>
          </a:xfrm>
        </p:spPr>
        <p:txBody>
          <a:bodyPr/>
          <a:lstStyle/>
          <a:p>
            <a:r>
              <a:rPr lang="zh-CN" altLang="en-US" sz="2400" dirty="0"/>
              <a:t>练习</a:t>
            </a:r>
            <a:r>
              <a:rPr lang="en-US" altLang="zh-CN" sz="2400" dirty="0"/>
              <a:t>3-10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70660" y="1600200"/>
            <a:ext cx="37663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arith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x,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y,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z)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t1 = </a:t>
            </a:r>
            <a:r>
              <a:rPr lang="en-US" altLang="zh-CN" sz="2400" u="sng" dirty="0">
                <a:solidFill>
                  <a:srgbClr val="000000"/>
                </a:solidFill>
                <a:latin typeface="ZztexMono-Regular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t2 = </a:t>
            </a:r>
            <a:r>
              <a:rPr lang="en-US" altLang="zh-CN" sz="2400" u="sng" dirty="0">
                <a:solidFill>
                  <a:srgbClr val="000000"/>
                </a:solidFill>
                <a:latin typeface="ZztexMono-Regular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t3 = </a:t>
            </a:r>
            <a:r>
              <a:rPr lang="en-US" altLang="zh-CN" sz="2400" u="sng" dirty="0">
                <a:solidFill>
                  <a:srgbClr val="000000"/>
                </a:solidFill>
                <a:latin typeface="ZztexMono-Regular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t4 = </a:t>
            </a:r>
            <a:r>
              <a:rPr lang="en-US" altLang="zh-CN" sz="2400" u="sng" dirty="0">
                <a:solidFill>
                  <a:srgbClr val="000000"/>
                </a:solidFill>
                <a:latin typeface="ZztexMono-Regular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9	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return t4;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814060" y="1755696"/>
            <a:ext cx="46215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x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+8, y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+12, z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+16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xorl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sarl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$3,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notl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pt-BR" altLang="zh-CN" sz="10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subl 16(%ebp), %eax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2386730" y="1171149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11582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127" y="789709"/>
            <a:ext cx="5386523" cy="280265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96B9653-67FE-4777-9F79-E40D8FACA469}"/>
              </a:ext>
            </a:extLst>
          </p:cNvPr>
          <p:cNvGrpSpPr/>
          <p:nvPr/>
        </p:nvGrpSpPr>
        <p:grpSpPr>
          <a:xfrm>
            <a:off x="5850082" y="2927156"/>
            <a:ext cx="5340508" cy="3280716"/>
            <a:chOff x="5850082" y="2927156"/>
            <a:chExt cx="5340508" cy="328071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1888" y="3655409"/>
              <a:ext cx="3837967" cy="255246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0082" y="2927156"/>
              <a:ext cx="5340508" cy="739452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4825993" y="2637454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45C3A7-59B4-4828-8824-0A8522ABAFB5}"/>
              </a:ext>
            </a:extLst>
          </p:cNvPr>
          <p:cNvSpPr/>
          <p:nvPr/>
        </p:nvSpPr>
        <p:spPr>
          <a:xfrm>
            <a:off x="3009090" y="1277982"/>
            <a:ext cx="13796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t1=</a:t>
            </a:r>
            <a:r>
              <a:rPr lang="en-US" altLang="zh-CN" sz="2400" dirty="0" err="1">
                <a:solidFill>
                  <a:srgbClr val="0070C0"/>
                </a:solidFill>
              </a:rPr>
              <a:t>x|y</a:t>
            </a:r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t2=t1&gt;&gt;3</a:t>
            </a:r>
          </a:p>
          <a:p>
            <a:r>
              <a:rPr lang="en-US" altLang="zh-CN" sz="2400" dirty="0">
                <a:solidFill>
                  <a:srgbClr val="0070C0"/>
                </a:solidFill>
              </a:rPr>
              <a:t>t3=~t2;</a:t>
            </a:r>
          </a:p>
          <a:p>
            <a:r>
              <a:rPr lang="en-US" altLang="zh-CN" sz="2400" dirty="0">
                <a:solidFill>
                  <a:srgbClr val="0070C0"/>
                </a:solidFill>
              </a:rPr>
              <a:t>t4=z-t3</a:t>
            </a:r>
          </a:p>
        </p:txBody>
      </p:sp>
    </p:spTree>
    <p:extLst>
      <p:ext uri="{BB962C8B-B14F-4D97-AF65-F5344CB8AC3E}">
        <p14:creationId xmlns:p14="http://schemas.microsoft.com/office/powerpoint/2010/main" val="13930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54480" y="1257300"/>
            <a:ext cx="7183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xorl</a:t>
            </a:r>
            <a:r>
              <a:rPr lang="en-US" altLang="zh-CN" sz="3200" dirty="0"/>
              <a:t> %</a:t>
            </a:r>
            <a:r>
              <a:rPr lang="en-US" altLang="zh-CN" sz="3200" dirty="0" err="1"/>
              <a:t>edx</a:t>
            </a:r>
            <a:r>
              <a:rPr lang="en-US" altLang="zh-CN" sz="3200" dirty="0"/>
              <a:t>,%</a:t>
            </a:r>
            <a:r>
              <a:rPr lang="en-US" altLang="zh-CN" sz="3200" dirty="0" err="1"/>
              <a:t>edx</a:t>
            </a:r>
            <a:r>
              <a:rPr lang="en-US" altLang="zh-CN" sz="3200" dirty="0"/>
              <a:t>        </a:t>
            </a:r>
            <a:r>
              <a:rPr lang="en-US" altLang="zh-CN" sz="3200" dirty="0" err="1"/>
              <a:t>xorq</a:t>
            </a:r>
            <a:r>
              <a:rPr lang="zh-CN" altLang="en-US" sz="3200" dirty="0"/>
              <a:t>  </a:t>
            </a:r>
            <a:r>
              <a:rPr lang="en-US" altLang="zh-CN" sz="3200" dirty="0"/>
              <a:t>%</a:t>
            </a:r>
            <a:r>
              <a:rPr lang="en-US" altLang="zh-CN" sz="3200" dirty="0" err="1"/>
              <a:t>rdx</a:t>
            </a:r>
            <a:r>
              <a:rPr lang="en-US" altLang="zh-CN" sz="3200" dirty="0"/>
              <a:t>,%</a:t>
            </a:r>
            <a:r>
              <a:rPr lang="en-US" altLang="zh-CN" sz="3200" dirty="0" err="1"/>
              <a:t>rdx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实现什么作用？</a:t>
            </a:r>
            <a:endParaRPr lang="en-US" altLang="zh-CN" sz="3200" dirty="0"/>
          </a:p>
          <a:p>
            <a:r>
              <a:rPr lang="zh-CN" altLang="en-US" sz="3200" dirty="0"/>
              <a:t>直接的实现方式是什么？</a:t>
            </a:r>
            <a:endParaRPr lang="en-US" altLang="zh-CN" sz="3200" dirty="0"/>
          </a:p>
          <a:p>
            <a:r>
              <a:rPr lang="zh-CN" altLang="en-US" sz="3200" dirty="0"/>
              <a:t>比较一下两者编码字节长度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09600" y="891541"/>
            <a:ext cx="10972800" cy="7086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练习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18D0D-825F-4CC0-B1F2-5AA819565A80}"/>
              </a:ext>
            </a:extLst>
          </p:cNvPr>
          <p:cNvSpPr/>
          <p:nvPr/>
        </p:nvSpPr>
        <p:spPr>
          <a:xfrm>
            <a:off x="769034" y="4489131"/>
            <a:ext cx="47455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在系统中看看区别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在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–S</a:t>
            </a:r>
            <a:r>
              <a:rPr lang="zh-CN" altLang="en-US" dirty="0"/>
              <a:t> </a:t>
            </a:r>
            <a:r>
              <a:rPr lang="en-US" altLang="zh-CN" dirty="0" err="1"/>
              <a:t>main.c</a:t>
            </a:r>
            <a:r>
              <a:rPr lang="zh-CN" altLang="en-US" dirty="0"/>
              <a:t>的输出，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加上一条语句</a:t>
            </a:r>
            <a:r>
              <a:rPr lang="en-US" altLang="zh-CN" dirty="0" err="1"/>
              <a:t>xorl</a:t>
            </a:r>
            <a:r>
              <a:rPr lang="zh-CN" altLang="en-US" dirty="0"/>
              <a:t>  </a:t>
            </a:r>
            <a:r>
              <a:rPr lang="en-US" altLang="zh-CN" dirty="0"/>
              <a:t>%</a:t>
            </a:r>
            <a:r>
              <a:rPr lang="en-US" altLang="zh-CN" dirty="0" err="1"/>
              <a:t>edx</a:t>
            </a:r>
            <a:r>
              <a:rPr lang="en-US" altLang="zh-CN" dirty="0"/>
              <a:t>,%</a:t>
            </a:r>
            <a:r>
              <a:rPr lang="en-US" altLang="zh-CN" dirty="0" err="1"/>
              <a:t>edx</a:t>
            </a:r>
            <a:r>
              <a:rPr lang="zh-CN" altLang="en-US" dirty="0"/>
              <a:t>和</a:t>
            </a:r>
            <a:r>
              <a:rPr lang="en-US" altLang="zh-CN" dirty="0"/>
              <a:t>mov $0,%edx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然后</a:t>
            </a:r>
            <a:r>
              <a:rPr lang="en-US" altLang="zh-CN" dirty="0" err="1"/>
              <a:t>gcc</a:t>
            </a:r>
            <a:r>
              <a:rPr lang="zh-CN" altLang="en-US" dirty="0"/>
              <a:t> </a:t>
            </a:r>
            <a:r>
              <a:rPr lang="en-US" altLang="zh-CN" dirty="0"/>
              <a:t>-c</a:t>
            </a:r>
            <a:r>
              <a:rPr lang="zh-CN" altLang="en-US" dirty="0"/>
              <a:t>生成目标文件。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最后</a:t>
            </a:r>
            <a:r>
              <a:rPr lang="en-US" altLang="zh-CN" dirty="0" err="1"/>
              <a:t>objdump</a:t>
            </a:r>
            <a:r>
              <a:rPr lang="zh-CN" altLang="en-US" dirty="0"/>
              <a:t> </a:t>
            </a:r>
            <a:r>
              <a:rPr lang="en-US" altLang="zh-CN" dirty="0"/>
              <a:t>–d</a:t>
            </a:r>
            <a:r>
              <a:rPr lang="zh-CN" altLang="en-US" dirty="0"/>
              <a:t> 看结果。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C5749F-0CFE-44F5-B555-48FDDC5DB40D}"/>
              </a:ext>
            </a:extLst>
          </p:cNvPr>
          <p:cNvSpPr/>
          <p:nvPr/>
        </p:nvSpPr>
        <p:spPr>
          <a:xfrm>
            <a:off x="6608692" y="1965959"/>
            <a:ext cx="53785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0070C0"/>
                </a:solidFill>
              </a:rPr>
              <a:t>xorq</a:t>
            </a:r>
            <a:r>
              <a:rPr lang="zh-CN" altLang="en-US" sz="2400" dirty="0">
                <a:solidFill>
                  <a:srgbClr val="0070C0"/>
                </a:solidFill>
              </a:rPr>
              <a:t>需要</a:t>
            </a:r>
            <a:r>
              <a:rPr lang="en-US" altLang="zh-CN" sz="2400" dirty="0">
                <a:solidFill>
                  <a:srgbClr val="0070C0"/>
                </a:solidFill>
              </a:rPr>
              <a:t>3</a:t>
            </a:r>
            <a:r>
              <a:rPr lang="zh-CN" altLang="en-US" sz="2400" dirty="0">
                <a:solidFill>
                  <a:srgbClr val="0070C0"/>
                </a:solidFill>
              </a:rPr>
              <a:t>字节</a:t>
            </a:r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en-US" altLang="zh-CN" sz="2400" dirty="0" err="1">
                <a:solidFill>
                  <a:srgbClr val="0070C0"/>
                </a:solidFill>
              </a:rPr>
              <a:t>movq</a:t>
            </a:r>
            <a:r>
              <a:rPr lang="zh-CN" altLang="en-US" sz="2400" dirty="0">
                <a:solidFill>
                  <a:srgbClr val="0070C0"/>
                </a:solidFill>
              </a:rPr>
              <a:t>需要</a:t>
            </a:r>
            <a:r>
              <a:rPr lang="en-US" altLang="zh-CN" sz="2400" dirty="0">
                <a:solidFill>
                  <a:srgbClr val="0070C0"/>
                </a:solidFill>
              </a:rPr>
              <a:t>7</a:t>
            </a:r>
            <a:r>
              <a:rPr lang="zh-CN" altLang="en-US" sz="2400" dirty="0">
                <a:solidFill>
                  <a:srgbClr val="0070C0"/>
                </a:solidFill>
              </a:rPr>
              <a:t>字节（含四字节立即数</a:t>
            </a:r>
            <a:r>
              <a:rPr lang="en-US" altLang="zh-CN" sz="2400" dirty="0">
                <a:solidFill>
                  <a:srgbClr val="0070C0"/>
                </a:solidFill>
              </a:rPr>
              <a:t>$0</a:t>
            </a:r>
            <a:r>
              <a:rPr lang="zh-CN" altLang="en-US" sz="2400" dirty="0">
                <a:solidFill>
                  <a:srgbClr val="0070C0"/>
                </a:solidFill>
              </a:rPr>
              <a:t>）</a:t>
            </a:r>
            <a:endParaRPr lang="en-US" altLang="zh-CN" sz="2400" dirty="0">
              <a:solidFill>
                <a:srgbClr val="0070C0"/>
              </a:solidFill>
            </a:endParaRPr>
          </a:p>
          <a:p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zh-CN" altLang="en-US" sz="2400" dirty="0">
                <a:solidFill>
                  <a:srgbClr val="0070C0"/>
                </a:solidFill>
              </a:rPr>
              <a:t>甚至</a:t>
            </a:r>
            <a:r>
              <a:rPr lang="en-US" altLang="zh-CN" sz="2400" dirty="0" err="1">
                <a:solidFill>
                  <a:srgbClr val="0070C0"/>
                </a:solidFill>
              </a:rPr>
              <a:t>xorl</a:t>
            </a:r>
            <a:r>
              <a:rPr lang="en-US" altLang="zh-CN" sz="2400" dirty="0">
                <a:solidFill>
                  <a:srgbClr val="0070C0"/>
                </a:solidFill>
              </a:rPr>
              <a:t> %</a:t>
            </a:r>
            <a:r>
              <a:rPr lang="en-US" altLang="zh-CN" sz="2400" dirty="0" err="1">
                <a:solidFill>
                  <a:srgbClr val="0070C0"/>
                </a:solidFill>
              </a:rPr>
              <a:t>edx</a:t>
            </a:r>
            <a:r>
              <a:rPr lang="en-US" altLang="zh-CN" sz="2400" dirty="0">
                <a:solidFill>
                  <a:srgbClr val="0070C0"/>
                </a:solidFill>
              </a:rPr>
              <a:t>,%</a:t>
            </a:r>
            <a:r>
              <a:rPr lang="en-US" altLang="zh-CN" sz="2400" dirty="0" err="1">
                <a:solidFill>
                  <a:srgbClr val="0070C0"/>
                </a:solidFill>
              </a:rPr>
              <a:t>edx</a:t>
            </a:r>
            <a:r>
              <a:rPr lang="zh-CN" altLang="en-US" sz="2400" dirty="0">
                <a:solidFill>
                  <a:srgbClr val="0070C0"/>
                </a:solidFill>
              </a:rPr>
              <a:t>对</a:t>
            </a:r>
            <a:r>
              <a:rPr lang="en-US" altLang="zh-CN" sz="2400" dirty="0" err="1">
                <a:solidFill>
                  <a:srgbClr val="0070C0"/>
                </a:solidFill>
              </a:rPr>
              <a:t>xorq</a:t>
            </a:r>
            <a:r>
              <a:rPr lang="zh-CN" altLang="en-US" sz="2400" dirty="0">
                <a:solidFill>
                  <a:srgbClr val="0070C0"/>
                </a:solidFill>
              </a:rPr>
              <a:t>进行</a:t>
            </a:r>
            <a:r>
              <a:rPr lang="en-US" altLang="zh-CN" sz="2400" dirty="0">
                <a:solidFill>
                  <a:srgbClr val="0070C0"/>
                </a:solidFill>
              </a:rPr>
              <a:t>64</a:t>
            </a:r>
            <a:r>
              <a:rPr lang="zh-CN" altLang="en-US" sz="2400" dirty="0">
                <a:solidFill>
                  <a:srgbClr val="0070C0"/>
                </a:solidFill>
              </a:rPr>
              <a:t>位</a:t>
            </a:r>
            <a:r>
              <a:rPr lang="en-US" altLang="zh-CN" sz="2400" dirty="0" err="1">
                <a:solidFill>
                  <a:srgbClr val="0070C0"/>
                </a:solidFill>
              </a:rPr>
              <a:t>rdx</a:t>
            </a:r>
            <a:r>
              <a:rPr lang="zh-CN" altLang="en-US" sz="2400" dirty="0">
                <a:solidFill>
                  <a:srgbClr val="0070C0"/>
                </a:solidFill>
              </a:rPr>
              <a:t>的清零，</a:t>
            </a:r>
            <a:r>
              <a:rPr lang="en-US" altLang="zh-CN" sz="2400" dirty="0">
                <a:solidFill>
                  <a:srgbClr val="0070C0"/>
                </a:solidFill>
              </a:rPr>
              <a:t>2</a:t>
            </a:r>
            <a:r>
              <a:rPr lang="zh-CN" altLang="en-US" sz="2400" dirty="0">
                <a:solidFill>
                  <a:srgbClr val="0070C0"/>
                </a:solidFill>
              </a:rPr>
              <a:t>字节</a:t>
            </a:r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zh-CN" altLang="en-US" sz="2400" dirty="0">
                <a:solidFill>
                  <a:srgbClr val="0070C0"/>
                </a:solidFill>
              </a:rPr>
              <a:t>或者</a:t>
            </a:r>
            <a:r>
              <a:rPr lang="en-US" altLang="zh-CN" sz="2400" dirty="0" err="1">
                <a:solidFill>
                  <a:srgbClr val="0070C0"/>
                </a:solidFill>
              </a:rPr>
              <a:t>movl</a:t>
            </a:r>
            <a:r>
              <a:rPr lang="en-US" altLang="zh-CN" sz="2400" dirty="0">
                <a:solidFill>
                  <a:srgbClr val="0070C0"/>
                </a:solidFill>
              </a:rPr>
              <a:t> $0,%edx</a:t>
            </a:r>
            <a:r>
              <a:rPr lang="zh-CN" altLang="en-US" sz="2400" dirty="0">
                <a:solidFill>
                  <a:srgbClr val="0070C0"/>
                </a:solidFill>
              </a:rPr>
              <a:t>，</a:t>
            </a:r>
            <a:r>
              <a:rPr lang="en-US" altLang="zh-CN" sz="2400" dirty="0">
                <a:solidFill>
                  <a:srgbClr val="0070C0"/>
                </a:solidFill>
              </a:rPr>
              <a:t>5</a:t>
            </a:r>
            <a:r>
              <a:rPr lang="zh-CN" altLang="en-US" sz="2400" dirty="0">
                <a:solidFill>
                  <a:srgbClr val="0070C0"/>
                </a:solidFill>
              </a:rPr>
              <a:t>字节对</a:t>
            </a:r>
            <a:r>
              <a:rPr lang="en-US" altLang="zh-CN" sz="2400" dirty="0">
                <a:solidFill>
                  <a:srgbClr val="0070C0"/>
                </a:solidFill>
              </a:rPr>
              <a:t>64</a:t>
            </a:r>
            <a:r>
              <a:rPr lang="zh-CN" altLang="en-US" sz="2400" dirty="0">
                <a:solidFill>
                  <a:srgbClr val="0070C0"/>
                </a:solidFill>
              </a:rPr>
              <a:t>位</a:t>
            </a:r>
            <a:r>
              <a:rPr lang="en-US" altLang="zh-CN" sz="2400" dirty="0" err="1">
                <a:solidFill>
                  <a:srgbClr val="0070C0"/>
                </a:solidFill>
              </a:rPr>
              <a:t>rdx</a:t>
            </a:r>
            <a:r>
              <a:rPr lang="zh-CN" altLang="en-US" sz="2400" dirty="0">
                <a:solidFill>
                  <a:srgbClr val="0070C0"/>
                </a:solidFill>
              </a:rPr>
              <a:t>进行清零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83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86788" y="6491613"/>
            <a:ext cx="2844800" cy="365125"/>
          </a:xfrm>
        </p:spPr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60412" y="416501"/>
            <a:ext cx="11243310" cy="3354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3.3.4</a:t>
            </a:r>
            <a:r>
              <a:rPr lang="zh-CN" altLang="en-US" dirty="0"/>
              <a:t> 特殊算术操作</a:t>
            </a:r>
            <a:endParaRPr lang="en-US" altLang="zh-CN" dirty="0"/>
          </a:p>
          <a:p>
            <a:pPr lvl="1"/>
            <a:r>
              <a:rPr lang="zh-CN" altLang="en-US" dirty="0"/>
              <a:t>两个</a:t>
            </a:r>
            <a:r>
              <a:rPr lang="en-US" altLang="zh-CN" dirty="0"/>
              <a:t>32</a:t>
            </a:r>
            <a:r>
              <a:rPr lang="zh-CN" altLang="en-US" dirty="0"/>
              <a:t>位数的全</a:t>
            </a:r>
            <a:r>
              <a:rPr lang="en-US" altLang="zh-CN" dirty="0"/>
              <a:t>64</a:t>
            </a:r>
            <a:r>
              <a:rPr lang="zh-CN" altLang="en-US" dirty="0"/>
              <a:t>位乘积</a:t>
            </a:r>
            <a:r>
              <a:rPr lang="en-US" altLang="zh-CN" dirty="0"/>
              <a:t>|</a:t>
            </a:r>
            <a:r>
              <a:rPr lang="zh-CN" altLang="en-US" dirty="0"/>
              <a:t>两个</a:t>
            </a:r>
            <a:r>
              <a:rPr lang="en-US" altLang="zh-CN" dirty="0"/>
              <a:t>64</a:t>
            </a:r>
            <a:r>
              <a:rPr lang="zh-CN" altLang="en-US" dirty="0"/>
              <a:t>位数的全</a:t>
            </a:r>
            <a:r>
              <a:rPr lang="en-US" altLang="zh-CN" dirty="0"/>
              <a:t>128</a:t>
            </a:r>
            <a:r>
              <a:rPr lang="zh-CN" altLang="en-US" dirty="0"/>
              <a:t>位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oct</a:t>
            </a:r>
            <a:r>
              <a:rPr lang="en-US" altLang="zh-CN" dirty="0">
                <a:solidFill>
                  <a:srgbClr val="FF0000"/>
                </a:solidFill>
              </a:rPr>
              <a:t> word)</a:t>
            </a:r>
            <a:r>
              <a:rPr lang="zh-CN" altLang="en-US" dirty="0"/>
              <a:t>乘积</a:t>
            </a:r>
            <a:endParaRPr lang="en-US" altLang="zh-CN" dirty="0"/>
          </a:p>
          <a:p>
            <a:pPr lvl="1"/>
            <a:r>
              <a:rPr lang="zh-CN" altLang="en-US" dirty="0"/>
              <a:t>指令中只给出</a:t>
            </a:r>
            <a:r>
              <a:rPr lang="zh-CN" altLang="en-US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</a:t>
            </a:r>
            <a:r>
              <a:rPr lang="zh-CN" altLang="en-US" dirty="0"/>
              <a:t>操作数，另一个操作数：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32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zh-CN" altLang="en-US" dirty="0"/>
              <a:t>乘法是</a:t>
            </a:r>
            <a:r>
              <a:rPr lang="en-US" altLang="zh-CN" dirty="0"/>
              <a:t>%</a:t>
            </a:r>
            <a:r>
              <a:rPr lang="en-US" altLang="zh-CN" dirty="0" err="1"/>
              <a:t>eax</a:t>
            </a:r>
            <a:r>
              <a:rPr lang="zh-CN" altLang="en-US" dirty="0"/>
              <a:t>，除法是</a:t>
            </a:r>
            <a:r>
              <a:rPr lang="en-US" altLang="zh-CN" dirty="0"/>
              <a:t>%</a:t>
            </a:r>
            <a:r>
              <a:rPr lang="en-US" altLang="zh-CN" dirty="0" err="1"/>
              <a:t>edx</a:t>
            </a:r>
            <a:r>
              <a:rPr lang="en-US" altLang="zh-CN" dirty="0"/>
              <a:t>:%</a:t>
            </a:r>
            <a:r>
              <a:rPr lang="en-US" altLang="zh-CN" dirty="0" err="1"/>
              <a:t>eax</a:t>
            </a:r>
            <a:r>
              <a:rPr lang="zh-CN" altLang="en-US" dirty="0"/>
              <a:t>）（</a:t>
            </a:r>
            <a:r>
              <a:rPr lang="en-US" altLang="zh-CN" dirty="0">
                <a:solidFill>
                  <a:srgbClr val="FF0000"/>
                </a:solidFill>
              </a:rPr>
              <a:t>64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zh-CN" altLang="en-US" dirty="0"/>
              <a:t>乘法是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，除法是</a:t>
            </a: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r>
              <a:rPr lang="en-US" altLang="zh-CN" dirty="0"/>
              <a:t>:%</a:t>
            </a:r>
            <a:r>
              <a:rPr lang="en-US" altLang="zh-CN" dirty="0" err="1"/>
              <a:t>rax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目的操作数也隐含</a:t>
            </a:r>
            <a:r>
              <a:rPr lang="en-US" altLang="zh-CN" dirty="0"/>
              <a:t>	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32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zh-CN" altLang="en-US" dirty="0"/>
              <a:t>乘法是</a:t>
            </a:r>
            <a:r>
              <a:rPr lang="en-US" altLang="zh-CN" dirty="0"/>
              <a:t>%</a:t>
            </a:r>
            <a:r>
              <a:rPr lang="en-US" altLang="zh-CN" dirty="0" err="1"/>
              <a:t>edx</a:t>
            </a:r>
            <a:r>
              <a:rPr lang="en-US" altLang="zh-CN" dirty="0"/>
              <a:t>:%</a:t>
            </a:r>
            <a:r>
              <a:rPr lang="en-US" altLang="zh-CN" dirty="0" err="1"/>
              <a:t>eax</a:t>
            </a:r>
            <a:r>
              <a:rPr lang="zh-CN" altLang="en-US" dirty="0"/>
              <a:t>，除法商在</a:t>
            </a:r>
            <a:r>
              <a:rPr lang="en-US" altLang="zh-CN" dirty="0"/>
              <a:t>%</a:t>
            </a:r>
            <a:r>
              <a:rPr lang="en-US" altLang="zh-CN" dirty="0" err="1"/>
              <a:t>eax</a:t>
            </a:r>
            <a:r>
              <a:rPr lang="zh-CN" altLang="en-US" dirty="0"/>
              <a:t>余数在</a:t>
            </a:r>
            <a:r>
              <a:rPr lang="en-US" altLang="zh-CN" dirty="0"/>
              <a:t>%</a:t>
            </a:r>
            <a:r>
              <a:rPr lang="en-US" altLang="zh-CN" dirty="0" err="1"/>
              <a:t>edx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			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64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zh-CN" altLang="en-US" dirty="0"/>
              <a:t>乘法是</a:t>
            </a: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r>
              <a:rPr lang="en-US" altLang="zh-CN" dirty="0"/>
              <a:t>:%</a:t>
            </a:r>
            <a:r>
              <a:rPr lang="en-US" altLang="zh-CN" dirty="0" err="1"/>
              <a:t>rax</a:t>
            </a:r>
            <a:r>
              <a:rPr lang="zh-CN" altLang="en-US" dirty="0"/>
              <a:t>，除法商在</a:t>
            </a:r>
            <a:r>
              <a:rPr lang="en-US" altLang="zh-CN" dirty="0"/>
              <a:t>%</a:t>
            </a:r>
            <a:r>
              <a:rPr lang="en-US" altLang="zh-CN" dirty="0" err="1"/>
              <a:t>rax</a:t>
            </a:r>
            <a:r>
              <a:rPr lang="zh-CN" altLang="en-US" dirty="0"/>
              <a:t>余数在</a:t>
            </a:r>
            <a:r>
              <a:rPr lang="en-US" altLang="zh-CN" dirty="0"/>
              <a:t>%</a:t>
            </a:r>
            <a:r>
              <a:rPr lang="en-US" altLang="zh-CN" dirty="0" err="1"/>
              <a:t>rdx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5217" y="3663626"/>
            <a:ext cx="7585246" cy="30012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F09B15-3268-4E84-AAD5-56C567000569}"/>
              </a:ext>
            </a:extLst>
          </p:cNvPr>
          <p:cNvSpPr txBox="1"/>
          <p:nvPr/>
        </p:nvSpPr>
        <p:spPr>
          <a:xfrm>
            <a:off x="1441625" y="4084230"/>
            <a:ext cx="120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imulq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F09B15-3268-4E84-AAD5-56C567000569}"/>
              </a:ext>
            </a:extLst>
          </p:cNvPr>
          <p:cNvSpPr txBox="1"/>
          <p:nvPr/>
        </p:nvSpPr>
        <p:spPr>
          <a:xfrm>
            <a:off x="1441624" y="4344789"/>
            <a:ext cx="120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mulq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F09B15-3268-4E84-AAD5-56C567000569}"/>
              </a:ext>
            </a:extLst>
          </p:cNvPr>
          <p:cNvSpPr txBox="1"/>
          <p:nvPr/>
        </p:nvSpPr>
        <p:spPr>
          <a:xfrm>
            <a:off x="1441624" y="4860438"/>
            <a:ext cx="1483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cqto</a:t>
            </a:r>
            <a:r>
              <a:rPr lang="en-US" altLang="zh-CN" sz="1600" b="1" dirty="0"/>
              <a:t>( </a:t>
            </a:r>
            <a:r>
              <a:rPr lang="en-US" altLang="zh-CN" sz="1600" b="1" dirty="0" err="1"/>
              <a:t>rdx:rax</a:t>
            </a:r>
            <a:r>
              <a:rPr lang="en-US" altLang="zh-CN" sz="1600" b="1" dirty="0"/>
              <a:t>)</a:t>
            </a:r>
            <a:endParaRPr lang="zh-CN" altLang="en-US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F09B15-3268-4E84-AAD5-56C567000569}"/>
              </a:ext>
            </a:extLst>
          </p:cNvPr>
          <p:cNvSpPr txBox="1"/>
          <p:nvPr/>
        </p:nvSpPr>
        <p:spPr>
          <a:xfrm>
            <a:off x="1441624" y="5376087"/>
            <a:ext cx="120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idivq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F09B15-3268-4E84-AAD5-56C567000569}"/>
              </a:ext>
            </a:extLst>
          </p:cNvPr>
          <p:cNvSpPr txBox="1"/>
          <p:nvPr/>
        </p:nvSpPr>
        <p:spPr>
          <a:xfrm>
            <a:off x="1441624" y="6153059"/>
            <a:ext cx="120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divq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F09B15-3268-4E84-AAD5-56C567000569}"/>
              </a:ext>
            </a:extLst>
          </p:cNvPr>
          <p:cNvSpPr txBox="1"/>
          <p:nvPr/>
        </p:nvSpPr>
        <p:spPr>
          <a:xfrm>
            <a:off x="941052" y="4647906"/>
            <a:ext cx="172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F0"/>
                </a:solidFill>
              </a:rPr>
              <a:t>八字（</a:t>
            </a:r>
            <a:r>
              <a:rPr lang="en-US" altLang="zh-CN" sz="1600" b="1" dirty="0" err="1">
                <a:solidFill>
                  <a:srgbClr val="00B0F0"/>
                </a:solidFill>
              </a:rPr>
              <a:t>oct</a:t>
            </a:r>
            <a:r>
              <a:rPr lang="en-US" altLang="zh-CN" sz="1600" b="1" dirty="0">
                <a:solidFill>
                  <a:srgbClr val="00B0F0"/>
                </a:solidFill>
              </a:rPr>
              <a:t> word</a:t>
            </a:r>
            <a:r>
              <a:rPr lang="zh-CN" altLang="en-US" sz="1600" b="1" dirty="0">
                <a:solidFill>
                  <a:srgbClr val="00B0F0"/>
                </a:solidFill>
              </a:rPr>
              <a:t>）</a:t>
            </a:r>
          </a:p>
        </p:txBody>
      </p:sp>
      <p:sp>
        <p:nvSpPr>
          <p:cNvPr id="2" name="椭圆 1"/>
          <p:cNvSpPr/>
          <p:nvPr/>
        </p:nvSpPr>
        <p:spPr>
          <a:xfrm>
            <a:off x="3342348" y="1507930"/>
            <a:ext cx="1106362" cy="55071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94D8B5-3C73-46E3-9187-C68E0E2C5DE4}"/>
              </a:ext>
            </a:extLst>
          </p:cNvPr>
          <p:cNvSpPr txBox="1"/>
          <p:nvPr/>
        </p:nvSpPr>
        <p:spPr>
          <a:xfrm>
            <a:off x="2925217" y="3401777"/>
            <a:ext cx="804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32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F04D0D-0718-4E70-A5C5-79653F70FAA6}"/>
              </a:ext>
            </a:extLst>
          </p:cNvPr>
          <p:cNvSpPr txBox="1"/>
          <p:nvPr/>
        </p:nvSpPr>
        <p:spPr>
          <a:xfrm>
            <a:off x="1441624" y="3401777"/>
            <a:ext cx="804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64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76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700" y="6629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1028700" y="1101609"/>
            <a:ext cx="839949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x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+8, y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+12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Put y in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000" dirty="0" err="1">
                <a:solidFill>
                  <a:srgbClr val="00AEF0"/>
                </a:solidFill>
                <a:latin typeface="ZztexMono-Regular"/>
              </a:rPr>
              <a:t>eax</a:t>
            </a:r>
            <a:endParaRPr lang="en-US" altLang="zh-CN" sz="20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) 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Multiply by x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) 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Store low-order 32 bits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 4(%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esp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) 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Store high-order 32 bits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0" y="3452976"/>
            <a:ext cx="76276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x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+8, y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+12</a:t>
            </a: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Put x in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000" dirty="0" err="1">
                <a:solidFill>
                  <a:srgbClr val="00AEF0"/>
                </a:solidFill>
                <a:latin typeface="ZztexMono-Regular"/>
              </a:rPr>
              <a:t>edx</a:t>
            </a:r>
            <a:endParaRPr lang="en-US" altLang="zh-CN" sz="20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Copy x to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000" dirty="0" err="1">
                <a:solidFill>
                  <a:srgbClr val="00AEF0"/>
                </a:solidFill>
                <a:latin typeface="ZztexMono-Regular"/>
              </a:rPr>
              <a:t>eax</a:t>
            </a:r>
            <a:endParaRPr lang="en-US" altLang="zh-CN" sz="20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sarl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$31, 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Sign extend x in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000" dirty="0" err="1">
                <a:solidFill>
                  <a:srgbClr val="00AEF0"/>
                </a:solidFill>
                <a:latin typeface="ZztexMono-Regular"/>
              </a:rPr>
              <a:t>edx</a:t>
            </a:r>
            <a:endParaRPr lang="en-US" altLang="zh-CN" sz="20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2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idivl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sz="20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000" dirty="0">
                <a:solidFill>
                  <a:srgbClr val="000000"/>
                </a:solidFill>
                <a:latin typeface="ZztexMono-Regular"/>
              </a:rPr>
              <a:t>) 		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Divide by y</a:t>
            </a:r>
          </a:p>
          <a:p>
            <a:r>
              <a:rPr lang="es-ES" altLang="zh-CN" sz="20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s-ES" altLang="zh-CN" sz="2000" dirty="0">
                <a:solidFill>
                  <a:srgbClr val="000000"/>
                </a:solidFill>
                <a:latin typeface="ZztexMono-Regular"/>
              </a:rPr>
              <a:t>movl %eax, 4(%esp) 		</a:t>
            </a:r>
            <a:r>
              <a:rPr lang="es-ES" altLang="zh-CN" sz="2000" i="1" dirty="0">
                <a:solidFill>
                  <a:srgbClr val="00AEF0"/>
                </a:solidFill>
                <a:latin typeface="ZztexMono-Italic"/>
              </a:rPr>
              <a:t>Store x / y</a:t>
            </a:r>
          </a:p>
          <a:p>
            <a:r>
              <a:rPr lang="es-ES" altLang="zh-CN" sz="20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s-ES" altLang="zh-CN" sz="2000" dirty="0">
                <a:solidFill>
                  <a:srgbClr val="000000"/>
                </a:solidFill>
                <a:latin typeface="ZztexMono-Regular"/>
              </a:rPr>
              <a:t>movl %edx, (%esp) 		</a:t>
            </a:r>
            <a:r>
              <a:rPr lang="es-ES" altLang="zh-CN" sz="2000" i="1" dirty="0">
                <a:solidFill>
                  <a:srgbClr val="00AEF0"/>
                </a:solidFill>
                <a:latin typeface="ZztexMono-Italic"/>
              </a:rPr>
              <a:t>Store x % y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6844692" y="3418128"/>
            <a:ext cx="48552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x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+8, y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+12</a:t>
            </a:r>
          </a:p>
          <a:p>
            <a:r>
              <a:rPr lang="en-US" altLang="zh-CN" sz="9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Load x into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000" dirty="0" err="1">
                <a:solidFill>
                  <a:srgbClr val="00AEF0"/>
                </a:solidFill>
                <a:latin typeface="ZztexMono-Regular"/>
              </a:rPr>
              <a:t>eax</a:t>
            </a:r>
            <a:endParaRPr lang="en-US" altLang="zh-CN" sz="20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900" dirty="0">
                <a:solidFill>
                  <a:srgbClr val="00AEF0"/>
                </a:solidFill>
                <a:latin typeface="StoneSans"/>
              </a:rPr>
              <a:t>2</a:t>
            </a:r>
            <a:r>
              <a:rPr lang="en-US" altLang="zh-CN" sz="900" dirty="0">
                <a:solidFill>
                  <a:srgbClr val="FF0000"/>
                </a:solidFill>
                <a:latin typeface="StoneSans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ZztexMono-Regular"/>
              </a:rPr>
              <a:t>cltd</a:t>
            </a:r>
            <a:r>
              <a:rPr lang="en-US" altLang="zh-CN" sz="2400" dirty="0">
                <a:solidFill>
                  <a:srgbClr val="FF0000"/>
                </a:solidFill>
                <a:latin typeface="ZztexMono-Regular"/>
              </a:rPr>
              <a:t> 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Sign extend into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000" dirty="0" err="1">
                <a:solidFill>
                  <a:srgbClr val="00AEF0"/>
                </a:solidFill>
                <a:latin typeface="ZztexMono-Regular"/>
              </a:rPr>
              <a:t>edx</a:t>
            </a:r>
            <a:endParaRPr lang="en-US" altLang="zh-CN" sz="20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9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idivl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 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Divide by y</a:t>
            </a:r>
          </a:p>
          <a:p>
            <a:r>
              <a:rPr lang="es-ES" altLang="zh-CN" sz="9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s-ES" altLang="zh-CN" sz="2400" dirty="0">
                <a:solidFill>
                  <a:srgbClr val="000000"/>
                </a:solidFill>
                <a:latin typeface="ZztexMono-Regular"/>
              </a:rPr>
              <a:t>movl %eax, 4(%esp) </a:t>
            </a:r>
            <a:r>
              <a:rPr lang="es-ES" altLang="zh-CN" sz="2000" i="1" dirty="0">
                <a:solidFill>
                  <a:srgbClr val="00AEF0"/>
                </a:solidFill>
                <a:latin typeface="ZztexMono-Italic"/>
              </a:rPr>
              <a:t>Store x / y</a:t>
            </a:r>
          </a:p>
          <a:p>
            <a:r>
              <a:rPr lang="es-ES" altLang="zh-CN" sz="9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s-ES" altLang="zh-CN" sz="2400" dirty="0">
                <a:solidFill>
                  <a:srgbClr val="000000"/>
                </a:solidFill>
                <a:latin typeface="ZztexMono-Regular"/>
              </a:rPr>
              <a:t>movl %edx, (%esp) </a:t>
            </a:r>
            <a:r>
              <a:rPr lang="es-ES" altLang="zh-CN" sz="2000" i="1" dirty="0">
                <a:solidFill>
                  <a:srgbClr val="00AEF0"/>
                </a:solidFill>
                <a:latin typeface="ZztexMono-Italic"/>
              </a:rPr>
              <a:t>Store x % y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3675202" y="770662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8605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83030" y="1177290"/>
            <a:ext cx="63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）编写无符号数除法的汇编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）下面代码中</a:t>
            </a:r>
            <a:r>
              <a:rPr lang="en-US" altLang="zh-CN" dirty="0" err="1"/>
              <a:t>num_t</a:t>
            </a:r>
            <a:r>
              <a:rPr lang="zh-CN" altLang="en-US" dirty="0"/>
              <a:t>是什么数据类型？</a:t>
            </a:r>
          </a:p>
        </p:txBody>
      </p:sp>
      <p:sp>
        <p:nvSpPr>
          <p:cNvPr id="4" name="矩形 3"/>
          <p:cNvSpPr/>
          <p:nvPr/>
        </p:nvSpPr>
        <p:spPr>
          <a:xfrm>
            <a:off x="1676400" y="2474173"/>
            <a:ext cx="865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ZztexMono-Regular"/>
              </a:rPr>
              <a:t>void </a:t>
            </a:r>
            <a:r>
              <a:rPr lang="en-US" altLang="zh-CN" sz="2400" dirty="0" err="1">
                <a:latin typeface="ZztexMono-Regular"/>
              </a:rPr>
              <a:t>store_prod</a:t>
            </a:r>
            <a:r>
              <a:rPr lang="en-US" altLang="zh-CN" sz="2400" dirty="0">
                <a:latin typeface="ZztexMono-Regular"/>
              </a:rPr>
              <a:t>(</a:t>
            </a:r>
            <a:r>
              <a:rPr lang="en-US" altLang="zh-CN" sz="2400" dirty="0" err="1">
                <a:latin typeface="ZztexMono-Regular"/>
              </a:rPr>
              <a:t>num_t</a:t>
            </a:r>
            <a:r>
              <a:rPr lang="en-US" altLang="zh-CN" sz="2400" dirty="0">
                <a:latin typeface="ZztexMono-Regular"/>
              </a:rPr>
              <a:t> *</a:t>
            </a:r>
            <a:r>
              <a:rPr lang="en-US" altLang="zh-CN" sz="2400" dirty="0" err="1">
                <a:latin typeface="ZztexMono-Regular"/>
              </a:rPr>
              <a:t>dest</a:t>
            </a:r>
            <a:r>
              <a:rPr lang="en-US" altLang="zh-CN" sz="2400" dirty="0">
                <a:latin typeface="ZztexMono-Regular"/>
              </a:rPr>
              <a:t>, unsigned x, </a:t>
            </a:r>
            <a:r>
              <a:rPr lang="en-US" altLang="zh-CN" sz="2400" dirty="0" err="1">
                <a:latin typeface="ZztexMono-Regular"/>
              </a:rPr>
              <a:t>num_t</a:t>
            </a:r>
            <a:r>
              <a:rPr lang="en-US" altLang="zh-CN" sz="2400" dirty="0">
                <a:latin typeface="ZztexMono-Regular"/>
              </a:rPr>
              <a:t> y) {</a:t>
            </a:r>
          </a:p>
          <a:p>
            <a:r>
              <a:rPr lang="en-US" altLang="zh-CN" sz="2400" dirty="0">
                <a:latin typeface="ZztexMono-Regular"/>
              </a:rPr>
              <a:t>	*</a:t>
            </a:r>
            <a:r>
              <a:rPr lang="en-US" altLang="zh-CN" sz="2400" dirty="0" err="1">
                <a:latin typeface="ZztexMono-Regular"/>
              </a:rPr>
              <a:t>dest</a:t>
            </a:r>
            <a:r>
              <a:rPr lang="en-US" altLang="zh-CN" sz="2400" dirty="0">
                <a:latin typeface="ZztexMono-Regular"/>
              </a:rPr>
              <a:t> = x*y;</a:t>
            </a:r>
          </a:p>
          <a:p>
            <a:r>
              <a:rPr lang="en-US" altLang="zh-CN" sz="2400" dirty="0">
                <a:latin typeface="ZztexMono-Regular"/>
              </a:rPr>
              <a:t>}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5486400" y="3074338"/>
            <a:ext cx="6096000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altLang="zh-CN" sz="2000" i="1" dirty="0">
                <a:solidFill>
                  <a:srgbClr val="00AEF0"/>
                </a:solidFill>
                <a:latin typeface="ZztexMono-Italic"/>
              </a:rPr>
              <a:t>dest at </a:t>
            </a:r>
            <a:r>
              <a:rPr lang="da-DK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da-DK" altLang="zh-CN" sz="2000" i="1" dirty="0">
                <a:solidFill>
                  <a:srgbClr val="00AEF0"/>
                </a:solidFill>
                <a:latin typeface="ZztexMono-Italic"/>
              </a:rPr>
              <a:t>+8, x at </a:t>
            </a:r>
            <a:r>
              <a:rPr lang="da-DK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da-DK" altLang="zh-CN" sz="2000" i="1" dirty="0">
                <a:solidFill>
                  <a:srgbClr val="00AEF0"/>
                </a:solidFill>
                <a:latin typeface="ZztexMono-Italic"/>
              </a:rPr>
              <a:t>+12, y at </a:t>
            </a:r>
            <a:r>
              <a:rPr lang="da-DK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da-DK" altLang="zh-CN" sz="2000" i="1" dirty="0">
                <a:solidFill>
                  <a:srgbClr val="00AEF0"/>
                </a:solidFill>
                <a:latin typeface="ZztexMono-Italic"/>
              </a:rPr>
              <a:t>+16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20(%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mull 16(%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4(%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3675202" y="770662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628756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282" y="930686"/>
            <a:ext cx="7327612" cy="1937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282" y="3578039"/>
            <a:ext cx="8281554" cy="26491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3675202" y="770662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502497" y="2747042"/>
            <a:ext cx="275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2281" y="481342"/>
            <a:ext cx="328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  </a:t>
            </a:r>
            <a:r>
              <a:rPr lang="en-US" altLang="zh-CN" b="1" dirty="0" err="1"/>
              <a:t>mulq</a:t>
            </a:r>
            <a:endParaRPr lang="zh-CN" altLang="en-US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22E25AE-5788-42BB-855B-BA017B3E4AAD}"/>
              </a:ext>
            </a:extLst>
          </p:cNvPr>
          <p:cNvSpPr/>
          <p:nvPr/>
        </p:nvSpPr>
        <p:spPr>
          <a:xfrm>
            <a:off x="1254539" y="4852294"/>
            <a:ext cx="1219200" cy="357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767F5F5-45ED-4147-8DFD-ADD07CD855FE}"/>
              </a:ext>
            </a:extLst>
          </p:cNvPr>
          <p:cNvSpPr/>
          <p:nvPr/>
        </p:nvSpPr>
        <p:spPr>
          <a:xfrm>
            <a:off x="2512903" y="4852294"/>
            <a:ext cx="1219200" cy="357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4D1BC07-F95D-44C6-9019-7482F74FAEC6}"/>
              </a:ext>
            </a:extLst>
          </p:cNvPr>
          <p:cNvSpPr/>
          <p:nvPr/>
        </p:nvSpPr>
        <p:spPr>
          <a:xfrm>
            <a:off x="2656608" y="1414721"/>
            <a:ext cx="2675680" cy="357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9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040" y="1416736"/>
            <a:ext cx="4538503" cy="2038449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3675202" y="770662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216997" y="2757825"/>
            <a:ext cx="741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</a:rPr>
              <a:t>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429" y="3704566"/>
            <a:ext cx="8170332" cy="2901166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215736" y="5155149"/>
            <a:ext cx="1298864" cy="24812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2282" y="481342"/>
            <a:ext cx="336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代码示例： </a:t>
            </a:r>
            <a:r>
              <a:rPr lang="en-US" altLang="zh-CN" b="1" dirty="0" err="1"/>
              <a:t>idivq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634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1530" y="2338943"/>
            <a:ext cx="7356764" cy="21801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1530" y="772044"/>
            <a:ext cx="6366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用汇编实现下面的无符号数除法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A12917-32E7-429B-8926-184B21D91255}"/>
              </a:ext>
            </a:extLst>
          </p:cNvPr>
          <p:cNvSpPr txBox="1"/>
          <p:nvPr/>
        </p:nvSpPr>
        <p:spPr>
          <a:xfrm>
            <a:off x="3675202" y="770662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01D652-482C-4610-87A4-5FB951537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91" y="3204563"/>
            <a:ext cx="7193104" cy="3151788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CEEAAC13-BB34-423D-B2CE-C1CF24ECA85A}"/>
              </a:ext>
            </a:extLst>
          </p:cNvPr>
          <p:cNvSpPr/>
          <p:nvPr/>
        </p:nvSpPr>
        <p:spPr>
          <a:xfrm>
            <a:off x="5115339" y="5168348"/>
            <a:ext cx="1219200" cy="357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6344732-8646-458F-B258-0BB1BF4F668A}"/>
              </a:ext>
            </a:extLst>
          </p:cNvPr>
          <p:cNvGrpSpPr/>
          <p:nvPr/>
        </p:nvGrpSpPr>
        <p:grpSpPr>
          <a:xfrm>
            <a:off x="1465943" y="5007429"/>
            <a:ext cx="3649396" cy="369332"/>
            <a:chOff x="1465943" y="5007429"/>
            <a:chExt cx="3649396" cy="3693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2D4CDB2-C6EF-4F23-9126-FF2DFE283324}"/>
                </a:ext>
              </a:extLst>
            </p:cNvPr>
            <p:cNvSpPr txBox="1"/>
            <p:nvPr/>
          </p:nvSpPr>
          <p:spPr>
            <a:xfrm>
              <a:off x="1465943" y="5007429"/>
              <a:ext cx="1181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不是</a:t>
              </a:r>
              <a:r>
                <a:rPr lang="en-US" altLang="zh-CN" dirty="0" err="1"/>
                <a:t>cqto</a:t>
              </a:r>
              <a:endParaRPr lang="zh-CN" altLang="en-US" dirty="0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14FAC855-AEAF-4EBD-9359-EAE8EB1BE2C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646947" y="5037221"/>
              <a:ext cx="2468392" cy="154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122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EBDA71-DC31-4F21-80F9-811CDADF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B75FC3-6B8D-4986-84E9-61448DEA08E6}"/>
              </a:ext>
            </a:extLst>
          </p:cNvPr>
          <p:cNvSpPr/>
          <p:nvPr/>
        </p:nvSpPr>
        <p:spPr>
          <a:xfrm>
            <a:off x="673029" y="139767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long mult2(</a:t>
            </a:r>
            <a:r>
              <a:rPr lang="en-US" altLang="zh-CN" dirty="0" err="1"/>
              <a:t>long,long</a:t>
            </a:r>
            <a:r>
              <a:rPr lang="en-US" altLang="zh-CN" dirty="0"/>
              <a:t>);</a:t>
            </a:r>
          </a:p>
          <a:p>
            <a:endParaRPr lang="en-US" altLang="zh-CN" dirty="0"/>
          </a:p>
          <a:p>
            <a:r>
              <a:rPr lang="en-US" altLang="zh-CN" dirty="0"/>
              <a:t>void </a:t>
            </a:r>
            <a:r>
              <a:rPr lang="en-US" altLang="zh-CN" b="1" dirty="0" err="1">
                <a:solidFill>
                  <a:srgbClr val="00B050"/>
                </a:solidFill>
              </a:rPr>
              <a:t>multstore</a:t>
            </a:r>
            <a:r>
              <a:rPr lang="en-US" altLang="zh-CN" dirty="0"/>
              <a:t>(long x, long y, long *</a:t>
            </a:r>
            <a:r>
              <a:rPr lang="en-US" altLang="zh-CN" dirty="0" err="1"/>
              <a:t>dest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long t= mult2(</a:t>
            </a:r>
            <a:r>
              <a:rPr lang="en-US" altLang="zh-CN" dirty="0" err="1"/>
              <a:t>x,y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	*</a:t>
            </a:r>
            <a:r>
              <a:rPr lang="en-US" altLang="zh-CN" dirty="0" err="1"/>
              <a:t>dest</a:t>
            </a:r>
            <a:r>
              <a:rPr lang="en-US" altLang="zh-CN" dirty="0"/>
              <a:t> = t;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EC4C88-F440-4D87-BF7A-BDE1A0D28D09}"/>
              </a:ext>
            </a:extLst>
          </p:cNvPr>
          <p:cNvSpPr/>
          <p:nvPr/>
        </p:nvSpPr>
        <p:spPr>
          <a:xfrm>
            <a:off x="627530" y="3595092"/>
            <a:ext cx="40793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altLang="zh-CN" dirty="0"/>
              <a:t>[root@localhost cs2]# gcc -Og -S mstore.c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801201-AE51-427A-863D-62FDE5903D02}"/>
              </a:ext>
            </a:extLst>
          </p:cNvPr>
          <p:cNvSpPr txBox="1"/>
          <p:nvPr/>
        </p:nvSpPr>
        <p:spPr>
          <a:xfrm>
            <a:off x="673029" y="755372"/>
            <a:ext cx="1996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r>
              <a:rPr lang="en-US" altLang="zh-CN" b="1" dirty="0"/>
              <a:t>-</a:t>
            </a:r>
            <a:r>
              <a:rPr lang="zh-CN" altLang="en-US" b="1" dirty="0"/>
              <a:t>代码示例：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E2D326-11DC-4D9D-B148-B7334EB502B5}"/>
              </a:ext>
            </a:extLst>
          </p:cNvPr>
          <p:cNvSpPr/>
          <p:nvPr/>
        </p:nvSpPr>
        <p:spPr>
          <a:xfrm>
            <a:off x="6539753" y="394692"/>
            <a:ext cx="484542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cat </a:t>
            </a:r>
            <a:r>
              <a:rPr lang="en-US" altLang="zh-CN" dirty="0" err="1"/>
              <a:t>mstore.s</a:t>
            </a:r>
            <a:endParaRPr lang="en-US" altLang="zh-CN" dirty="0"/>
          </a:p>
          <a:p>
            <a:r>
              <a:rPr lang="en-US" altLang="zh-CN" dirty="0"/>
              <a:t>	.file	"</a:t>
            </a:r>
            <a:r>
              <a:rPr lang="en-US" altLang="zh-CN" dirty="0" err="1"/>
              <a:t>mstore.c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	.text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globl</a:t>
            </a:r>
            <a:r>
              <a:rPr lang="en-US" altLang="zh-CN" dirty="0"/>
              <a:t>	</a:t>
            </a:r>
            <a:r>
              <a:rPr lang="en-US" altLang="zh-CN" dirty="0" err="1"/>
              <a:t>multstore</a:t>
            </a:r>
            <a:endParaRPr lang="en-US" altLang="zh-CN" dirty="0"/>
          </a:p>
          <a:p>
            <a:r>
              <a:rPr lang="en-US" altLang="zh-CN" dirty="0"/>
              <a:t>	.type	</a:t>
            </a:r>
            <a:r>
              <a:rPr lang="en-US" altLang="zh-CN" dirty="0" err="1"/>
              <a:t>multstore</a:t>
            </a:r>
            <a:r>
              <a:rPr lang="en-US" altLang="zh-CN" dirty="0"/>
              <a:t>, @function</a:t>
            </a:r>
          </a:p>
          <a:p>
            <a:r>
              <a:rPr lang="en-US" altLang="zh-CN" dirty="0" err="1"/>
              <a:t>multstore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.LFB0: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cfi_startproc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pushq</a:t>
            </a: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B050"/>
                </a:solidFill>
              </a:rPr>
              <a:t>%</a:t>
            </a:r>
            <a:r>
              <a:rPr lang="en-US" altLang="zh-CN" dirty="0" err="1">
                <a:solidFill>
                  <a:srgbClr val="00B050"/>
                </a:solidFill>
              </a:rPr>
              <a:t>rbx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	.</a:t>
            </a:r>
            <a:r>
              <a:rPr lang="en-US" altLang="zh-CN" dirty="0" err="1"/>
              <a:t>cfi_def_cfa_offset</a:t>
            </a:r>
            <a:r>
              <a:rPr lang="en-US" altLang="zh-CN" dirty="0"/>
              <a:t> 16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cfi_offset</a:t>
            </a:r>
            <a:r>
              <a:rPr lang="en-US" altLang="zh-CN" dirty="0"/>
              <a:t> 3, -16</a:t>
            </a:r>
          </a:p>
          <a:p>
            <a:r>
              <a:rPr lang="en-US" altLang="zh-CN" dirty="0"/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movq</a:t>
            </a:r>
            <a:r>
              <a:rPr lang="en-US" altLang="zh-CN" dirty="0">
                <a:solidFill>
                  <a:srgbClr val="0070C0"/>
                </a:solidFill>
              </a:rPr>
              <a:t>	%</a:t>
            </a:r>
            <a:r>
              <a:rPr lang="en-US" altLang="zh-CN" dirty="0" err="1">
                <a:solidFill>
                  <a:srgbClr val="0070C0"/>
                </a:solidFill>
              </a:rPr>
              <a:t>rdx</a:t>
            </a:r>
            <a:r>
              <a:rPr lang="en-US" altLang="zh-CN" dirty="0">
                <a:solidFill>
                  <a:srgbClr val="0070C0"/>
                </a:solidFill>
              </a:rPr>
              <a:t>, %</a:t>
            </a:r>
            <a:r>
              <a:rPr lang="en-US" altLang="zh-CN" dirty="0" err="1">
                <a:solidFill>
                  <a:srgbClr val="0070C0"/>
                </a:solidFill>
              </a:rPr>
              <a:t>rbx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</a:rPr>
              <a:t>call	mult2</a:t>
            </a:r>
          </a:p>
          <a:p>
            <a:r>
              <a:rPr lang="en-US" altLang="zh-CN" dirty="0"/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movq</a:t>
            </a:r>
            <a:r>
              <a:rPr lang="en-US" altLang="zh-CN" dirty="0">
                <a:solidFill>
                  <a:srgbClr val="0070C0"/>
                </a:solidFill>
              </a:rPr>
              <a:t>	%</a:t>
            </a:r>
            <a:r>
              <a:rPr lang="en-US" altLang="zh-CN" dirty="0" err="1">
                <a:solidFill>
                  <a:srgbClr val="0070C0"/>
                </a:solidFill>
              </a:rPr>
              <a:t>rax</a:t>
            </a:r>
            <a:r>
              <a:rPr lang="en-US" altLang="zh-CN" dirty="0">
                <a:solidFill>
                  <a:srgbClr val="0070C0"/>
                </a:solidFill>
              </a:rPr>
              <a:t>, (%</a:t>
            </a:r>
            <a:r>
              <a:rPr lang="en-US" altLang="zh-CN" dirty="0" err="1">
                <a:solidFill>
                  <a:srgbClr val="0070C0"/>
                </a:solidFill>
              </a:rPr>
              <a:t>rbx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err="1">
                <a:solidFill>
                  <a:srgbClr val="0070C0"/>
                </a:solidFill>
              </a:rPr>
              <a:t>popq</a:t>
            </a: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>
                <a:solidFill>
                  <a:srgbClr val="00B050"/>
                </a:solidFill>
              </a:rPr>
              <a:t>%</a:t>
            </a:r>
            <a:r>
              <a:rPr lang="en-US" altLang="zh-CN" dirty="0" err="1">
                <a:solidFill>
                  <a:srgbClr val="00B050"/>
                </a:solidFill>
              </a:rPr>
              <a:t>rbx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/>
              <a:t>	.</a:t>
            </a:r>
            <a:r>
              <a:rPr lang="en-US" altLang="zh-CN" dirty="0" err="1"/>
              <a:t>cfi_def_cfa_offset</a:t>
            </a:r>
            <a:r>
              <a:rPr lang="en-US" altLang="zh-CN" dirty="0"/>
              <a:t> 8</a:t>
            </a:r>
          </a:p>
          <a:p>
            <a:pPr lvl="1"/>
            <a:r>
              <a:rPr lang="en-US" altLang="zh-CN" dirty="0"/>
              <a:t>	</a:t>
            </a:r>
            <a:r>
              <a:rPr lang="en-US" altLang="zh-CN" dirty="0">
                <a:solidFill>
                  <a:srgbClr val="0070C0"/>
                </a:solidFill>
              </a:rPr>
              <a:t>ret</a:t>
            </a:r>
          </a:p>
          <a:p>
            <a:r>
              <a:rPr lang="en-US" altLang="zh-CN" dirty="0"/>
              <a:t>	.</a:t>
            </a:r>
            <a:r>
              <a:rPr lang="en-US" altLang="zh-CN" dirty="0" err="1"/>
              <a:t>cfi_endproc</a:t>
            </a:r>
            <a:endParaRPr lang="en-US" altLang="zh-CN" dirty="0"/>
          </a:p>
          <a:p>
            <a:r>
              <a:rPr lang="en-US" altLang="zh-CN" dirty="0"/>
              <a:t>.LFE0:</a:t>
            </a:r>
          </a:p>
          <a:p>
            <a:r>
              <a:rPr lang="en-US" altLang="zh-CN" dirty="0"/>
              <a:t>	.size	</a:t>
            </a:r>
            <a:r>
              <a:rPr lang="en-US" altLang="zh-CN" dirty="0" err="1"/>
              <a:t>multstore</a:t>
            </a:r>
            <a:r>
              <a:rPr lang="en-US" altLang="zh-CN" dirty="0"/>
              <a:t>, .-</a:t>
            </a:r>
            <a:r>
              <a:rPr lang="en-US" altLang="zh-CN" dirty="0" err="1"/>
              <a:t>multstore</a:t>
            </a:r>
            <a:endParaRPr lang="en-US" altLang="zh-CN" dirty="0"/>
          </a:p>
          <a:p>
            <a:r>
              <a:rPr lang="en-US" altLang="zh-CN" dirty="0"/>
              <a:t>	.ident	"GCC: (GNU) 4.8.5 20150623 (Red Hat 4.8.5-11)"</a:t>
            </a:r>
          </a:p>
          <a:p>
            <a:r>
              <a:rPr lang="en-US" altLang="zh-CN" dirty="0"/>
              <a:t>	.section	.note.GNU-stack,"",@</a:t>
            </a:r>
            <a:r>
              <a:rPr lang="en-US" altLang="zh-CN" dirty="0" err="1"/>
              <a:t>progbits</a:t>
            </a:r>
            <a:endParaRPr lang="en-US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C7A7CF-FDC0-4625-BD61-AB16A4CA5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367976"/>
              </p:ext>
            </p:extLst>
          </p:nvPr>
        </p:nvGraphicFramePr>
        <p:xfrm>
          <a:off x="420205" y="4053878"/>
          <a:ext cx="5922325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5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/>
                        <a:t>–O </a:t>
                      </a:r>
                      <a:r>
                        <a:rPr lang="zh-CN" altLang="en-US" baseline="0" dirty="0"/>
                        <a:t>参数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-O0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关闭所有优化选项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-O1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基本优化，编译器会生成更快的代码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-O2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O1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的升级版，推荐使用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-O3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目前最高的优化级别，更多的编译时间，更大的二进制文件，占用更多内存，稍快一点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</a:t>
                      </a:r>
                      <a:r>
                        <a:rPr lang="en-US" altLang="zh-CN" dirty="0" err="1"/>
                        <a:t>Os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优化代码大小，当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缓存或磁盘空间较小时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253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65910" y="1085850"/>
            <a:ext cx="7171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进入下一阶段前：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 观察“第三章综合练习</a:t>
            </a:r>
            <a:r>
              <a:rPr lang="en-US" altLang="zh-CN" dirty="0"/>
              <a:t>1</a:t>
            </a:r>
            <a:r>
              <a:rPr lang="zh-CN" altLang="en-US" dirty="0"/>
              <a:t>”</a:t>
            </a:r>
            <a:r>
              <a:rPr lang="en-US" altLang="zh-CN" dirty="0"/>
              <a:t>code-demo1.c~code-demo5.c</a:t>
            </a:r>
            <a:r>
              <a:rPr lang="zh-CN" altLang="en-US" dirty="0"/>
              <a:t>的代码示例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 学习指令编码及执行过程</a:t>
            </a:r>
          </a:p>
        </p:txBody>
      </p:sp>
    </p:spTree>
    <p:extLst>
      <p:ext uri="{BB962C8B-B14F-4D97-AF65-F5344CB8AC3E}">
        <p14:creationId xmlns:p14="http://schemas.microsoft.com/office/powerpoint/2010/main" val="399425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4420" y="1979176"/>
            <a:ext cx="10427970" cy="3690104"/>
          </a:xfrm>
        </p:spPr>
        <p:txBody>
          <a:bodyPr/>
          <a:lstStyle/>
          <a:p>
            <a:r>
              <a:rPr lang="en-US" altLang="zh-CN" dirty="0"/>
              <a:t>3.4.1</a:t>
            </a:r>
            <a:r>
              <a:rPr lang="zh-CN" altLang="en-US" dirty="0"/>
              <a:t> 条件码</a:t>
            </a:r>
            <a:endParaRPr lang="en-US" altLang="zh-CN" dirty="0"/>
          </a:p>
          <a:p>
            <a:r>
              <a:rPr lang="en-US" altLang="zh-CN" dirty="0"/>
              <a:t>3.4.2</a:t>
            </a:r>
            <a:r>
              <a:rPr lang="zh-CN" altLang="en-US" dirty="0"/>
              <a:t> 跳转</a:t>
            </a:r>
            <a:endParaRPr lang="en-US" altLang="zh-CN" dirty="0"/>
          </a:p>
          <a:p>
            <a:r>
              <a:rPr lang="en-US" altLang="zh-CN" dirty="0"/>
              <a:t>3.4.3 </a:t>
            </a:r>
            <a:r>
              <a:rPr lang="zh-CN" altLang="en-US" dirty="0"/>
              <a:t>循环</a:t>
            </a:r>
            <a:endParaRPr lang="en-US" altLang="zh-CN" dirty="0"/>
          </a:p>
          <a:p>
            <a:r>
              <a:rPr lang="en-US" altLang="zh-CN" dirty="0"/>
              <a:t>3.4.4 </a:t>
            </a:r>
            <a:r>
              <a:rPr lang="zh-CN" altLang="en-US" dirty="0"/>
              <a:t>条件传送</a:t>
            </a:r>
            <a:endParaRPr lang="en-US" altLang="zh-CN" dirty="0"/>
          </a:p>
          <a:p>
            <a:r>
              <a:rPr lang="en-US" altLang="zh-CN" dirty="0"/>
              <a:t>3.4.4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61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48690" y="129210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除了顺序执行外的控制流改变</a:t>
            </a:r>
          </a:p>
        </p:txBody>
      </p:sp>
    </p:spTree>
    <p:extLst>
      <p:ext uri="{BB962C8B-B14F-4D97-AF65-F5344CB8AC3E}">
        <p14:creationId xmlns:p14="http://schemas.microsoft.com/office/powerpoint/2010/main" val="4238058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50A379-B534-43B7-ADF1-4275CB2A3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355" y="331576"/>
            <a:ext cx="4914645" cy="236417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651510"/>
            <a:ext cx="10972800" cy="4503420"/>
          </a:xfrm>
        </p:spPr>
        <p:txBody>
          <a:bodyPr/>
          <a:lstStyle/>
          <a:p>
            <a:r>
              <a:rPr lang="en-US" altLang="zh-CN" dirty="0"/>
              <a:t>3.4.1</a:t>
            </a:r>
            <a:r>
              <a:rPr lang="zh-CN" altLang="en-US" dirty="0"/>
              <a:t> 条件码</a:t>
            </a:r>
            <a:endParaRPr lang="en-US" altLang="zh-CN" dirty="0"/>
          </a:p>
          <a:p>
            <a:pPr lvl="1"/>
            <a:r>
              <a:rPr lang="en-US" altLang="zh-CN" dirty="0"/>
              <a:t>IA32/64</a:t>
            </a:r>
            <a:r>
              <a:rPr lang="zh-CN" altLang="en-US" dirty="0"/>
              <a:t>上的条件码：</a:t>
            </a:r>
            <a:endParaRPr lang="en-US" altLang="zh-CN" dirty="0"/>
          </a:p>
          <a:p>
            <a:pPr lvl="2"/>
            <a:r>
              <a:rPr lang="en-US" altLang="zh-CN" dirty="0"/>
              <a:t>CF: Carry Flag. </a:t>
            </a:r>
            <a:r>
              <a:rPr lang="zh-CN" altLang="en-US" dirty="0"/>
              <a:t>进位标志（无符号数的溢出）</a:t>
            </a:r>
            <a:endParaRPr lang="en-US" altLang="zh-CN" dirty="0"/>
          </a:p>
          <a:p>
            <a:pPr lvl="2"/>
            <a:r>
              <a:rPr lang="en-US" altLang="zh-CN" dirty="0"/>
              <a:t>ZF: Zero Flag. </a:t>
            </a:r>
            <a:r>
              <a:rPr lang="zh-CN" altLang="en-US" dirty="0"/>
              <a:t> 结果为零标志</a:t>
            </a:r>
            <a:endParaRPr lang="en-US" altLang="zh-CN" dirty="0"/>
          </a:p>
          <a:p>
            <a:pPr lvl="2"/>
            <a:r>
              <a:rPr lang="en-US" altLang="zh-CN" dirty="0"/>
              <a:t>SF: Sign Flag. </a:t>
            </a:r>
            <a:r>
              <a:rPr lang="zh-CN" altLang="en-US" dirty="0"/>
              <a:t> 符号标志（结果为负时标志位为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altLang="zh-CN" dirty="0"/>
              <a:t>OF: Overflow Flag. </a:t>
            </a:r>
            <a:r>
              <a:rPr lang="zh-CN" altLang="en-US" dirty="0"/>
              <a:t>溢出标志（正溢出或负溢出）</a:t>
            </a:r>
            <a:endParaRPr lang="en-US" altLang="zh-CN" dirty="0"/>
          </a:p>
          <a:p>
            <a:pPr lvl="1"/>
            <a:r>
              <a:rPr lang="zh-CN" altLang="en-US" dirty="0"/>
              <a:t>除了前面的算术和逻辑指令会改变标志外，以下指令只改变标志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62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3290" y="3983908"/>
            <a:ext cx="4676679" cy="27375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70C967C-8997-43D3-BDEC-CF3140A7EA13}"/>
              </a:ext>
            </a:extLst>
          </p:cNvPr>
          <p:cNvSpPr txBox="1"/>
          <p:nvPr/>
        </p:nvSpPr>
        <p:spPr>
          <a:xfrm>
            <a:off x="2560747" y="5112167"/>
            <a:ext cx="120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cmpq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1BBFEF-3022-4381-B5DF-3757AEEE1007}"/>
              </a:ext>
            </a:extLst>
          </p:cNvPr>
          <p:cNvSpPr txBox="1"/>
          <p:nvPr/>
        </p:nvSpPr>
        <p:spPr>
          <a:xfrm>
            <a:off x="2560747" y="6037213"/>
            <a:ext cx="120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testq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17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  <p:sp>
        <p:nvSpPr>
          <p:cNvPr id="4" name="灯片编号占位符 3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92EB7A3-68BD-4CAE-8C14-8063AF6D8FB4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9380" y="1190396"/>
            <a:ext cx="5212080" cy="51659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69380" y="1624692"/>
            <a:ext cx="5212080" cy="35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469380" y="2093320"/>
            <a:ext cx="5212080" cy="1028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469380" y="3352208"/>
            <a:ext cx="5212080" cy="174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469380" y="5190218"/>
            <a:ext cx="5212080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28700" y="880110"/>
            <a:ext cx="5143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影响标志位的指令总结：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 算术和逻辑指令（见右图）会设置标志位；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 err="1"/>
              <a:t>leal</a:t>
            </a:r>
            <a:r>
              <a:rPr lang="en-US" altLang="zh-CN" dirty="0"/>
              <a:t>/</a:t>
            </a:r>
            <a:r>
              <a:rPr lang="en-US" altLang="zh-CN" dirty="0" err="1"/>
              <a:t>leaq</a:t>
            </a:r>
            <a:r>
              <a:rPr lang="zh-CN" altLang="en-US" dirty="0"/>
              <a:t>指令是计算地址，不影响标志位；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 逻辑操作，</a:t>
            </a:r>
            <a:r>
              <a:rPr lang="en-US" altLang="zh-CN" dirty="0"/>
              <a:t>CF=0</a:t>
            </a:r>
            <a:r>
              <a:rPr lang="zh-CN" altLang="en-US" dirty="0"/>
              <a:t>和</a:t>
            </a:r>
            <a:r>
              <a:rPr lang="en-US" altLang="zh-CN" dirty="0"/>
              <a:t>OF=0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 移位操作以最后一个移出的位设置</a:t>
            </a:r>
            <a:r>
              <a:rPr lang="en-US" altLang="zh-CN" dirty="0"/>
              <a:t>CF</a:t>
            </a:r>
            <a:r>
              <a:rPr lang="zh-CN" altLang="en-US" dirty="0"/>
              <a:t>，</a:t>
            </a:r>
            <a:r>
              <a:rPr lang="en-US" altLang="zh-CN" dirty="0"/>
              <a:t>OF=0;</a:t>
            </a:r>
          </a:p>
          <a:p>
            <a:r>
              <a:rPr lang="en-US" altLang="zh-CN" dirty="0"/>
              <a:t>5 INC/DEC</a:t>
            </a:r>
            <a:r>
              <a:rPr lang="zh-CN" altLang="en-US" dirty="0"/>
              <a:t>设置</a:t>
            </a:r>
            <a:r>
              <a:rPr lang="en-US" altLang="zh-CN" dirty="0"/>
              <a:t>OF</a:t>
            </a:r>
            <a:r>
              <a:rPr lang="zh-CN" altLang="en-US" dirty="0"/>
              <a:t>和</a:t>
            </a:r>
            <a:r>
              <a:rPr lang="en-US" altLang="zh-CN" dirty="0"/>
              <a:t>ZF</a:t>
            </a:r>
            <a:r>
              <a:rPr lang="zh-CN" altLang="en-US" dirty="0"/>
              <a:t>，不设置</a:t>
            </a:r>
            <a:r>
              <a:rPr lang="en-US" altLang="zh-CN" dirty="0"/>
              <a:t>CF</a:t>
            </a:r>
          </a:p>
          <a:p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CMP</a:t>
            </a:r>
            <a:r>
              <a:rPr lang="zh-CN" altLang="en-US" dirty="0"/>
              <a:t>类似于</a:t>
            </a:r>
            <a:r>
              <a:rPr lang="en-US" altLang="zh-CN" dirty="0"/>
              <a:t>SUB</a:t>
            </a:r>
            <a:r>
              <a:rPr lang="zh-CN" altLang="en-US" dirty="0"/>
              <a:t>，但比较指令只设置标志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指令对标志位影响和</a:t>
            </a:r>
            <a:r>
              <a:rPr lang="en-US" altLang="zh-CN" dirty="0"/>
              <a:t>AND</a:t>
            </a:r>
            <a:r>
              <a:rPr lang="zh-CN" altLang="en-US" dirty="0"/>
              <a:t>相同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F5B16B-4D5D-4FBF-9465-35B78B25812D}"/>
              </a:ext>
            </a:extLst>
          </p:cNvPr>
          <p:cNvSpPr txBox="1"/>
          <p:nvPr/>
        </p:nvSpPr>
        <p:spPr>
          <a:xfrm>
            <a:off x="5977165" y="1624692"/>
            <a:ext cx="120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leaq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01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0" y="442052"/>
            <a:ext cx="11909502" cy="19431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访问条件码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利用条件码状态设置某个字节（可以是内存单元或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zh-CN" altLang="en-US" b="1" dirty="0">
                <a:solidFill>
                  <a:srgbClr val="FF0000"/>
                </a:solidFill>
              </a:rPr>
              <a:t>单字节</a:t>
            </a:r>
            <a:r>
              <a:rPr lang="zh-CN" altLang="en-US" dirty="0"/>
              <a:t>寄存器之一）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利用条件码完成跳转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根据条件码而有条件地完成数据传送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62" y="2443162"/>
            <a:ext cx="7216011" cy="41062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44A89F-A100-41B2-8380-D80492DFF5BB}"/>
              </a:ext>
            </a:extLst>
          </p:cNvPr>
          <p:cNvSpPr txBox="1"/>
          <p:nvPr/>
        </p:nvSpPr>
        <p:spPr>
          <a:xfrm>
            <a:off x="1520328" y="4472848"/>
            <a:ext cx="133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有符号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80AF6B-437C-4A23-95CE-FE776875A847}"/>
              </a:ext>
            </a:extLst>
          </p:cNvPr>
          <p:cNvSpPr txBox="1"/>
          <p:nvPr/>
        </p:nvSpPr>
        <p:spPr>
          <a:xfrm>
            <a:off x="1520328" y="5728771"/>
            <a:ext cx="133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无符号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D8B20CD-90AC-43B9-B67F-FCCF1B8D48E3}"/>
              </a:ext>
            </a:extLst>
          </p:cNvPr>
          <p:cNvSpPr/>
          <p:nvPr/>
        </p:nvSpPr>
        <p:spPr>
          <a:xfrm>
            <a:off x="4505899" y="2072640"/>
            <a:ext cx="1013552" cy="464883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10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73480" y="1489740"/>
            <a:ext cx="82791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a is in 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dirty="0" err="1">
                <a:solidFill>
                  <a:srgbClr val="00AEF0"/>
                </a:solidFill>
                <a:latin typeface="ZztexMono-Regular"/>
              </a:rPr>
              <a:t>edx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, b is in 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dirty="0" err="1">
                <a:solidFill>
                  <a:srgbClr val="00AEF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cmpl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Compare a:b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setl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%al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Set low order byte of %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to 0 or 1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movzbl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%al,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Set remaining bytes of %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to 0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760FD3-B92C-4AEB-8A8C-AB1A38FF12A0}"/>
              </a:ext>
            </a:extLst>
          </p:cNvPr>
          <p:cNvSpPr txBox="1"/>
          <p:nvPr/>
        </p:nvSpPr>
        <p:spPr>
          <a:xfrm>
            <a:off x="1443210" y="804231"/>
            <a:ext cx="316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代码示例：</a:t>
            </a:r>
            <a:r>
              <a:rPr lang="en-US" altLang="zh-CN" sz="2400" dirty="0"/>
              <a:t>a&lt;b</a:t>
            </a:r>
            <a:r>
              <a:rPr lang="zh-CN" altLang="en-US" sz="2400" dirty="0"/>
              <a:t>的描述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67172B-C073-4B14-B034-9D7120391757}"/>
              </a:ext>
            </a:extLst>
          </p:cNvPr>
          <p:cNvSpPr txBox="1"/>
          <p:nvPr/>
        </p:nvSpPr>
        <p:spPr>
          <a:xfrm>
            <a:off x="6660773" y="1489740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F841F4-E383-4AF8-98CC-1781FEBC3217}"/>
              </a:ext>
            </a:extLst>
          </p:cNvPr>
          <p:cNvSpPr txBox="1"/>
          <p:nvPr/>
        </p:nvSpPr>
        <p:spPr>
          <a:xfrm>
            <a:off x="6660773" y="4131244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73E92F-781F-48AC-ACE4-A8A3D14FC383}"/>
              </a:ext>
            </a:extLst>
          </p:cNvPr>
          <p:cNvSpPr/>
          <p:nvPr/>
        </p:nvSpPr>
        <p:spPr>
          <a:xfrm>
            <a:off x="1173480" y="4131244"/>
            <a:ext cx="94908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a </a:t>
            </a:r>
            <a:r>
              <a:rPr lang="zh-CN" altLang="en-US" sz="2400" i="1" dirty="0">
                <a:solidFill>
                  <a:srgbClr val="00AEF0"/>
                </a:solidFill>
                <a:latin typeface="ZztexMono-Italic"/>
              </a:rPr>
              <a:t>（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long</a:t>
            </a:r>
            <a:r>
              <a:rPr lang="zh-CN" altLang="en-US" sz="2400" i="1" dirty="0">
                <a:solidFill>
                  <a:srgbClr val="00AEF0"/>
                </a:solidFill>
                <a:latin typeface="ZztexMono-Italic"/>
              </a:rPr>
              <a:t>）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is in 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dirty="0" err="1">
                <a:solidFill>
                  <a:srgbClr val="00AEF0"/>
                </a:solidFill>
                <a:latin typeface="ZztexMono-Regular"/>
              </a:rPr>
              <a:t>rdi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, b </a:t>
            </a:r>
            <a:r>
              <a:rPr lang="zh-CN" altLang="en-US" sz="2400" i="1" dirty="0">
                <a:solidFill>
                  <a:srgbClr val="00AEF0"/>
                </a:solidFill>
                <a:latin typeface="ZztexMono-Italic"/>
              </a:rPr>
              <a:t>（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long</a:t>
            </a:r>
            <a:r>
              <a:rPr lang="zh-CN" altLang="en-US" sz="2400" i="1" dirty="0">
                <a:solidFill>
                  <a:srgbClr val="00AEF0"/>
                </a:solidFill>
                <a:latin typeface="ZztexMono-Italic"/>
              </a:rPr>
              <a:t>）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is in </a:t>
            </a:r>
            <a:r>
              <a:rPr lang="en-US" altLang="zh-CN" sz="2400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sz="2400" dirty="0" err="1">
                <a:solidFill>
                  <a:srgbClr val="00AEF0"/>
                </a:solidFill>
                <a:latin typeface="ZztexMono-Regular"/>
              </a:rPr>
              <a:t>rsi</a:t>
            </a:r>
            <a:endParaRPr lang="en-US" altLang="zh-CN" sz="2400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cmpq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rsi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rdi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Compare a:b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setl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ZztexMono-Regular"/>
              </a:rPr>
              <a:t>%al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Set low order byte of %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to 0 or 1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movzbl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%al, %</a:t>
            </a:r>
            <a:r>
              <a:rPr lang="en-US" altLang="zh-CN" sz="2800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sz="28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Set remaining bytes of %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 to 0(and rest</a:t>
            </a:r>
            <a:r>
              <a:rPr lang="zh-CN" altLang="en-US" sz="2400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of</a:t>
            </a:r>
            <a:r>
              <a:rPr lang="zh-CN" altLang="en-US" sz="2400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2400" i="1" dirty="0" err="1">
                <a:solidFill>
                  <a:srgbClr val="00AEF0"/>
                </a:solidFill>
                <a:latin typeface="ZztexMono-Italic"/>
              </a:rPr>
              <a:t>rax</a:t>
            </a:r>
            <a:r>
              <a:rPr lang="en-US" altLang="zh-CN" sz="2400" i="1" dirty="0">
                <a:solidFill>
                  <a:srgbClr val="00AEF0"/>
                </a:solidFill>
                <a:latin typeface="ZztexMono-Italic"/>
              </a:rPr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4733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1D79F5-AEBB-4880-9875-56A1F251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91A78-8D3A-48E2-A385-3A949D3046D4}"/>
              </a:ext>
            </a:extLst>
          </p:cNvPr>
          <p:cNvSpPr txBox="1"/>
          <p:nvPr/>
        </p:nvSpPr>
        <p:spPr>
          <a:xfrm>
            <a:off x="546519" y="600589"/>
            <a:ext cx="248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  </a:t>
            </a:r>
            <a:r>
              <a:rPr lang="en-US" altLang="zh-CN" dirty="0"/>
              <a:t>3.13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CB7816-CC3E-4B55-8FBB-72E59677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1" y="1202979"/>
            <a:ext cx="5566321" cy="12680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F602E9-F47C-4298-8302-AB7158C36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41" y="2573327"/>
            <a:ext cx="4180114" cy="34208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90DA44-BD1E-4FFF-948E-7BFB41D2AF7C}"/>
              </a:ext>
            </a:extLst>
          </p:cNvPr>
          <p:cNvSpPr txBox="1"/>
          <p:nvPr/>
        </p:nvSpPr>
        <p:spPr>
          <a:xfrm>
            <a:off x="6096000" y="2573327"/>
            <a:ext cx="132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int &lt;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5D82BD-1B40-47E6-98BA-87401B939767}"/>
              </a:ext>
            </a:extLst>
          </p:cNvPr>
          <p:cNvSpPr txBox="1"/>
          <p:nvPr/>
        </p:nvSpPr>
        <p:spPr>
          <a:xfrm>
            <a:off x="6095999" y="3547462"/>
            <a:ext cx="2279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short &gt;=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28391C-40D1-44E0-9B42-7AF0012D16FA}"/>
              </a:ext>
            </a:extLst>
          </p:cNvPr>
          <p:cNvSpPr txBox="1"/>
          <p:nvPr/>
        </p:nvSpPr>
        <p:spPr>
          <a:xfrm>
            <a:off x="6095999" y="4515071"/>
            <a:ext cx="368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unsigned char  &lt;=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D21BBF-C680-44AE-B2DA-46006279BD98}"/>
              </a:ext>
            </a:extLst>
          </p:cNvPr>
          <p:cNvSpPr txBox="1"/>
          <p:nvPr/>
        </p:nvSpPr>
        <p:spPr>
          <a:xfrm>
            <a:off x="6095999" y="5358458"/>
            <a:ext cx="3684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unsigned long  &lt;=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long	&lt;=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5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1D79F5-AEBB-4880-9875-56A1F251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991A78-8D3A-48E2-A385-3A949D3046D4}"/>
              </a:ext>
            </a:extLst>
          </p:cNvPr>
          <p:cNvSpPr txBox="1"/>
          <p:nvPr/>
        </p:nvSpPr>
        <p:spPr>
          <a:xfrm>
            <a:off x="665789" y="620776"/>
            <a:ext cx="248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练习  </a:t>
            </a:r>
            <a:r>
              <a:rPr lang="en-US" altLang="zh-CN" dirty="0"/>
              <a:t>3.14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FC2689-64BE-4369-B985-F82016D1E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60" y="990108"/>
            <a:ext cx="4565416" cy="14801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68D048-6D38-4D7C-99E4-08FB2A81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29" y="2617114"/>
            <a:ext cx="5197047" cy="38154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BBD0FA6-1DAC-429E-A259-E8727895684B}"/>
              </a:ext>
            </a:extLst>
          </p:cNvPr>
          <p:cNvSpPr txBox="1"/>
          <p:nvPr/>
        </p:nvSpPr>
        <p:spPr>
          <a:xfrm>
            <a:off x="6718852" y="2617113"/>
            <a:ext cx="132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long &gt;=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EE3565-65D4-4BB8-ABE3-9A746D37B220}"/>
              </a:ext>
            </a:extLst>
          </p:cNvPr>
          <p:cNvSpPr txBox="1"/>
          <p:nvPr/>
        </p:nvSpPr>
        <p:spPr>
          <a:xfrm>
            <a:off x="6718851" y="3591248"/>
            <a:ext cx="2822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short =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unsigned </a:t>
            </a:r>
            <a:r>
              <a:rPr lang="en-US" altLang="zh-CN" sz="2800" dirty="0" err="1">
                <a:solidFill>
                  <a:srgbClr val="FF0000"/>
                </a:solidFill>
              </a:rPr>
              <a:t>shor</a:t>
            </a:r>
            <a:r>
              <a:rPr lang="en-US" altLang="zh-CN" sz="2800" dirty="0">
                <a:solidFill>
                  <a:srgbClr val="FF0000"/>
                </a:solidFill>
              </a:rPr>
              <a:t> =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6A7944-45AF-4A57-814C-D06165874C03}"/>
              </a:ext>
            </a:extLst>
          </p:cNvPr>
          <p:cNvSpPr txBox="1"/>
          <p:nvPr/>
        </p:nvSpPr>
        <p:spPr>
          <a:xfrm>
            <a:off x="6718851" y="4623684"/>
            <a:ext cx="368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unsigned char  &gt;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15F488-B08B-4D6A-9843-A71E187D81B2}"/>
              </a:ext>
            </a:extLst>
          </p:cNvPr>
          <p:cNvSpPr txBox="1"/>
          <p:nvPr/>
        </p:nvSpPr>
        <p:spPr>
          <a:xfrm>
            <a:off x="6718851" y="5402244"/>
            <a:ext cx="3684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int  !=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unsigned int	!=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4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481042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3.4.2</a:t>
            </a:r>
            <a:r>
              <a:rPr lang="zh-CN" altLang="en-US" dirty="0"/>
              <a:t> 跳转</a:t>
            </a:r>
            <a:endParaRPr lang="en-US" altLang="zh-CN" dirty="0"/>
          </a:p>
          <a:p>
            <a:pPr lvl="1"/>
            <a:r>
              <a:rPr lang="zh-CN" altLang="en-US" dirty="0"/>
              <a:t>标号：</a:t>
            </a:r>
            <a:r>
              <a:rPr lang="en-US" altLang="zh-CN" dirty="0"/>
              <a:t>	</a:t>
            </a:r>
          </a:p>
          <a:p>
            <a:pPr lvl="2"/>
            <a:r>
              <a:rPr lang="zh-CN" altLang="en-US" dirty="0"/>
              <a:t>跳转目的地址的标识</a:t>
            </a:r>
            <a:endParaRPr lang="en-US" altLang="zh-CN" dirty="0"/>
          </a:p>
          <a:p>
            <a:pPr lvl="1"/>
            <a:r>
              <a:rPr lang="zh-CN" altLang="en-US" dirty="0"/>
              <a:t>无条件跳转：</a:t>
            </a:r>
            <a:endParaRPr lang="en-US" altLang="zh-CN" dirty="0"/>
          </a:p>
          <a:p>
            <a:pPr lvl="2"/>
            <a:r>
              <a:rPr lang="en-US" altLang="zh-CN" dirty="0" err="1"/>
              <a:t>jmp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条件跳转：</a:t>
            </a:r>
            <a:endParaRPr lang="en-US" altLang="zh-CN" dirty="0"/>
          </a:p>
          <a:p>
            <a:pPr lvl="2"/>
            <a:r>
              <a:rPr lang="en-US" altLang="zh-CN" dirty="0"/>
              <a:t>je/</a:t>
            </a:r>
            <a:r>
              <a:rPr lang="en-US" altLang="zh-CN" dirty="0" err="1"/>
              <a:t>jne</a:t>
            </a:r>
            <a:r>
              <a:rPr lang="en-US" altLang="zh-CN" dirty="0"/>
              <a:t>/</a:t>
            </a:r>
            <a:r>
              <a:rPr lang="en-US" altLang="zh-CN" dirty="0" err="1"/>
              <a:t>jz</a:t>
            </a:r>
            <a:r>
              <a:rPr lang="en-US" altLang="zh-CN" dirty="0"/>
              <a:t>/</a:t>
            </a:r>
            <a:r>
              <a:rPr lang="en-US" altLang="zh-CN" dirty="0" err="1"/>
              <a:t>jnz</a:t>
            </a:r>
            <a:r>
              <a:rPr lang="en-US" altLang="zh-CN" dirty="0"/>
              <a:t>/</a:t>
            </a:r>
            <a:r>
              <a:rPr lang="en-US" altLang="zh-CN" dirty="0" err="1"/>
              <a:t>jg</a:t>
            </a:r>
            <a:r>
              <a:rPr lang="en-US" altLang="zh-CN" dirty="0"/>
              <a:t>/</a:t>
            </a:r>
            <a:r>
              <a:rPr lang="en-US" altLang="zh-CN" dirty="0" err="1"/>
              <a:t>jge</a:t>
            </a:r>
            <a:r>
              <a:rPr lang="en-US" altLang="zh-CN" dirty="0"/>
              <a:t>/</a:t>
            </a:r>
            <a:r>
              <a:rPr lang="en-US" altLang="zh-CN" dirty="0" err="1"/>
              <a:t>jl</a:t>
            </a:r>
            <a:r>
              <a:rPr lang="en-US" altLang="zh-CN" dirty="0"/>
              <a:t>/</a:t>
            </a:r>
            <a:r>
              <a:rPr lang="en-US" altLang="zh-CN" dirty="0" err="1"/>
              <a:t>jle</a:t>
            </a:r>
            <a:r>
              <a:rPr lang="en-US" altLang="zh-CN" dirty="0"/>
              <a:t>/ja/</a:t>
            </a:r>
            <a:r>
              <a:rPr lang="en-US" altLang="zh-CN" dirty="0" err="1"/>
              <a:t>jae</a:t>
            </a:r>
            <a:r>
              <a:rPr lang="en-US" altLang="zh-CN" dirty="0"/>
              <a:t>/</a:t>
            </a:r>
            <a:r>
              <a:rPr lang="en-US" altLang="zh-CN" dirty="0" err="1"/>
              <a:t>jb</a:t>
            </a:r>
            <a:r>
              <a:rPr lang="en-US" altLang="zh-CN" dirty="0"/>
              <a:t>/</a:t>
            </a:r>
            <a:r>
              <a:rPr lang="en-US" altLang="zh-CN" dirty="0" err="1"/>
              <a:t>jbe</a:t>
            </a:r>
            <a:endParaRPr lang="en-US" altLang="zh-CN" dirty="0"/>
          </a:p>
          <a:p>
            <a:pPr lvl="1"/>
            <a:r>
              <a:rPr lang="zh-CN" altLang="en-US" dirty="0"/>
              <a:t>跳转目的：</a:t>
            </a:r>
            <a:r>
              <a:rPr lang="en-US" altLang="zh-CN" sz="2400" dirty="0"/>
              <a:t>PC</a:t>
            </a:r>
            <a:r>
              <a:rPr lang="zh-CN" altLang="en-US" sz="2400" dirty="0"/>
              <a:t>相对跳转、绝对跳转</a:t>
            </a:r>
            <a:r>
              <a:rPr lang="en-US" altLang="zh-CN" sz="2400" dirty="0"/>
              <a:t> </a:t>
            </a:r>
          </a:p>
          <a:p>
            <a:pPr lvl="1"/>
            <a:endParaRPr lang="en-US" altLang="zh-CN" sz="2400" dirty="0"/>
          </a:p>
          <a:p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048000" y="4207177"/>
            <a:ext cx="5293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ZztexMono-Regular"/>
              </a:rPr>
              <a:t>jmp</a:t>
            </a:r>
            <a:r>
              <a:rPr lang="en-US" altLang="zh-CN" dirty="0">
                <a:latin typeface="ZztexMono-Regular"/>
              </a:rPr>
              <a:t> *%</a:t>
            </a:r>
            <a:r>
              <a:rPr lang="en-US" altLang="zh-CN" dirty="0" err="1">
                <a:latin typeface="ZztexMono-Regular"/>
              </a:rPr>
              <a:t>eax</a:t>
            </a:r>
            <a:r>
              <a:rPr lang="en-US" altLang="zh-CN" dirty="0">
                <a:latin typeface="ZztexMono-Regular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ZztexMono-Regular"/>
              </a:rPr>
              <a:t>间接跳转</a:t>
            </a:r>
            <a:r>
              <a:rPr lang="en-US" altLang="zh-CN" dirty="0">
                <a:solidFill>
                  <a:srgbClr val="FF0000"/>
                </a:solidFill>
                <a:latin typeface="ZztexMono-Regular"/>
              </a:rPr>
              <a:t>	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jmp</a:t>
            </a:r>
            <a:r>
              <a:rPr lang="en-US" altLang="zh-CN" dirty="0">
                <a:latin typeface="ZztexMono-Regular"/>
              </a:rPr>
              <a:t> *%</a:t>
            </a:r>
            <a:r>
              <a:rPr lang="en-US" altLang="zh-CN" dirty="0" err="1">
                <a:latin typeface="ZztexMono-Regular"/>
              </a:rPr>
              <a:t>rax</a:t>
            </a:r>
            <a:endParaRPr lang="en-US" altLang="zh-CN" dirty="0">
              <a:solidFill>
                <a:srgbClr val="FF0000"/>
              </a:solidFill>
              <a:latin typeface="ZztexMono-Regular"/>
            </a:endParaRPr>
          </a:p>
          <a:p>
            <a:r>
              <a:rPr lang="en-US" altLang="zh-CN" dirty="0" err="1">
                <a:latin typeface="ZztexMono-Regular"/>
              </a:rPr>
              <a:t>Jmp</a:t>
            </a:r>
            <a:r>
              <a:rPr lang="en-US" altLang="zh-CN" dirty="0">
                <a:latin typeface="ZztexMono-Regular"/>
              </a:rPr>
              <a:t> *(%</a:t>
            </a:r>
            <a:r>
              <a:rPr lang="en-US" altLang="zh-CN" dirty="0" err="1">
                <a:latin typeface="ZztexMono-Regular"/>
              </a:rPr>
              <a:t>eax</a:t>
            </a:r>
            <a:r>
              <a:rPr lang="en-US" altLang="zh-CN" dirty="0">
                <a:latin typeface="ZztexMono-Regular"/>
              </a:rPr>
              <a:t>)	</a:t>
            </a:r>
            <a:r>
              <a:rPr lang="zh-CN" altLang="en-US" dirty="0">
                <a:solidFill>
                  <a:srgbClr val="FF0000"/>
                </a:solidFill>
                <a:latin typeface="ZztexMono-Regular"/>
              </a:rPr>
              <a:t>间接跳转</a:t>
            </a:r>
            <a:r>
              <a:rPr lang="en-US" altLang="zh-CN" dirty="0">
                <a:solidFill>
                  <a:srgbClr val="FF0000"/>
                </a:solidFill>
                <a:latin typeface="ZztexMono-Regular"/>
              </a:rPr>
              <a:t>	</a:t>
            </a:r>
            <a:r>
              <a:rPr lang="en-US" altLang="zh-CN" dirty="0" err="1">
                <a:latin typeface="ZztexMono-Regular"/>
              </a:rPr>
              <a:t>jmp</a:t>
            </a:r>
            <a:r>
              <a:rPr lang="en-US" altLang="zh-CN" dirty="0">
                <a:latin typeface="ZztexMono-Regular"/>
              </a:rPr>
              <a:t> *(%</a:t>
            </a:r>
            <a:r>
              <a:rPr lang="en-US" altLang="zh-CN" dirty="0" err="1">
                <a:latin typeface="ZztexMono-Regular"/>
              </a:rPr>
              <a:t>rax</a:t>
            </a:r>
            <a:r>
              <a:rPr lang="en-US" altLang="zh-CN" dirty="0">
                <a:latin typeface="ZztexMono-Regular"/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000" y="2598896"/>
            <a:ext cx="77076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$0,%eax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%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eax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to 0</a:t>
            </a:r>
          </a:p>
          <a:p>
            <a:r>
              <a:rPr lang="pl-PL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pl-PL" altLang="zh-CN" dirty="0">
                <a:solidFill>
                  <a:srgbClr val="000000"/>
                </a:solidFill>
                <a:latin typeface="ZztexMono-Regular"/>
              </a:rPr>
              <a:t>jmp .L1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pl-PL" altLang="zh-CN" i="1" dirty="0">
                <a:solidFill>
                  <a:srgbClr val="00AEF0"/>
                </a:solidFill>
                <a:latin typeface="ZztexMono-Italic"/>
              </a:rPr>
              <a:t>Goto .L1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	</a:t>
            </a:r>
            <a:r>
              <a:rPr lang="zh-CN" altLang="en-US" i="1" dirty="0">
                <a:solidFill>
                  <a:srgbClr val="FF0000"/>
                </a:solidFill>
                <a:latin typeface="ZztexMono-Italic"/>
              </a:rPr>
              <a:t>直接跳转到标号</a:t>
            </a:r>
            <a:endParaRPr lang="pl-PL" altLang="zh-CN" i="1" dirty="0">
              <a:solidFill>
                <a:srgbClr val="FF000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Null pointer dereference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.L1: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popl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E998AD3-6E4B-4130-92AD-741F891A4837}"/>
              </a:ext>
            </a:extLst>
          </p:cNvPr>
          <p:cNvSpPr/>
          <p:nvPr/>
        </p:nvSpPr>
        <p:spPr>
          <a:xfrm>
            <a:off x="4815840" y="2598895"/>
            <a:ext cx="780288" cy="36376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2BA462F-2689-4CE3-B9CB-E6E4D5361E33}"/>
              </a:ext>
            </a:extLst>
          </p:cNvPr>
          <p:cNvSpPr/>
          <p:nvPr/>
        </p:nvSpPr>
        <p:spPr>
          <a:xfrm>
            <a:off x="3523488" y="4207177"/>
            <a:ext cx="780288" cy="36376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7073036-FF58-4316-8DE0-3EB84D2A1117}"/>
              </a:ext>
            </a:extLst>
          </p:cNvPr>
          <p:cNvSpPr/>
          <p:nvPr/>
        </p:nvSpPr>
        <p:spPr>
          <a:xfrm>
            <a:off x="3523488" y="4504297"/>
            <a:ext cx="780288" cy="36376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F9D523-B2B3-414A-8667-EC64F89C25B0}"/>
              </a:ext>
            </a:extLst>
          </p:cNvPr>
          <p:cNvSpPr txBox="1"/>
          <p:nvPr/>
        </p:nvSpPr>
        <p:spPr>
          <a:xfrm>
            <a:off x="5187315" y="2061125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F9D523-B2B3-414A-8667-EC64F89C25B0}"/>
              </a:ext>
            </a:extLst>
          </p:cNvPr>
          <p:cNvSpPr txBox="1"/>
          <p:nvPr/>
        </p:nvSpPr>
        <p:spPr>
          <a:xfrm>
            <a:off x="8613396" y="5565071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7811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1665" y="1322388"/>
            <a:ext cx="7915638" cy="50339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20090" y="653654"/>
            <a:ext cx="267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跳转指令列表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376979" y="2560320"/>
            <a:ext cx="365760" cy="36898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4027" y="3528093"/>
            <a:ext cx="688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条件跳转只能是直接跳转</a:t>
            </a:r>
          </a:p>
        </p:txBody>
      </p:sp>
    </p:spTree>
    <p:extLst>
      <p:ext uri="{BB962C8B-B14F-4D97-AF65-F5344CB8AC3E}">
        <p14:creationId xmlns:p14="http://schemas.microsoft.com/office/powerpoint/2010/main" val="187530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B91128-61ED-4DA6-9890-68EEE318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36CABD-F87B-451F-A4B7-5EB6D6BD70DA}"/>
              </a:ext>
            </a:extLst>
          </p:cNvPr>
          <p:cNvSpPr txBox="1"/>
          <p:nvPr/>
        </p:nvSpPr>
        <p:spPr>
          <a:xfrm>
            <a:off x="663389" y="853723"/>
            <a:ext cx="19962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r>
              <a:rPr lang="en-US" altLang="zh-CN" b="1" dirty="0"/>
              <a:t>-</a:t>
            </a:r>
            <a:r>
              <a:rPr lang="zh-CN" altLang="en-US" b="1" dirty="0"/>
              <a:t>代码示例：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1A8E31-9DF6-46C8-8FFA-166EA2CC49AC}"/>
              </a:ext>
            </a:extLst>
          </p:cNvPr>
          <p:cNvSpPr/>
          <p:nvPr/>
        </p:nvSpPr>
        <p:spPr>
          <a:xfrm>
            <a:off x="663389" y="1821844"/>
            <a:ext cx="105776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[root@localhost cs2]# gcc -c -Og </a:t>
            </a:r>
            <a:r>
              <a:rPr lang="zh-CN" altLang="en-US" b="1" dirty="0">
                <a:solidFill>
                  <a:srgbClr val="FF0000"/>
                </a:solidFill>
              </a:rPr>
              <a:t>-g</a:t>
            </a:r>
            <a:r>
              <a:rPr lang="zh-CN" altLang="en-US" dirty="0"/>
              <a:t> mstore.c</a:t>
            </a:r>
          </a:p>
          <a:p>
            <a:r>
              <a:rPr lang="zh-CN" altLang="en-US" dirty="0"/>
              <a:t>[root@localhost cs2]# </a:t>
            </a:r>
            <a:r>
              <a:rPr lang="zh-CN" altLang="en-US" b="1" dirty="0">
                <a:solidFill>
                  <a:srgbClr val="FF0000"/>
                </a:solidFill>
              </a:rPr>
              <a:t>gdb mstore.o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GNU gdb (GDB) Red Hat Enterprise Linux 7.6.1-94.el7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Copyright (C) 2013 Free Software Foundation, Inc.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License GPLv3+: GNU GPL version 3 or later &lt;http://gnu.org/licenses/gpl.html&gt;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This is free software: you are free to change and redistribute it.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There is NO WARRANTY, to the extent permitted by law.  Type "show copying"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and "show warranty" for details.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This GDB was configured as "x86_64-redhat-linux-gnu".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For bug reporting instructions, please see: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&lt;http://www.gnu.org/software/gdb/bugs/&gt;...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Reading symbols from /home/lqm/cs2/mstore.o...done.</a:t>
            </a:r>
          </a:p>
          <a:p>
            <a:r>
              <a:rPr lang="zh-CN" altLang="en-US" dirty="0"/>
              <a:t>(gdb) </a:t>
            </a:r>
            <a:r>
              <a:rPr lang="zh-CN" altLang="en-US" b="1" dirty="0">
                <a:solidFill>
                  <a:srgbClr val="FF0000"/>
                </a:solidFill>
              </a:rPr>
              <a:t>x/14xb multstore</a:t>
            </a:r>
          </a:p>
          <a:p>
            <a:r>
              <a:rPr lang="zh-CN" altLang="en-US" dirty="0"/>
              <a:t>0x0 &lt;multstore&gt;:	</a:t>
            </a:r>
            <a:r>
              <a:rPr lang="zh-CN" altLang="en-US" dirty="0">
                <a:solidFill>
                  <a:srgbClr val="0070C0"/>
                </a:solidFill>
              </a:rPr>
              <a:t>0x53	0x48	0x89	0xd3	0xe8	0x00	0x00	0x00</a:t>
            </a:r>
          </a:p>
          <a:p>
            <a:r>
              <a:rPr lang="zh-CN" altLang="en-US" dirty="0"/>
              <a:t>0x8 &lt;multstore+8&gt;:	</a:t>
            </a:r>
            <a:r>
              <a:rPr lang="zh-CN" altLang="en-US" dirty="0">
                <a:solidFill>
                  <a:srgbClr val="0070C0"/>
                </a:solidFill>
              </a:rPr>
              <a:t>0x00	0x48	0x89	0x03	0x5b	0xc3</a:t>
            </a:r>
          </a:p>
          <a:p>
            <a:r>
              <a:rPr lang="zh-CN" altLang="en-US" dirty="0"/>
              <a:t>(gdb)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E9874C-4B44-4B6A-8D3E-0739C457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79" y="511841"/>
            <a:ext cx="3615241" cy="48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466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93034" y="6629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无条件跳转的代码示例：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2400300" y="66294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jle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.L2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if &lt;=,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dest2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.L5: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dest1: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sarl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leal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(%edx,%edx,2),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testl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jg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.L5 	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if &gt;,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dest1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.L2: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dest2: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400300" y="3853399"/>
            <a:ext cx="95554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8: 7e 0d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jle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17 &lt;silly+0x17&gt;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Target =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dest2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a: 89 d0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dest1: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c: d1 f8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sar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e: 29 c2 	sub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it-IT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it-IT" altLang="zh-CN" dirty="0">
                <a:solidFill>
                  <a:srgbClr val="000000"/>
                </a:solidFill>
                <a:latin typeface="ZztexMono-Regular"/>
              </a:rPr>
              <a:t>10: 8d 14 52 	lea (%edx,%edx,2),%edx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13: 85 d2 	test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15: 7f f3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jg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a &lt;silly+0xa&gt;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Target =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dest1</a:t>
            </a:r>
          </a:p>
          <a:p>
            <a:r>
              <a:rPr lang="fr-FR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fr-FR" altLang="zh-CN" dirty="0">
                <a:solidFill>
                  <a:srgbClr val="000000"/>
                </a:solidFill>
                <a:latin typeface="ZztexMono-Regular"/>
              </a:rPr>
              <a:t>17: 89 d0 	mov %edx,%eax 		</a:t>
            </a:r>
            <a:r>
              <a:rPr lang="fr-FR" altLang="zh-CN" b="1" dirty="0">
                <a:solidFill>
                  <a:srgbClr val="00AEF0"/>
                </a:solidFill>
                <a:latin typeface="ZztexMono-Bold"/>
              </a:rPr>
              <a:t>dest2: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 flipH="1">
            <a:off x="3231558" y="728948"/>
            <a:ext cx="1080684" cy="30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flipH="1">
            <a:off x="3231558" y="2637758"/>
            <a:ext cx="1080684" cy="30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flipH="1">
            <a:off x="4312242" y="3876591"/>
            <a:ext cx="868680" cy="30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H="1">
            <a:off x="4312242" y="5579661"/>
            <a:ext cx="697230" cy="30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697575" y="4011930"/>
            <a:ext cx="2600105" cy="1954530"/>
          </a:xfrm>
          <a:custGeom>
            <a:avLst/>
            <a:gdLst>
              <a:gd name="connsiteX0" fmla="*/ 2600105 w 2600105"/>
              <a:gd name="connsiteY0" fmla="*/ 0 h 1954530"/>
              <a:gd name="connsiteX1" fmla="*/ 62645 w 2600105"/>
              <a:gd name="connsiteY1" fmla="*/ 1040130 h 1954530"/>
              <a:gd name="connsiteX2" fmla="*/ 1022765 w 2600105"/>
              <a:gd name="connsiteY2" fmla="*/ 1954530 h 1954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105" h="1954530">
                <a:moveTo>
                  <a:pt x="2600105" y="0"/>
                </a:moveTo>
                <a:cubicBezTo>
                  <a:pt x="1462820" y="357187"/>
                  <a:pt x="325535" y="714375"/>
                  <a:pt x="62645" y="1040130"/>
                </a:cubicBezTo>
                <a:cubicBezTo>
                  <a:pt x="-200245" y="1365885"/>
                  <a:pt x="411260" y="1660207"/>
                  <a:pt x="1022765" y="195453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2057615" y="4389120"/>
            <a:ext cx="2205775" cy="1360170"/>
          </a:xfrm>
          <a:custGeom>
            <a:avLst/>
            <a:gdLst>
              <a:gd name="connsiteX0" fmla="*/ 2205775 w 2205775"/>
              <a:gd name="connsiteY0" fmla="*/ 1360170 h 1360170"/>
              <a:gd name="connsiteX1" fmla="*/ 91225 w 2205775"/>
              <a:gd name="connsiteY1" fmla="*/ 788670 h 1360170"/>
              <a:gd name="connsiteX2" fmla="*/ 582715 w 2205775"/>
              <a:gd name="connsiteY2" fmla="*/ 0 h 136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5775" h="1360170">
                <a:moveTo>
                  <a:pt x="2205775" y="1360170"/>
                </a:moveTo>
                <a:cubicBezTo>
                  <a:pt x="1283755" y="1187767"/>
                  <a:pt x="361735" y="1015365"/>
                  <a:pt x="91225" y="788670"/>
                </a:cubicBezTo>
                <a:cubicBezTo>
                  <a:pt x="-179285" y="561975"/>
                  <a:pt x="201715" y="280987"/>
                  <a:pt x="582715" y="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349740" y="4743450"/>
            <a:ext cx="141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PC</a:t>
            </a:r>
            <a:r>
              <a:rPr lang="zh-CN" altLang="en-US" dirty="0"/>
              <a:t>相对寻址</a:t>
            </a:r>
          </a:p>
        </p:txBody>
      </p:sp>
      <p:sp>
        <p:nvSpPr>
          <p:cNvPr id="16" name="椭圆 15"/>
          <p:cNvSpPr/>
          <p:nvPr/>
        </p:nvSpPr>
        <p:spPr>
          <a:xfrm flipH="1">
            <a:off x="3068229" y="3902452"/>
            <a:ext cx="501526" cy="303324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3093082" y="5492079"/>
            <a:ext cx="501526" cy="303324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365844-462A-4AAE-AB40-1EBB489736C7}"/>
              </a:ext>
            </a:extLst>
          </p:cNvPr>
          <p:cNvSpPr txBox="1"/>
          <p:nvPr/>
        </p:nvSpPr>
        <p:spPr>
          <a:xfrm>
            <a:off x="673486" y="1695365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2212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7E0D7C-20F7-42E9-9306-B2978E2A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EAC1C1-6563-430A-84EC-85FAAE00664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2214" y="944370"/>
            <a:ext cx="4000617" cy="28082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9AECE5-120F-4569-9AFC-EE38289392B2}"/>
              </a:ext>
            </a:extLst>
          </p:cNvPr>
          <p:cNvSpPr txBox="1"/>
          <p:nvPr/>
        </p:nvSpPr>
        <p:spPr>
          <a:xfrm>
            <a:off x="6781678" y="403013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D15D5B-E35D-46F2-83B9-2FCD08F1329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2368" y="4202309"/>
            <a:ext cx="9648675" cy="23366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8656B0-21C1-46AA-95BF-150547E1CEFF}"/>
              </a:ext>
            </a:extLst>
          </p:cNvPr>
          <p:cNvSpPr txBox="1"/>
          <p:nvPr/>
        </p:nvSpPr>
        <p:spPr>
          <a:xfrm>
            <a:off x="6096000" y="2286359"/>
            <a:ext cx="273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PC</a:t>
            </a:r>
            <a:r>
              <a:rPr lang="zh-CN" altLang="en-US" b="1" dirty="0">
                <a:solidFill>
                  <a:srgbClr val="FF0000"/>
                </a:solidFill>
              </a:rPr>
              <a:t>相对寻址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4F6E6C3-168A-4CBE-8590-AA745F0BD5A8}"/>
              </a:ext>
            </a:extLst>
          </p:cNvPr>
          <p:cNvSpPr/>
          <p:nvPr/>
        </p:nvSpPr>
        <p:spPr>
          <a:xfrm flipH="1">
            <a:off x="4645830" y="4498848"/>
            <a:ext cx="596730" cy="4077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4C8287C-C517-4E74-8F75-C26B1595AE54}"/>
              </a:ext>
            </a:extLst>
          </p:cNvPr>
          <p:cNvGrpSpPr/>
          <p:nvPr/>
        </p:nvGrpSpPr>
        <p:grpSpPr>
          <a:xfrm>
            <a:off x="3718560" y="4498848"/>
            <a:ext cx="6156960" cy="928751"/>
            <a:chOff x="3718560" y="4498848"/>
            <a:chExt cx="6156960" cy="92875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067289C-640C-488E-9D24-5899E25A6869}"/>
                </a:ext>
              </a:extLst>
            </p:cNvPr>
            <p:cNvSpPr/>
            <p:nvPr/>
          </p:nvSpPr>
          <p:spPr>
            <a:xfrm flipH="1">
              <a:off x="9278790" y="4498848"/>
              <a:ext cx="596730" cy="4077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5D63072-42D3-4B65-BCEC-980FB25EDFBF}"/>
                </a:ext>
              </a:extLst>
            </p:cNvPr>
            <p:cNvCxnSpPr/>
            <p:nvPr/>
          </p:nvCxnSpPr>
          <p:spPr>
            <a:xfrm flipH="1">
              <a:off x="3718560" y="4702717"/>
              <a:ext cx="5449824" cy="724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A3989640-ED6D-40FD-AD3F-83C6FFA75875}"/>
              </a:ext>
            </a:extLst>
          </p:cNvPr>
          <p:cNvSpPr/>
          <p:nvPr/>
        </p:nvSpPr>
        <p:spPr>
          <a:xfrm flipH="1">
            <a:off x="4645830" y="5681999"/>
            <a:ext cx="596730" cy="4077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97BD17-C69B-4961-A568-7F4F29A8FDA0}"/>
              </a:ext>
            </a:extLst>
          </p:cNvPr>
          <p:cNvGrpSpPr/>
          <p:nvPr/>
        </p:nvGrpSpPr>
        <p:grpSpPr>
          <a:xfrm>
            <a:off x="3718560" y="5152594"/>
            <a:ext cx="6156960" cy="937143"/>
            <a:chOff x="3718560" y="5152594"/>
            <a:chExt cx="6156960" cy="937143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1A5830E-AC13-470F-9D4D-DF4692998E78}"/>
                </a:ext>
              </a:extLst>
            </p:cNvPr>
            <p:cNvSpPr/>
            <p:nvPr/>
          </p:nvSpPr>
          <p:spPr>
            <a:xfrm flipH="1">
              <a:off x="9278790" y="5681999"/>
              <a:ext cx="596730" cy="4077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D29E9BF-D736-4024-A30E-EE11DBCE7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8560" y="5152594"/>
              <a:ext cx="5449824" cy="775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572C2C7-9EB8-4728-9842-A27E71D2ACB6}"/>
              </a:ext>
            </a:extLst>
          </p:cNvPr>
          <p:cNvSpPr txBox="1"/>
          <p:nvPr/>
        </p:nvSpPr>
        <p:spPr>
          <a:xfrm>
            <a:off x="346985" y="603067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无条件跳转的代码示例：</a:t>
            </a:r>
          </a:p>
        </p:txBody>
      </p:sp>
    </p:spTree>
    <p:extLst>
      <p:ext uri="{BB962C8B-B14F-4D97-AF65-F5344CB8AC3E}">
        <p14:creationId xmlns:p14="http://schemas.microsoft.com/office/powerpoint/2010/main" val="3698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3E1CE0-0578-4303-9FA1-D361AF385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749D30-2F81-4C42-8D79-359E61CEACB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8304" y="4130100"/>
            <a:ext cx="10375392" cy="22292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96CEF6-21B8-4047-AAD9-628D33E4959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8304" y="877824"/>
            <a:ext cx="8575195" cy="207664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5BF9F7A-1160-4ADB-94F3-69218C8C0DAC}"/>
              </a:ext>
            </a:extLst>
          </p:cNvPr>
          <p:cNvGrpSpPr/>
          <p:nvPr/>
        </p:nvGrpSpPr>
        <p:grpSpPr>
          <a:xfrm>
            <a:off x="3584448" y="1395297"/>
            <a:ext cx="5388864" cy="4334943"/>
            <a:chOff x="3584448" y="1395297"/>
            <a:chExt cx="5388864" cy="433494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DDD2217-E57B-49C4-87F8-EEC06E43F5CB}"/>
                </a:ext>
              </a:extLst>
            </p:cNvPr>
            <p:cNvSpPr txBox="1"/>
            <p:nvPr/>
          </p:nvSpPr>
          <p:spPr>
            <a:xfrm>
              <a:off x="5998464" y="3255264"/>
              <a:ext cx="2974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重定位后不影响指令编码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379983DF-E1C5-4AF6-8923-8689CAF407AB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3584448" y="1395297"/>
              <a:ext cx="2414016" cy="2044633"/>
            </a:xfrm>
            <a:prstGeom prst="straightConnector1">
              <a:avLst/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670C1790-99B2-4DEB-AA57-036AEFCC14A7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242816" y="3439930"/>
              <a:ext cx="1755648" cy="1175635"/>
            </a:xfrm>
            <a:prstGeom prst="straightConnector1">
              <a:avLst/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DC1AD86B-E5F1-4187-BEA4-D8C733D68B94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3584448" y="2386266"/>
              <a:ext cx="2414016" cy="1053664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D7A8A457-D8EF-4B04-8316-0DE69553FB77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4242816" y="3439930"/>
              <a:ext cx="1755648" cy="229031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670DD4A-CA20-4699-9BCE-7F9A36C984E6}"/>
              </a:ext>
            </a:extLst>
          </p:cNvPr>
          <p:cNvSpPr txBox="1"/>
          <p:nvPr/>
        </p:nvSpPr>
        <p:spPr>
          <a:xfrm>
            <a:off x="2171142" y="3231478"/>
            <a:ext cx="95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链接后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BF9D5066-9721-4ECD-BEA9-55CA2F7FF48F}"/>
              </a:ext>
            </a:extLst>
          </p:cNvPr>
          <p:cNvSpPr/>
          <p:nvPr/>
        </p:nvSpPr>
        <p:spPr>
          <a:xfrm>
            <a:off x="2921620" y="2954465"/>
            <a:ext cx="412595" cy="949071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2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B15BAE-0245-47D0-8BF9-93DCDC82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9881B1-9384-4BA2-844E-B53850CD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11" y="507823"/>
            <a:ext cx="9310743" cy="59399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47FFD0-B50A-4132-9092-F46E589D8397}"/>
              </a:ext>
            </a:extLst>
          </p:cNvPr>
          <p:cNvSpPr txBox="1"/>
          <p:nvPr/>
        </p:nvSpPr>
        <p:spPr>
          <a:xfrm>
            <a:off x="7752520" y="1556939"/>
            <a:ext cx="2252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4003fe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F30498-FD98-4AE9-8268-B371BFFA3CBF}"/>
              </a:ext>
            </a:extLst>
          </p:cNvPr>
          <p:cNvSpPr txBox="1"/>
          <p:nvPr/>
        </p:nvSpPr>
        <p:spPr>
          <a:xfrm>
            <a:off x="7752519" y="2647257"/>
            <a:ext cx="2968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往前跳，</a:t>
            </a:r>
            <a:r>
              <a:rPr lang="en-US" altLang="zh-CN" sz="2800" dirty="0">
                <a:solidFill>
                  <a:srgbClr val="FF0000"/>
                </a:solidFill>
              </a:rPr>
              <a:t>-12</a:t>
            </a:r>
            <a:r>
              <a:rPr lang="zh-CN" altLang="en-US" sz="2800" dirty="0">
                <a:solidFill>
                  <a:srgbClr val="FF0000"/>
                </a:solidFill>
              </a:rPr>
              <a:t>字节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>
                <a:solidFill>
                  <a:srgbClr val="FF0000"/>
                </a:solidFill>
              </a:rPr>
              <a:t>400425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923E7D-D6F1-4F7A-97BE-4EBB87D02DA2}"/>
              </a:ext>
            </a:extLst>
          </p:cNvPr>
          <p:cNvSpPr txBox="1"/>
          <p:nvPr/>
        </p:nvSpPr>
        <p:spPr>
          <a:xfrm>
            <a:off x="7752519" y="3593428"/>
            <a:ext cx="2968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400543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400545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6423F9-D9BF-48D7-990A-FA2050012D8D}"/>
              </a:ext>
            </a:extLst>
          </p:cNvPr>
          <p:cNvSpPr txBox="1"/>
          <p:nvPr/>
        </p:nvSpPr>
        <p:spPr>
          <a:xfrm>
            <a:off x="7752519" y="5020620"/>
            <a:ext cx="3610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0x4005ed-(d)141=400560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0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915382"/>
            <a:ext cx="10972800" cy="11534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C</a:t>
            </a:r>
            <a:r>
              <a:rPr lang="zh-CN" altLang="en-US" dirty="0"/>
              <a:t>条件跳转代码的产生</a:t>
            </a:r>
            <a:endParaRPr lang="en-US" altLang="zh-CN" dirty="0"/>
          </a:p>
          <a:p>
            <a:pPr lvl="2"/>
            <a:r>
              <a:rPr lang="en-US" altLang="zh-CN" dirty="0"/>
              <a:t>GCC</a:t>
            </a:r>
            <a:r>
              <a:rPr lang="zh-CN" altLang="en-US" dirty="0"/>
              <a:t>编译时使用模板来产生目标代码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1504950" y="2795091"/>
            <a:ext cx="28727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if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)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then-statement</a:t>
            </a:r>
          </a:p>
          <a:p>
            <a:r>
              <a:rPr lang="en-US" altLang="zh-CN" dirty="0">
                <a:latin typeface="ZztexMono-Regular"/>
              </a:rPr>
              <a:t>else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else-statement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64530" y="2241093"/>
            <a:ext cx="4655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test-expr;</a:t>
            </a:r>
          </a:p>
          <a:p>
            <a:r>
              <a:rPr lang="en-US" altLang="zh-CN" dirty="0">
                <a:latin typeface="ZztexMono-Regular"/>
              </a:rPr>
              <a:t>	if (!t)</a:t>
            </a:r>
          </a:p>
          <a:p>
            <a:r>
              <a:rPr lang="en-US" altLang="zh-CN" dirty="0">
                <a:latin typeface="ZztexMono-Regular"/>
              </a:rPr>
              <a:t>	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false;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then-statement</a:t>
            </a:r>
          </a:p>
          <a:p>
            <a:r>
              <a:rPr lang="en-US" altLang="zh-CN" dirty="0">
                <a:latin typeface="ZztexMono-Regular"/>
              </a:rPr>
              <a:t>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done;</a:t>
            </a:r>
          </a:p>
          <a:p>
            <a:r>
              <a:rPr lang="en-US" altLang="zh-CN" dirty="0">
                <a:latin typeface="ZztexMono-Regular"/>
              </a:rPr>
              <a:t>false: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else-statement</a:t>
            </a:r>
          </a:p>
          <a:p>
            <a:r>
              <a:rPr lang="en-US" altLang="zh-CN" dirty="0">
                <a:latin typeface="ZztexMono-Regular"/>
              </a:rPr>
              <a:t>done: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4377690" y="3223260"/>
            <a:ext cx="842010" cy="48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43537" y="5083552"/>
            <a:ext cx="306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条件跳转  </a:t>
            </a:r>
            <a:r>
              <a:rPr lang="en-US" altLang="zh-CN" b="1" dirty="0">
                <a:solidFill>
                  <a:srgbClr val="7030A0"/>
                </a:solidFill>
              </a:rPr>
              <a:t>+  </a:t>
            </a:r>
            <a:r>
              <a:rPr lang="zh-CN" altLang="en-US" b="1" dirty="0">
                <a:solidFill>
                  <a:srgbClr val="7030A0"/>
                </a:solidFill>
              </a:rPr>
              <a:t>无条件跳转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24D006A-11F5-408F-BC59-9A77408051F1}"/>
              </a:ext>
            </a:extLst>
          </p:cNvPr>
          <p:cNvGrpSpPr/>
          <p:nvPr/>
        </p:nvGrpSpPr>
        <p:grpSpPr>
          <a:xfrm>
            <a:off x="1504950" y="766916"/>
            <a:ext cx="9974953" cy="2628339"/>
            <a:chOff x="1504950" y="766916"/>
            <a:chExt cx="9974953" cy="2628339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910B8DE2-762D-46E7-9742-0CD9AB5703E1}"/>
                </a:ext>
              </a:extLst>
            </p:cNvPr>
            <p:cNvSpPr/>
            <p:nvPr/>
          </p:nvSpPr>
          <p:spPr>
            <a:xfrm>
              <a:off x="6400800" y="2551471"/>
              <a:ext cx="2802194" cy="54569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E629BFC3-9568-4AB2-9E73-723242D4B191}"/>
                </a:ext>
              </a:extLst>
            </p:cNvPr>
            <p:cNvSpPr/>
            <p:nvPr/>
          </p:nvSpPr>
          <p:spPr>
            <a:xfrm>
              <a:off x="1504950" y="2849565"/>
              <a:ext cx="2802194" cy="54569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EA78FD42-D7C2-49C5-AB15-111F9CFBC405}"/>
                </a:ext>
              </a:extLst>
            </p:cNvPr>
            <p:cNvSpPr/>
            <p:nvPr/>
          </p:nvSpPr>
          <p:spPr>
            <a:xfrm>
              <a:off x="3067665" y="1266061"/>
              <a:ext cx="6849523" cy="1580378"/>
            </a:xfrm>
            <a:custGeom>
              <a:avLst/>
              <a:gdLst>
                <a:gd name="connsiteX0" fmla="*/ 0 w 6849523"/>
                <a:gd name="connsiteY0" fmla="*/ 1580378 h 1580378"/>
                <a:gd name="connsiteX1" fmla="*/ 6430296 w 6849523"/>
                <a:gd name="connsiteY1" fmla="*/ 2300 h 1580378"/>
                <a:gd name="connsiteX2" fmla="*/ 5692877 w 6849523"/>
                <a:gd name="connsiteY2" fmla="*/ 1300158 h 158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49523" h="1580378">
                  <a:moveTo>
                    <a:pt x="0" y="1580378"/>
                  </a:moveTo>
                  <a:cubicBezTo>
                    <a:pt x="2740741" y="814690"/>
                    <a:pt x="5481483" y="49003"/>
                    <a:pt x="6430296" y="2300"/>
                  </a:cubicBezTo>
                  <a:cubicBezTo>
                    <a:pt x="7379109" y="-44403"/>
                    <a:pt x="6535993" y="627877"/>
                    <a:pt x="5692877" y="1300158"/>
                  </a:cubicBezTo>
                </a:path>
              </a:pathLst>
            </a:custGeom>
            <a:noFill/>
            <a:ln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BDD794-C05B-4E1F-AC8C-8E6E619060CD}"/>
                </a:ext>
              </a:extLst>
            </p:cNvPr>
            <p:cNvSpPr txBox="1"/>
            <p:nvPr/>
          </p:nvSpPr>
          <p:spPr>
            <a:xfrm>
              <a:off x="9453716" y="766916"/>
              <a:ext cx="20261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那个有</a:t>
              </a:r>
              <a:r>
                <a:rPr lang="en-US" altLang="zh-CN" dirty="0"/>
                <a:t>x86</a:t>
              </a:r>
              <a:r>
                <a:rPr lang="zh-CN" altLang="en-US" dirty="0"/>
                <a:t>汇编直接支持？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57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04925" y="583644"/>
            <a:ext cx="34099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(a) Original C code</a:t>
            </a:r>
          </a:p>
          <a:p>
            <a:r>
              <a:rPr lang="fr-FR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fr-FR" altLang="zh-CN" dirty="0">
                <a:solidFill>
                  <a:srgbClr val="000000"/>
                </a:solidFill>
                <a:latin typeface="ZztexMono-Regular"/>
              </a:rPr>
              <a:t>int absdiff(int x, int y)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if (x &lt; y)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y - x;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else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x - y;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61580" y="395674"/>
            <a:ext cx="44627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(b) Equivalent </a:t>
            </a:r>
            <a:r>
              <a:rPr lang="en-US" altLang="zh-CN" dirty="0" err="1">
                <a:solidFill>
                  <a:srgbClr val="000000"/>
                </a:solidFill>
                <a:latin typeface="StoneSans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StoneSans"/>
              </a:rPr>
              <a:t> version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gotodiff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x,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y)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if (x &gt;= y)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	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x_ge_y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= y - x;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x_ge_y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= x - y;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done: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09900" y="3335934"/>
            <a:ext cx="691007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(c) Generated assembly code</a:t>
            </a:r>
          </a:p>
          <a:p>
            <a:r>
              <a:rPr lang="en-US" altLang="zh-CN" sz="1600" i="1" dirty="0">
                <a:solidFill>
                  <a:srgbClr val="00AEF0"/>
                </a:solidFill>
                <a:latin typeface="ZztexMono-Italic"/>
              </a:rPr>
              <a:t>x at </a:t>
            </a:r>
            <a:r>
              <a:rPr lang="en-US" altLang="zh-CN" sz="16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1600" i="1" dirty="0">
                <a:solidFill>
                  <a:srgbClr val="00AEF0"/>
                </a:solidFill>
                <a:latin typeface="ZztexMono-Italic"/>
              </a:rPr>
              <a:t>+8, y at </a:t>
            </a:r>
            <a:r>
              <a:rPr lang="en-US" altLang="zh-CN" sz="16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1600" i="1" dirty="0">
                <a:solidFill>
                  <a:srgbClr val="00AEF0"/>
                </a:solidFill>
                <a:latin typeface="ZztexMono-Italic"/>
              </a:rPr>
              <a:t>+12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	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1600" i="1" dirty="0">
                <a:solidFill>
                  <a:srgbClr val="00AEF0"/>
                </a:solidFill>
                <a:latin typeface="ZztexMono-Italic"/>
              </a:rPr>
              <a:t>Get x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2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1600" i="1" dirty="0">
                <a:solidFill>
                  <a:srgbClr val="00AEF0"/>
                </a:solidFill>
                <a:latin typeface="ZztexMono-Italic"/>
              </a:rPr>
              <a:t>Get y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cmpl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sz="1600" i="1" dirty="0">
                <a:solidFill>
                  <a:srgbClr val="00AEF0"/>
                </a:solidFill>
                <a:latin typeface="ZztexMono-Italic"/>
              </a:rPr>
              <a:t>Compare x:y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jge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.L2 		</a:t>
            </a:r>
            <a:r>
              <a:rPr lang="en-US" altLang="zh-CN" sz="1600" i="1" dirty="0">
                <a:solidFill>
                  <a:srgbClr val="00AEF0"/>
                </a:solidFill>
                <a:latin typeface="ZztexMono-Italic"/>
              </a:rPr>
              <a:t>if &gt;= </a:t>
            </a:r>
            <a:r>
              <a:rPr lang="en-US" altLang="zh-CN" sz="1600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1600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1600" b="1" dirty="0" err="1">
                <a:solidFill>
                  <a:srgbClr val="00AEF0"/>
                </a:solidFill>
                <a:latin typeface="ZztexMono-Bold"/>
              </a:rPr>
              <a:t>x_ge_y</a:t>
            </a:r>
            <a:endParaRPr lang="en-US" altLang="zh-CN" sz="1600" b="1" dirty="0">
              <a:solidFill>
                <a:srgbClr val="00AEF0"/>
              </a:solidFill>
              <a:latin typeface="ZztexMono-Bold"/>
            </a:endParaRPr>
          </a:p>
          <a:p>
            <a:r>
              <a:rPr lang="es-ES" altLang="zh-CN" sz="800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s-ES" altLang="zh-CN" dirty="0">
                <a:solidFill>
                  <a:srgbClr val="000000"/>
                </a:solidFill>
                <a:latin typeface="ZztexMono-Regular"/>
              </a:rPr>
              <a:t>subl %edx, %eax 	</a:t>
            </a:r>
            <a:r>
              <a:rPr lang="es-ES" altLang="zh-CN" sz="1600" i="1" dirty="0">
                <a:solidFill>
                  <a:srgbClr val="00AEF0"/>
                </a:solidFill>
                <a:latin typeface="ZztexMono-Italic"/>
              </a:rPr>
              <a:t>Compute result = y-x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jmp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.L3 		</a:t>
            </a:r>
            <a:r>
              <a:rPr lang="en-US" altLang="zh-CN" sz="1600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sz="1600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sz="1600" b="1" dirty="0">
                <a:solidFill>
                  <a:srgbClr val="00AEF0"/>
                </a:solidFill>
                <a:latin typeface="ZztexMono-Bold"/>
              </a:rPr>
              <a:t>done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.L2: </a:t>
            </a:r>
            <a:r>
              <a:rPr lang="en-US" altLang="zh-CN" sz="1600" b="1" dirty="0" err="1">
                <a:solidFill>
                  <a:srgbClr val="00AEF0"/>
                </a:solidFill>
                <a:latin typeface="ZztexMono-Bold"/>
              </a:rPr>
              <a:t>x_ge_y</a:t>
            </a:r>
            <a:r>
              <a:rPr lang="en-US" altLang="zh-CN" sz="1600" b="1" dirty="0">
                <a:solidFill>
                  <a:srgbClr val="00AEF0"/>
                </a:solidFill>
                <a:latin typeface="ZztexMono-Bold"/>
              </a:rPr>
              <a:t>:</a:t>
            </a:r>
          </a:p>
          <a:p>
            <a:r>
              <a:rPr lang="es-ES" altLang="zh-CN" sz="800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s-ES" altLang="zh-CN" dirty="0">
                <a:solidFill>
                  <a:srgbClr val="000000"/>
                </a:solidFill>
                <a:latin typeface="ZztexMono-Regular"/>
              </a:rPr>
              <a:t>subl %eax, %edx 	</a:t>
            </a:r>
            <a:r>
              <a:rPr lang="es-ES" altLang="zh-CN" sz="1600" i="1" dirty="0">
                <a:solidFill>
                  <a:srgbClr val="00AEF0"/>
                </a:solidFill>
                <a:latin typeface="ZztexMono-Italic"/>
              </a:rPr>
              <a:t>Compute result = x-y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9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sz="1600" i="1" dirty="0">
                <a:solidFill>
                  <a:srgbClr val="00AEF0"/>
                </a:solidFill>
                <a:latin typeface="ZztexMono-Italic"/>
              </a:rPr>
              <a:t>Set result as return value</a:t>
            </a:r>
          </a:p>
          <a:p>
            <a:r>
              <a:rPr lang="en-US" altLang="zh-CN" sz="800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.L3: </a:t>
            </a:r>
            <a:r>
              <a:rPr lang="en-US" altLang="zh-CN" sz="1600" b="1" dirty="0">
                <a:solidFill>
                  <a:srgbClr val="00AEF0"/>
                </a:solidFill>
                <a:latin typeface="ZztexMono-Bold"/>
              </a:rPr>
              <a:t>done: </a:t>
            </a:r>
            <a:r>
              <a:rPr lang="en-US" altLang="zh-CN" sz="1600" i="1" dirty="0">
                <a:solidFill>
                  <a:srgbClr val="00AEF0"/>
                </a:solidFill>
                <a:latin typeface="ZztexMono-Italic"/>
              </a:rPr>
              <a:t>Begin completion code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 flipH="1">
            <a:off x="3871638" y="5028704"/>
            <a:ext cx="666072" cy="583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9AECE5-120F-4569-9AFC-EE38289392B2}"/>
              </a:ext>
            </a:extLst>
          </p:cNvPr>
          <p:cNvSpPr txBox="1"/>
          <p:nvPr/>
        </p:nvSpPr>
        <p:spPr>
          <a:xfrm>
            <a:off x="5626183" y="583644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116809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857" y="555113"/>
            <a:ext cx="3647851" cy="44196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47851" y="434308"/>
            <a:ext cx="4539183" cy="39175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2219" y="2920740"/>
            <a:ext cx="5447625" cy="37027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9AECE5-120F-4569-9AFC-EE38289392B2}"/>
              </a:ext>
            </a:extLst>
          </p:cNvPr>
          <p:cNvSpPr txBox="1"/>
          <p:nvPr/>
        </p:nvSpPr>
        <p:spPr>
          <a:xfrm>
            <a:off x="8982138" y="434308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0265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403AA3-7FD5-4A99-93DE-95E08F66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3" y="620486"/>
            <a:ext cx="4360095" cy="5658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865852-3C8C-4D7E-BB3A-33722CCA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97" y="731099"/>
            <a:ext cx="5059405" cy="26979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5AF445-FE6E-4F15-80D6-22AA2912284D}"/>
              </a:ext>
            </a:extLst>
          </p:cNvPr>
          <p:cNvSpPr txBox="1"/>
          <p:nvPr/>
        </p:nvSpPr>
        <p:spPr>
          <a:xfrm>
            <a:off x="4866968" y="620486"/>
            <a:ext cx="134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写出</a:t>
            </a:r>
            <a:r>
              <a:rPr lang="en-US" altLang="zh-CN" dirty="0" err="1"/>
              <a:t>goto</a:t>
            </a:r>
            <a:r>
              <a:rPr lang="zh-CN" altLang="en-US" dirty="0"/>
              <a:t>版本的</a:t>
            </a:r>
            <a:r>
              <a:rPr lang="en-US" altLang="zh-CN" dirty="0"/>
              <a:t>C</a:t>
            </a:r>
            <a:r>
              <a:rPr lang="zh-CN" altLang="en-US" dirty="0"/>
              <a:t>代码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7C1248-0BA6-40A2-B0E6-82F3C82EAF20}"/>
              </a:ext>
            </a:extLst>
          </p:cNvPr>
          <p:cNvGrpSpPr/>
          <p:nvPr/>
        </p:nvGrpSpPr>
        <p:grpSpPr>
          <a:xfrm>
            <a:off x="3534937" y="1218598"/>
            <a:ext cx="3468029" cy="2037118"/>
            <a:chOff x="3534937" y="1218598"/>
            <a:chExt cx="3468029" cy="20371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A96D367-955F-4B90-A9CA-DF78DD4FEB8D}"/>
                </a:ext>
              </a:extLst>
            </p:cNvPr>
            <p:cNvSpPr txBox="1"/>
            <p:nvPr/>
          </p:nvSpPr>
          <p:spPr>
            <a:xfrm>
              <a:off x="4866968" y="2609385"/>
              <a:ext cx="1117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r>
                <a:rPr lang="zh-CN" altLang="en-US" dirty="0"/>
                <a:t>个</a:t>
              </a:r>
              <a:r>
                <a:rPr lang="en-US" altLang="zh-CN" dirty="0"/>
                <a:t>if</a:t>
              </a:r>
              <a:r>
                <a:rPr lang="zh-CN" altLang="en-US" dirty="0"/>
                <a:t>变成</a:t>
              </a:r>
              <a:r>
                <a:rPr lang="en-US" altLang="zh-CN" dirty="0"/>
                <a:t>2</a:t>
              </a:r>
              <a:r>
                <a:rPr lang="zh-CN" altLang="en-US" dirty="0"/>
                <a:t>个</a:t>
              </a:r>
              <a:r>
                <a:rPr lang="en-US" altLang="zh-CN" dirty="0"/>
                <a:t>if ?</a:t>
              </a:r>
              <a:endParaRPr lang="zh-CN" altLang="en-US" dirty="0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06368FD2-F68B-4ABA-8995-09E0B21014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4937" y="1940312"/>
              <a:ext cx="1332031" cy="959005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29E3BB0-F62D-47EF-BDEE-3C44E8CE423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5984104" y="1218598"/>
              <a:ext cx="1018862" cy="1713953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819CEC5-DF93-4B69-8881-792C8A7ED3E7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5984104" y="1754317"/>
              <a:ext cx="1018862" cy="1178234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28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20F658-B1E3-404A-B63A-247A5C15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19" y="471501"/>
            <a:ext cx="9700743" cy="42372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F0C979-68EF-4EF9-9FAC-2B83B766C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143" y="968814"/>
            <a:ext cx="5976257" cy="4237264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69D1B91-12FE-4538-BFCD-B31617B07ED0}"/>
              </a:ext>
            </a:extLst>
          </p:cNvPr>
          <p:cNvGrpSpPr/>
          <p:nvPr/>
        </p:nvGrpSpPr>
        <p:grpSpPr>
          <a:xfrm>
            <a:off x="2542453" y="4337057"/>
            <a:ext cx="4478322" cy="1893685"/>
            <a:chOff x="2542453" y="4337057"/>
            <a:chExt cx="4478322" cy="189368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0D16C67-FA09-4A70-A7AD-ADA2D2A0B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3782" y="4337057"/>
              <a:ext cx="3146993" cy="189368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E52C7B6-932E-4136-868C-6CE1190F4711}"/>
                </a:ext>
              </a:extLst>
            </p:cNvPr>
            <p:cNvSpPr txBox="1"/>
            <p:nvPr/>
          </p:nvSpPr>
          <p:spPr>
            <a:xfrm>
              <a:off x="2542453" y="5146587"/>
              <a:ext cx="2197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原来的模板在没有</a:t>
              </a:r>
              <a:r>
                <a:rPr lang="en-US" altLang="zh-CN" dirty="0"/>
                <a:t>else</a:t>
              </a:r>
              <a:r>
                <a:rPr lang="zh-CN" altLang="en-US" dirty="0"/>
                <a:t>的时候更简洁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97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8F6A64-39B9-40F9-80FD-FFB1703E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79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0E4574-E928-4E8D-BAFF-F5E43F6F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804"/>
            <a:ext cx="7785924" cy="51620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E965A6-C988-4147-A9D9-CFD6E03F1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520" y="7308"/>
            <a:ext cx="4036250" cy="68580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AB9A608-167B-4FCF-AA52-C415C48DA145}"/>
              </a:ext>
            </a:extLst>
          </p:cNvPr>
          <p:cNvGrpSpPr/>
          <p:nvPr/>
        </p:nvGrpSpPr>
        <p:grpSpPr>
          <a:xfrm>
            <a:off x="2330248" y="1548581"/>
            <a:ext cx="3288277" cy="3334898"/>
            <a:chOff x="2330248" y="1548581"/>
            <a:chExt cx="3288277" cy="333489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DD63B6A-C8DF-4B8E-84E3-87B811B616A0}"/>
                </a:ext>
              </a:extLst>
            </p:cNvPr>
            <p:cNvSpPr txBox="1"/>
            <p:nvPr/>
          </p:nvSpPr>
          <p:spPr>
            <a:xfrm>
              <a:off x="3303639" y="1548581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>
                  <a:solidFill>
                    <a:srgbClr val="FF0000"/>
                  </a:solidFill>
                </a:rPr>
                <a:t>x+y+z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D754FF6-E3E1-4B69-B5D6-608CD52EF5C8}"/>
                </a:ext>
              </a:extLst>
            </p:cNvPr>
            <p:cNvSpPr txBox="1"/>
            <p:nvPr/>
          </p:nvSpPr>
          <p:spPr>
            <a:xfrm>
              <a:off x="2330248" y="1972567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&lt;-3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ECD6B71-5710-49C5-82D7-0CBA7B6415F9}"/>
                </a:ext>
              </a:extLst>
            </p:cNvPr>
            <p:cNvSpPr txBox="1"/>
            <p:nvPr/>
          </p:nvSpPr>
          <p:spPr>
            <a:xfrm>
              <a:off x="2791106" y="2366909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y &lt; z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3DC2CC7-B56F-410F-AF06-FD030E27FB23}"/>
                </a:ext>
              </a:extLst>
            </p:cNvPr>
            <p:cNvSpPr txBox="1"/>
            <p:nvPr/>
          </p:nvSpPr>
          <p:spPr>
            <a:xfrm>
              <a:off x="3878216" y="2691307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* y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53370-358E-4998-AA4F-719E976B9BF7}"/>
                </a:ext>
              </a:extLst>
            </p:cNvPr>
            <p:cNvSpPr txBox="1"/>
            <p:nvPr/>
          </p:nvSpPr>
          <p:spPr>
            <a:xfrm>
              <a:off x="3828678" y="3444237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y * z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862EA05-D46C-4EB2-8251-708C68F0C7BA}"/>
                </a:ext>
              </a:extLst>
            </p:cNvPr>
            <p:cNvSpPr txBox="1"/>
            <p:nvPr/>
          </p:nvSpPr>
          <p:spPr>
            <a:xfrm>
              <a:off x="3605048" y="3902248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&gt; 2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254DA24-E786-483A-9A08-85C706CD3692}"/>
                </a:ext>
              </a:extLst>
            </p:cNvPr>
            <p:cNvSpPr txBox="1"/>
            <p:nvPr/>
          </p:nvSpPr>
          <p:spPr>
            <a:xfrm>
              <a:off x="3303638" y="4360259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</a:t>
              </a:r>
              <a:r>
                <a:rPr lang="zh-CN" altLang="en-US" sz="2800" dirty="0">
                  <a:solidFill>
                    <a:srgbClr val="FF0000"/>
                  </a:solidFill>
                </a:rPr>
                <a:t>*</a:t>
              </a:r>
              <a:r>
                <a:rPr lang="en-US" altLang="zh-CN" sz="2800" dirty="0">
                  <a:solidFill>
                    <a:srgbClr val="FF0000"/>
                  </a:solidFill>
                </a:rPr>
                <a:t> z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8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BC3EDF-FEE4-4496-9C62-A25FF1E9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795711-40B5-48E3-8BE8-FC31CC429574}"/>
              </a:ext>
            </a:extLst>
          </p:cNvPr>
          <p:cNvSpPr/>
          <p:nvPr/>
        </p:nvSpPr>
        <p:spPr>
          <a:xfrm>
            <a:off x="2039471" y="1555591"/>
            <a:ext cx="53833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</a:t>
            </a:r>
            <a:r>
              <a:rPr lang="en-US" altLang="zh-CN" dirty="0" err="1"/>
              <a:t>objdump</a:t>
            </a:r>
            <a:r>
              <a:rPr lang="en-US" altLang="zh-CN" dirty="0"/>
              <a:t> -d </a:t>
            </a:r>
            <a:r>
              <a:rPr lang="en-US" altLang="zh-CN" dirty="0" err="1"/>
              <a:t>mstore.o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mstore.o</a:t>
            </a:r>
            <a:r>
              <a:rPr lang="zh-CN" altLang="en-US" dirty="0"/>
              <a:t>：     文件格式 </a:t>
            </a:r>
            <a:r>
              <a:rPr lang="en-US" altLang="zh-CN" dirty="0"/>
              <a:t>elf64-x86-64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Disassembly of section .text:</a:t>
            </a:r>
          </a:p>
          <a:p>
            <a:endParaRPr lang="en-US" altLang="zh-CN" dirty="0"/>
          </a:p>
          <a:p>
            <a:r>
              <a:rPr lang="en-US" altLang="zh-CN" dirty="0"/>
              <a:t>0000000000000000 &lt;</a:t>
            </a:r>
            <a:r>
              <a:rPr lang="en-US" altLang="zh-CN" dirty="0" err="1"/>
              <a:t>multstore</a:t>
            </a:r>
            <a:r>
              <a:rPr lang="en-US" altLang="zh-CN" dirty="0"/>
              <a:t>&gt;:</a:t>
            </a:r>
          </a:p>
          <a:p>
            <a:r>
              <a:rPr lang="en-US" altLang="zh-CN" dirty="0"/>
              <a:t>   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:	</a:t>
            </a:r>
            <a:r>
              <a:rPr lang="en-US" altLang="zh-CN" dirty="0">
                <a:solidFill>
                  <a:srgbClr val="0070C0"/>
                </a:solidFill>
              </a:rPr>
              <a:t>53</a:t>
            </a:r>
            <a:r>
              <a:rPr lang="en-US" altLang="zh-CN" dirty="0"/>
              <a:t>                   	push   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 1:	</a:t>
            </a:r>
            <a:r>
              <a:rPr lang="en-US" altLang="zh-CN" dirty="0">
                <a:solidFill>
                  <a:srgbClr val="0070C0"/>
                </a:solidFill>
              </a:rPr>
              <a:t>48 89 d3             </a:t>
            </a:r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    %</a:t>
            </a:r>
            <a:r>
              <a:rPr lang="en-US" altLang="zh-CN" dirty="0" err="1"/>
              <a:t>rdx</a:t>
            </a:r>
            <a:r>
              <a:rPr lang="en-US" altLang="zh-CN" dirty="0"/>
              <a:t>,%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 4:	</a:t>
            </a:r>
            <a:r>
              <a:rPr lang="en-US" altLang="zh-CN" dirty="0">
                <a:solidFill>
                  <a:srgbClr val="0070C0"/>
                </a:solidFill>
              </a:rPr>
              <a:t>e8 </a:t>
            </a:r>
            <a:r>
              <a:rPr lang="en-US" altLang="zh-CN" dirty="0">
                <a:solidFill>
                  <a:srgbClr val="FF0000"/>
                </a:solidFill>
              </a:rPr>
              <a:t>00 00 00 00       </a:t>
            </a:r>
            <a:r>
              <a:rPr lang="en-US" altLang="zh-CN" dirty="0"/>
              <a:t>	</a:t>
            </a:r>
            <a:r>
              <a:rPr lang="en-US" altLang="zh-CN" dirty="0" err="1"/>
              <a:t>callq</a:t>
            </a:r>
            <a:r>
              <a:rPr lang="en-US" altLang="zh-CN" dirty="0"/>
              <a:t>  9 &lt;multstore+0x9&gt;</a:t>
            </a:r>
          </a:p>
          <a:p>
            <a:r>
              <a:rPr lang="en-US" altLang="zh-CN" dirty="0"/>
              <a:t>   9:	</a:t>
            </a:r>
            <a:r>
              <a:rPr lang="en-US" altLang="zh-CN" dirty="0">
                <a:solidFill>
                  <a:srgbClr val="0070C0"/>
                </a:solidFill>
              </a:rPr>
              <a:t>48 89 03             </a:t>
            </a:r>
            <a:r>
              <a:rPr lang="en-US" altLang="zh-CN" dirty="0"/>
              <a:t>	</a:t>
            </a:r>
            <a:r>
              <a:rPr lang="en-US" altLang="zh-CN" dirty="0" err="1"/>
              <a:t>mov</a:t>
            </a:r>
            <a:r>
              <a:rPr lang="en-US" altLang="zh-CN" dirty="0"/>
              <a:t>    %</a:t>
            </a:r>
            <a:r>
              <a:rPr lang="en-US" altLang="zh-CN" dirty="0" err="1"/>
              <a:t>rax</a:t>
            </a:r>
            <a:r>
              <a:rPr lang="en-US" altLang="zh-CN" dirty="0"/>
              <a:t>,(%</a:t>
            </a:r>
            <a:r>
              <a:rPr lang="en-US" altLang="zh-CN" dirty="0" err="1"/>
              <a:t>rbx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c:	</a:t>
            </a:r>
            <a:r>
              <a:rPr lang="en-US" altLang="zh-CN" dirty="0">
                <a:solidFill>
                  <a:srgbClr val="0070C0"/>
                </a:solidFill>
              </a:rPr>
              <a:t>5b</a:t>
            </a:r>
            <a:r>
              <a:rPr lang="en-US" altLang="zh-CN" dirty="0"/>
              <a:t>                   	pop    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 d:	</a:t>
            </a:r>
            <a:r>
              <a:rPr lang="en-US" altLang="zh-CN" dirty="0">
                <a:solidFill>
                  <a:srgbClr val="0070C0"/>
                </a:solidFill>
              </a:rPr>
              <a:t>c3</a:t>
            </a:r>
            <a:r>
              <a:rPr lang="en-US" altLang="zh-CN" dirty="0"/>
              <a:t>                   	</a:t>
            </a:r>
            <a:r>
              <a:rPr lang="en-US" altLang="zh-CN" dirty="0" err="1"/>
              <a:t>retq</a:t>
            </a:r>
            <a:r>
              <a:rPr lang="en-US" altLang="zh-CN" dirty="0"/>
              <a:t>   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root@localhost</a:t>
            </a:r>
            <a:r>
              <a:rPr lang="en-US" altLang="zh-CN" dirty="0"/>
              <a:t> cs2]#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7862F4-56F4-4A69-AE6B-E38270F0A670}"/>
              </a:ext>
            </a:extLst>
          </p:cNvPr>
          <p:cNvSpPr txBox="1"/>
          <p:nvPr/>
        </p:nvSpPr>
        <p:spPr>
          <a:xfrm>
            <a:off x="673028" y="755372"/>
            <a:ext cx="3898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r>
              <a:rPr lang="en-US" altLang="zh-CN" b="1" dirty="0"/>
              <a:t>-</a:t>
            </a:r>
            <a:r>
              <a:rPr lang="zh-CN" altLang="en-US" b="1" dirty="0"/>
              <a:t>代码示例</a:t>
            </a:r>
            <a:r>
              <a:rPr lang="en-US" altLang="zh-CN" b="1" dirty="0"/>
              <a:t>(</a:t>
            </a:r>
            <a:r>
              <a:rPr lang="zh-CN" altLang="en-US" b="1" dirty="0"/>
              <a:t>编译、未链接</a:t>
            </a:r>
            <a:r>
              <a:rPr lang="en-US" altLang="zh-CN" b="1" dirty="0"/>
              <a:t>) </a:t>
            </a:r>
            <a:r>
              <a:rPr lang="zh-CN" altLang="en-US" b="1" dirty="0"/>
              <a:t>：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2F5522B-DFC3-43FA-9EFF-17549BE36069}"/>
              </a:ext>
            </a:extLst>
          </p:cNvPr>
          <p:cNvGrpSpPr/>
          <p:nvPr/>
        </p:nvGrpSpPr>
        <p:grpSpPr>
          <a:xfrm>
            <a:off x="5296648" y="2679558"/>
            <a:ext cx="3440952" cy="2114438"/>
            <a:chOff x="5296648" y="2679558"/>
            <a:chExt cx="3440952" cy="211443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115C057-4DF3-4CCB-B890-166F36A5B134}"/>
                </a:ext>
              </a:extLst>
            </p:cNvPr>
            <p:cNvSpPr txBox="1"/>
            <p:nvPr/>
          </p:nvSpPr>
          <p:spPr>
            <a:xfrm>
              <a:off x="6895353" y="2679558"/>
              <a:ext cx="1842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pushq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E614FDB-1578-48EC-8675-C796C948AA37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5296648" y="2864224"/>
              <a:ext cx="1598705" cy="98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7FADA3B-2B9E-4CAD-A136-445F726F505D}"/>
                </a:ext>
              </a:extLst>
            </p:cNvPr>
            <p:cNvSpPr txBox="1"/>
            <p:nvPr/>
          </p:nvSpPr>
          <p:spPr>
            <a:xfrm>
              <a:off x="6895353" y="3624445"/>
              <a:ext cx="1842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movq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1861C874-F792-4E61-A108-7628ED09FEE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5296648" y="3809111"/>
              <a:ext cx="1598705" cy="98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B4373CC-09A2-4A08-BD82-51A3CA2560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6648" y="3809111"/>
              <a:ext cx="1590490" cy="400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7DB80A41-ED1C-46CB-A54B-DEF7B41B22A7}"/>
              </a:ext>
            </a:extLst>
          </p:cNvPr>
          <p:cNvSpPr/>
          <p:nvPr/>
        </p:nvSpPr>
        <p:spPr>
          <a:xfrm>
            <a:off x="1798320" y="3786251"/>
            <a:ext cx="100584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AD10C4-BEF9-4BD8-ADF5-5B41C0010FEC}"/>
              </a:ext>
            </a:extLst>
          </p:cNvPr>
          <p:cNvSpPr txBox="1"/>
          <p:nvPr/>
        </p:nvSpPr>
        <p:spPr>
          <a:xfrm>
            <a:off x="251460" y="3886200"/>
            <a:ext cx="81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EA02D68-2F15-412B-8041-AB2DB80D79D7}"/>
              </a:ext>
            </a:extLst>
          </p:cNvPr>
          <p:cNvCxnSpPr>
            <a:cxnSpLocks/>
            <a:stCxn id="17" idx="3"/>
            <a:endCxn id="16" idx="2"/>
          </p:cNvCxnSpPr>
          <p:nvPr/>
        </p:nvCxnSpPr>
        <p:spPr>
          <a:xfrm flipV="1">
            <a:off x="1062990" y="3940556"/>
            <a:ext cx="735330" cy="26881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E0A9B24A-3F0F-4BAD-ABDB-EDF357DE2D82}"/>
              </a:ext>
            </a:extLst>
          </p:cNvPr>
          <p:cNvSpPr/>
          <p:nvPr/>
        </p:nvSpPr>
        <p:spPr>
          <a:xfrm>
            <a:off x="5514677" y="4301553"/>
            <a:ext cx="1908099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465D66F-8375-4C6B-9545-A316C58ECF27}"/>
              </a:ext>
            </a:extLst>
          </p:cNvPr>
          <p:cNvSpPr txBox="1"/>
          <p:nvPr/>
        </p:nvSpPr>
        <p:spPr>
          <a:xfrm>
            <a:off x="7395210" y="5862786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没有确定地址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A7B59EF-12D1-4B54-98E2-56EF05943F6C}"/>
              </a:ext>
            </a:extLst>
          </p:cNvPr>
          <p:cNvCxnSpPr>
            <a:cxnSpLocks/>
            <a:stCxn id="20" idx="0"/>
            <a:endCxn id="19" idx="5"/>
          </p:cNvCxnSpPr>
          <p:nvPr/>
        </p:nvCxnSpPr>
        <p:spPr>
          <a:xfrm flipH="1" flipV="1">
            <a:off x="7143341" y="4564968"/>
            <a:ext cx="1069114" cy="129781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06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80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422910"/>
            <a:ext cx="10972800" cy="218313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3.4.3</a:t>
            </a:r>
            <a:r>
              <a:rPr lang="zh-CN" altLang="en-US" dirty="0"/>
              <a:t> 条件传送</a:t>
            </a:r>
            <a:endParaRPr lang="en-US" altLang="zh-CN" dirty="0"/>
          </a:p>
          <a:p>
            <a:pPr lvl="1"/>
            <a:r>
              <a:rPr lang="zh-CN" altLang="en-US" dirty="0"/>
              <a:t>跳转语句在分支预测失败时将引入很大的开销</a:t>
            </a:r>
            <a:endParaRPr lang="en-US" altLang="zh-CN" dirty="0"/>
          </a:p>
          <a:p>
            <a:pPr lvl="1"/>
            <a:r>
              <a:rPr lang="zh-CN" altLang="en-US" dirty="0"/>
              <a:t>如果是根据条件不同而使用不同的值，条件传送将更加有效</a:t>
            </a:r>
            <a:endParaRPr lang="en-US" altLang="zh-CN" dirty="0"/>
          </a:p>
          <a:p>
            <a:pPr lvl="1"/>
            <a:r>
              <a:rPr lang="zh-CN" altLang="en-US" dirty="0"/>
              <a:t>对应于</a:t>
            </a:r>
            <a:r>
              <a:rPr lang="en-US" altLang="zh-CN" dirty="0"/>
              <a:t>C</a:t>
            </a:r>
            <a:r>
              <a:rPr lang="zh-CN" altLang="en-US" dirty="0"/>
              <a:t>语言的条件表达式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609600" y="2520226"/>
            <a:ext cx="3928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(a) </a:t>
            </a:r>
            <a:r>
              <a:rPr lang="zh-CN" altLang="en-US" dirty="0">
                <a:solidFill>
                  <a:srgbClr val="000000"/>
                </a:solidFill>
                <a:latin typeface="StoneSans"/>
              </a:rPr>
              <a:t>初始</a:t>
            </a:r>
            <a:r>
              <a:rPr lang="en-US" altLang="zh-CN" dirty="0">
                <a:solidFill>
                  <a:srgbClr val="000000"/>
                </a:solidFill>
                <a:latin typeface="StoneSans"/>
              </a:rPr>
              <a:t>C </a:t>
            </a:r>
            <a:r>
              <a:rPr lang="zh-CN" altLang="en-US" dirty="0">
                <a:solidFill>
                  <a:srgbClr val="000000"/>
                </a:solidFill>
                <a:latin typeface="StoneSans"/>
              </a:rPr>
              <a:t>代码</a:t>
            </a:r>
            <a:endParaRPr lang="en-US" altLang="zh-CN" dirty="0">
              <a:solidFill>
                <a:srgbClr val="000000"/>
              </a:solidFill>
              <a:latin typeface="StoneSans"/>
            </a:endParaRPr>
          </a:p>
          <a:p>
            <a:r>
              <a:rPr lang="fr-FR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fr-FR" altLang="zh-CN" dirty="0">
                <a:solidFill>
                  <a:srgbClr val="000000"/>
                </a:solidFill>
                <a:latin typeface="ZztexMono-Regular"/>
              </a:rPr>
              <a:t>int absdiff(int x, int y) {</a:t>
            </a:r>
          </a:p>
          <a:p>
            <a:r>
              <a:rPr lang="es-E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s-ES" altLang="zh-CN" dirty="0">
                <a:solidFill>
                  <a:srgbClr val="000000"/>
                </a:solidFill>
                <a:latin typeface="ZztexMono-Regular"/>
              </a:rPr>
              <a:t>return x &lt; y ? y-x : x-y;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09600" y="385915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(b) </a:t>
            </a:r>
            <a:r>
              <a:rPr lang="zh-CN" altLang="en-US" dirty="0">
                <a:solidFill>
                  <a:srgbClr val="000000"/>
                </a:solidFill>
                <a:latin typeface="StoneSans"/>
              </a:rPr>
              <a:t>使用条件赋值</a:t>
            </a:r>
            <a:endParaRPr lang="en-US" altLang="zh-CN" dirty="0">
              <a:solidFill>
                <a:srgbClr val="000000"/>
              </a:solidFill>
              <a:latin typeface="StoneSans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cmovdiff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x,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y)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tval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y-x;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rval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x-y;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test = x &lt; y;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/* Line below requires</a:t>
            </a:r>
            <a:r>
              <a:rPr lang="zh-CN" altLang="en-US" dirty="0">
                <a:solidFill>
                  <a:srgbClr val="00AEF0"/>
                </a:solidFill>
                <a:latin typeface="ZztexMono-Regular"/>
              </a:rPr>
              <a:t> 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single instruction: */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if (test)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rval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tval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rval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406390" y="3506898"/>
            <a:ext cx="6446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(c) </a:t>
            </a:r>
            <a:r>
              <a:rPr lang="zh-CN" altLang="en-US" dirty="0">
                <a:solidFill>
                  <a:srgbClr val="000000"/>
                </a:solidFill>
                <a:latin typeface="StoneSans"/>
              </a:rPr>
              <a:t>汇编代码</a:t>
            </a:r>
            <a:endParaRPr lang="en-US" altLang="zh-CN" dirty="0">
              <a:solidFill>
                <a:srgbClr val="000000"/>
              </a:solidFill>
              <a:latin typeface="StoneSans"/>
            </a:endParaRP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x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+8, y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+12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x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y</a:t>
            </a:r>
          </a:p>
          <a:p>
            <a:r>
              <a:rPr lang="es-E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s-ES" altLang="zh-CN" dirty="0">
                <a:solidFill>
                  <a:srgbClr val="000000"/>
                </a:solidFill>
                <a:latin typeface="ZztexMono-Regular"/>
              </a:rPr>
              <a:t>movl %edx, %ebx </a:t>
            </a:r>
            <a:r>
              <a:rPr lang="es-ES" altLang="zh-CN" i="1" dirty="0">
                <a:solidFill>
                  <a:srgbClr val="00AEF0"/>
                </a:solidFill>
                <a:latin typeface="ZztexMono-Italic"/>
              </a:rPr>
              <a:t>Copy y</a:t>
            </a:r>
          </a:p>
          <a:p>
            <a:r>
              <a:rPr lang="es-E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es-ES" altLang="zh-CN" dirty="0">
                <a:solidFill>
                  <a:srgbClr val="000000"/>
                </a:solidFill>
                <a:latin typeface="ZztexMono-Regular"/>
              </a:rPr>
              <a:t>subl %ecx, %ebx </a:t>
            </a:r>
            <a:r>
              <a:rPr lang="es-ES" altLang="zh-CN" i="1" dirty="0">
                <a:solidFill>
                  <a:srgbClr val="00AEF0"/>
                </a:solidFill>
                <a:latin typeface="ZztexMono-Italic"/>
              </a:rPr>
              <a:t>Compute y-x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Copy x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x-y and set as return value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cmpl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ecx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Compare x:y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cmovl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If &lt;, replace return value with y-x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5394960" y="2647278"/>
            <a:ext cx="2714625" cy="3709073"/>
            <a:chOff x="5394960" y="2647278"/>
            <a:chExt cx="2714625" cy="3709073"/>
          </a:xfrm>
        </p:grpSpPr>
        <p:sp>
          <p:nvSpPr>
            <p:cNvPr id="11" name="文本框 10"/>
            <p:cNvSpPr txBox="1"/>
            <p:nvPr/>
          </p:nvSpPr>
          <p:spPr>
            <a:xfrm>
              <a:off x="5926455" y="2647278"/>
              <a:ext cx="2183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无需分支跳转指令</a:t>
              </a:r>
            </a:p>
          </p:txBody>
        </p:sp>
        <p:cxnSp>
          <p:nvCxnSpPr>
            <p:cNvPr id="13" name="直接箭头连接符 12"/>
            <p:cNvCxnSpPr>
              <a:cxnSpLocks/>
              <a:stCxn id="11" idx="2"/>
              <a:endCxn id="14" idx="7"/>
            </p:cNvCxnSpPr>
            <p:nvPr/>
          </p:nvCxnSpPr>
          <p:spPr>
            <a:xfrm flipH="1">
              <a:off x="6302279" y="3016610"/>
              <a:ext cx="715741" cy="30752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5394960" y="6046470"/>
              <a:ext cx="1062990" cy="30988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8321040" y="2498318"/>
            <a:ext cx="3398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如果预测正确需要</a:t>
            </a:r>
            <a:r>
              <a:rPr lang="en-US" altLang="zh-CN" sz="1400" dirty="0"/>
              <a:t>13</a:t>
            </a:r>
            <a:r>
              <a:rPr lang="zh-CN" altLang="en-US" sz="1400" dirty="0"/>
              <a:t>个时钟周期，如果随机的那么需要</a:t>
            </a:r>
            <a:r>
              <a:rPr lang="en-US" altLang="zh-CN" sz="1400" dirty="0"/>
              <a:t>35</a:t>
            </a:r>
            <a:r>
              <a:rPr lang="zh-CN" altLang="en-US" sz="1400" dirty="0"/>
              <a:t>个时钟周期，从中推测出分支预测错误需要</a:t>
            </a:r>
            <a:r>
              <a:rPr lang="en-US" altLang="zh-CN" sz="1400" dirty="0"/>
              <a:t>57</a:t>
            </a:r>
            <a:r>
              <a:rPr lang="zh-CN" altLang="en-US" sz="1400" dirty="0"/>
              <a:t>个时钟周期，其中</a:t>
            </a:r>
            <a:r>
              <a:rPr lang="en-US" altLang="zh-CN" sz="1400" dirty="0"/>
              <a:t>punish</a:t>
            </a:r>
            <a:r>
              <a:rPr lang="zh-CN" altLang="en-US" sz="1400" dirty="0"/>
              <a:t>为</a:t>
            </a:r>
            <a:r>
              <a:rPr lang="en-US" altLang="zh-CN" sz="1400" dirty="0"/>
              <a:t>44</a:t>
            </a:r>
            <a:r>
              <a:rPr lang="zh-CN" altLang="en-US" sz="1400" dirty="0"/>
              <a:t>个时钟周期。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9AECE5-120F-4569-9AFC-EE38289392B2}"/>
              </a:ext>
            </a:extLst>
          </p:cNvPr>
          <p:cNvSpPr txBox="1"/>
          <p:nvPr/>
        </p:nvSpPr>
        <p:spPr>
          <a:xfrm>
            <a:off x="4814637" y="3096328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1073330" y="3496280"/>
            <a:ext cx="4346665" cy="2697691"/>
            <a:chOff x="1073330" y="3496280"/>
            <a:chExt cx="4346665" cy="2697691"/>
          </a:xfrm>
        </p:grpSpPr>
        <p:sp>
          <p:nvSpPr>
            <p:cNvPr id="16" name="椭圆 15"/>
            <p:cNvSpPr/>
            <p:nvPr/>
          </p:nvSpPr>
          <p:spPr>
            <a:xfrm>
              <a:off x="1073330" y="4399289"/>
              <a:ext cx="2301059" cy="6335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>
              <a:cxnSpLocks/>
            </p:cNvCxnSpPr>
            <p:nvPr/>
          </p:nvCxnSpPr>
          <p:spPr>
            <a:xfrm flipH="1">
              <a:off x="2870104" y="3859154"/>
              <a:ext cx="426450" cy="6367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236865" y="3496280"/>
              <a:ext cx="21831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重复计算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</a:rPr>
                <a:t>（两个分支）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1189211" y="5817871"/>
              <a:ext cx="3125614" cy="3761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箭头连接符 24"/>
            <p:cNvCxnSpPr>
              <a:cxnSpLocks/>
              <a:stCxn id="23" idx="2"/>
              <a:endCxn id="19" idx="7"/>
            </p:cNvCxnSpPr>
            <p:nvPr/>
          </p:nvCxnSpPr>
          <p:spPr>
            <a:xfrm flipH="1">
              <a:off x="3857089" y="5451768"/>
              <a:ext cx="494383" cy="4211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3451910" y="5082436"/>
            <a:ext cx="179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简单的条件赋值</a:t>
            </a:r>
          </a:p>
        </p:txBody>
      </p:sp>
    </p:spTree>
    <p:extLst>
      <p:ext uri="{BB962C8B-B14F-4D97-AF65-F5344CB8AC3E}">
        <p14:creationId xmlns:p14="http://schemas.microsoft.com/office/powerpoint/2010/main" val="5719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338" y="603900"/>
            <a:ext cx="4119146" cy="31952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2021" y="107043"/>
            <a:ext cx="4600216" cy="32874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9258" y="3357987"/>
            <a:ext cx="6400800" cy="3428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9AECE5-120F-4569-9AFC-EE38289392B2}"/>
              </a:ext>
            </a:extLst>
          </p:cNvPr>
          <p:cNvSpPr txBox="1"/>
          <p:nvPr/>
        </p:nvSpPr>
        <p:spPr>
          <a:xfrm>
            <a:off x="819709" y="4610056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grpSp>
        <p:nvGrpSpPr>
          <p:cNvPr id="26" name="组合 25"/>
          <p:cNvGrpSpPr/>
          <p:nvPr/>
        </p:nvGrpSpPr>
        <p:grpSpPr>
          <a:xfrm>
            <a:off x="4039630" y="4794642"/>
            <a:ext cx="7853558" cy="1459458"/>
            <a:chOff x="4039630" y="4794642"/>
            <a:chExt cx="7853558" cy="145945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2644C50-B2A2-4164-A88B-470D40BDB571}"/>
                </a:ext>
              </a:extLst>
            </p:cNvPr>
            <p:cNvSpPr txBox="1"/>
            <p:nvPr/>
          </p:nvSpPr>
          <p:spPr>
            <a:xfrm>
              <a:off x="9710058" y="4794642"/>
              <a:ext cx="2183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无需分支跳转指令</a:t>
              </a: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92A8356A-43BD-4705-9B61-37794A713016}"/>
                </a:ext>
              </a:extLst>
            </p:cNvPr>
            <p:cNvCxnSpPr>
              <a:cxnSpLocks/>
              <a:stCxn id="7" idx="2"/>
              <a:endCxn id="9" idx="7"/>
            </p:cNvCxnSpPr>
            <p:nvPr/>
          </p:nvCxnSpPr>
          <p:spPr>
            <a:xfrm flipH="1">
              <a:off x="4946949" y="5163974"/>
              <a:ext cx="5854674" cy="8256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6A086E5-11B6-460D-8167-2AA8A6E95732}"/>
                </a:ext>
              </a:extLst>
            </p:cNvPr>
            <p:cNvSpPr/>
            <p:nvPr/>
          </p:nvSpPr>
          <p:spPr>
            <a:xfrm>
              <a:off x="4039630" y="5944219"/>
              <a:ext cx="1062990" cy="30988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D493BB0-D67D-4C29-966E-336A21945282}"/>
              </a:ext>
            </a:extLst>
          </p:cNvPr>
          <p:cNvSpPr/>
          <p:nvPr/>
        </p:nvSpPr>
        <p:spPr>
          <a:xfrm>
            <a:off x="8556581" y="3394529"/>
            <a:ext cx="3398520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400" dirty="0"/>
              <a:t>如果预测正确需要</a:t>
            </a:r>
            <a:r>
              <a:rPr lang="en-US" altLang="zh-CN" sz="1400" dirty="0"/>
              <a:t>8</a:t>
            </a:r>
            <a:r>
              <a:rPr lang="zh-CN" altLang="en-US" sz="1400" dirty="0"/>
              <a:t>个时钟周期，如果随机的那么需要</a:t>
            </a:r>
            <a:r>
              <a:rPr lang="en-US" altLang="zh-CN" sz="1400" dirty="0"/>
              <a:t>17.5</a:t>
            </a:r>
            <a:r>
              <a:rPr lang="zh-CN" altLang="en-US" sz="1400" dirty="0"/>
              <a:t>个时钟周期（</a:t>
            </a:r>
            <a:r>
              <a:rPr lang="en-US" altLang="zh-CN" sz="1400" dirty="0"/>
              <a:t>50%</a:t>
            </a:r>
            <a:r>
              <a:rPr lang="zh-CN" altLang="en-US" sz="1400" dirty="0"/>
              <a:t>预测正确），从中推测出分支预测错误需要</a:t>
            </a:r>
            <a:r>
              <a:rPr lang="en-US" altLang="zh-CN" sz="1400" dirty="0"/>
              <a:t>27</a:t>
            </a:r>
            <a:r>
              <a:rPr lang="zh-CN" altLang="en-US" sz="1400" dirty="0"/>
              <a:t>个时钟周期，其中</a:t>
            </a:r>
            <a:r>
              <a:rPr lang="en-US" altLang="zh-CN" sz="1400" dirty="0"/>
              <a:t>punish</a:t>
            </a:r>
            <a:r>
              <a:rPr lang="zh-CN" altLang="en-US" sz="1400" dirty="0"/>
              <a:t>为</a:t>
            </a:r>
            <a:r>
              <a:rPr lang="en-US" altLang="zh-CN" sz="1400" dirty="0"/>
              <a:t>19=</a:t>
            </a:r>
            <a:r>
              <a:rPr lang="zh-CN" altLang="en-US" sz="1400" dirty="0"/>
              <a:t>（</a:t>
            </a:r>
            <a:r>
              <a:rPr lang="en-US" altLang="zh-CN" sz="1400" dirty="0"/>
              <a:t>17.5-8</a:t>
            </a:r>
            <a:r>
              <a:rPr lang="zh-CN" altLang="en-US" sz="1400" dirty="0"/>
              <a:t>）*</a:t>
            </a:r>
            <a:r>
              <a:rPr lang="en-US" altLang="zh-CN" sz="1400" dirty="0"/>
              <a:t>2</a:t>
            </a:r>
            <a:r>
              <a:rPr lang="zh-CN" altLang="en-US" sz="1400" dirty="0"/>
              <a:t>个时钟周期。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5479273" y="439853"/>
            <a:ext cx="5926625" cy="2238033"/>
            <a:chOff x="5479273" y="439853"/>
            <a:chExt cx="5926625" cy="2238033"/>
          </a:xfrm>
        </p:grpSpPr>
        <p:sp>
          <p:nvSpPr>
            <p:cNvPr id="13" name="椭圆 12"/>
            <p:cNvSpPr/>
            <p:nvPr/>
          </p:nvSpPr>
          <p:spPr>
            <a:xfrm>
              <a:off x="5700850" y="769403"/>
              <a:ext cx="2940685" cy="6335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>
              <a:cxnSpLocks/>
              <a:stCxn id="15" idx="1"/>
              <a:endCxn id="13" idx="6"/>
            </p:cNvCxnSpPr>
            <p:nvPr/>
          </p:nvCxnSpPr>
          <p:spPr>
            <a:xfrm flipH="1">
              <a:off x="8641535" y="763019"/>
              <a:ext cx="710702" cy="323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9352237" y="439853"/>
              <a:ext cx="16438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重复计算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</a:rPr>
                <a:t>（两个分支）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5479273" y="2265772"/>
              <a:ext cx="3795355" cy="4121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>
              <a:cxnSpLocks/>
              <a:stCxn id="22" idx="1"/>
              <a:endCxn id="16" idx="7"/>
            </p:cNvCxnSpPr>
            <p:nvPr/>
          </p:nvCxnSpPr>
          <p:spPr>
            <a:xfrm flipH="1">
              <a:off x="8718811" y="1750786"/>
              <a:ext cx="887963" cy="5753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9606774" y="1566120"/>
              <a:ext cx="1799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简单的条件赋值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28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9287" y="1443989"/>
            <a:ext cx="8143657" cy="47180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8700" y="662940"/>
            <a:ext cx="22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条件传送指令列表：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37532" y="671376"/>
            <a:ext cx="247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不支持单字节传送</a:t>
            </a:r>
          </a:p>
        </p:txBody>
      </p:sp>
    </p:spTree>
    <p:extLst>
      <p:ext uri="{BB962C8B-B14F-4D97-AF65-F5344CB8AC3E}">
        <p14:creationId xmlns:p14="http://schemas.microsoft.com/office/powerpoint/2010/main" val="28571936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83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C</a:t>
            </a:r>
            <a:r>
              <a:rPr lang="zh-CN" altLang="en-US" dirty="0"/>
              <a:t>条件赋值</a:t>
            </a:r>
            <a:endParaRPr lang="en-US" altLang="zh-CN" dirty="0"/>
          </a:p>
          <a:p>
            <a:pPr lvl="2"/>
            <a:r>
              <a:rPr lang="zh-CN" altLang="en-US" dirty="0"/>
              <a:t>转换模板：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113529" y="1866037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ZztexMono-Regular"/>
              </a:rPr>
              <a:t>v = </a:t>
            </a:r>
            <a:r>
              <a:rPr lang="en-US" altLang="zh-CN" i="1" dirty="0">
                <a:latin typeface="TimesTen-Italic"/>
              </a:rPr>
              <a:t>test-expr </a:t>
            </a:r>
            <a:r>
              <a:rPr lang="en-US" altLang="zh-CN" dirty="0">
                <a:latin typeface="ZztexMono-Regular"/>
              </a:rPr>
              <a:t>? </a:t>
            </a:r>
            <a:r>
              <a:rPr lang="en-US" altLang="zh-CN" i="1" dirty="0">
                <a:latin typeface="TimesTen-Italic"/>
              </a:rPr>
              <a:t>then-expr </a:t>
            </a:r>
            <a:r>
              <a:rPr lang="en-US" altLang="zh-CN" dirty="0">
                <a:latin typeface="ZztexMono-Regular"/>
              </a:rPr>
              <a:t>: </a:t>
            </a:r>
            <a:r>
              <a:rPr lang="en-US" altLang="zh-CN" i="1" dirty="0">
                <a:latin typeface="TimesTen-Italic"/>
              </a:rPr>
              <a:t>else-expr</a:t>
            </a:r>
            <a:r>
              <a:rPr lang="en-US" altLang="zh-CN" dirty="0">
                <a:latin typeface="ZztexMono-Regular"/>
              </a:rPr>
              <a:t>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30449" y="381922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>
                <a:latin typeface="ZztexMono-Regular"/>
              </a:rPr>
              <a:t>if (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!</a:t>
            </a:r>
            <a:r>
              <a:rPr lang="en-US" altLang="zh-CN" i="1" dirty="0"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)</a:t>
            </a:r>
          </a:p>
          <a:p>
            <a:r>
              <a:rPr lang="zh-CN" altLang="en-US" dirty="0">
                <a:latin typeface="ZztexMono-Regular"/>
              </a:rPr>
              <a:t>        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false;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>
                <a:latin typeface="ZztexMono-Regular"/>
              </a:rPr>
              <a:t>v = </a:t>
            </a:r>
            <a:r>
              <a:rPr lang="en-US" altLang="zh-CN" i="1" dirty="0">
                <a:latin typeface="TimesTen-Italic"/>
              </a:rPr>
              <a:t>then-expr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done;</a:t>
            </a:r>
          </a:p>
          <a:p>
            <a:r>
              <a:rPr lang="en-US" altLang="zh-CN" dirty="0">
                <a:latin typeface="ZztexMono-Regular"/>
              </a:rPr>
              <a:t>false:</a:t>
            </a:r>
          </a:p>
          <a:p>
            <a:r>
              <a:rPr lang="zh-CN" altLang="en-US" dirty="0">
                <a:latin typeface="ZztexMono-Regular"/>
              </a:rPr>
              <a:t>    </a:t>
            </a:r>
            <a:r>
              <a:rPr lang="en-US" altLang="zh-CN" dirty="0">
                <a:latin typeface="ZztexMono-Regular"/>
              </a:rPr>
              <a:t>v = </a:t>
            </a:r>
            <a:r>
              <a:rPr lang="en-US" altLang="zh-CN" i="1" dirty="0">
                <a:latin typeface="TimesTen-Italic"/>
              </a:rPr>
              <a:t>else-expr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done: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30449" y="3188970"/>
            <a:ext cx="368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不使用条件传送指令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if-else)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42579" y="3188970"/>
            <a:ext cx="249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使用条件传送指令</a:t>
            </a:r>
          </a:p>
        </p:txBody>
      </p:sp>
      <p:sp>
        <p:nvSpPr>
          <p:cNvPr id="8" name="矩形 7"/>
          <p:cNvSpPr/>
          <p:nvPr/>
        </p:nvSpPr>
        <p:spPr>
          <a:xfrm>
            <a:off x="7221220" y="3819228"/>
            <a:ext cx="3032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ZztexMono-Regular"/>
              </a:rPr>
              <a:t>vt</a:t>
            </a:r>
            <a:r>
              <a:rPr lang="en-US" altLang="zh-CN" dirty="0">
                <a:latin typeface="ZztexMono-Regular"/>
              </a:rPr>
              <a:t> = </a:t>
            </a:r>
            <a:r>
              <a:rPr lang="en-US" altLang="zh-CN" i="1" dirty="0">
                <a:latin typeface="TimesTen-Italic"/>
              </a:rPr>
              <a:t>then-expr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v = </a:t>
            </a:r>
            <a:r>
              <a:rPr lang="en-US" altLang="zh-CN" i="1" dirty="0">
                <a:latin typeface="TimesTen-Italic"/>
              </a:rPr>
              <a:t>else-expr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t = </a:t>
            </a:r>
            <a:r>
              <a:rPr lang="en-US" altLang="zh-CN" i="1" dirty="0"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if (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t</a:t>
            </a:r>
            <a:r>
              <a:rPr lang="en-US" altLang="zh-CN" dirty="0">
                <a:latin typeface="ZztexMono-Regular"/>
              </a:rPr>
              <a:t>) v = </a:t>
            </a:r>
            <a:r>
              <a:rPr lang="en-US" altLang="zh-CN" dirty="0" err="1">
                <a:latin typeface="ZztexMono-Regular"/>
              </a:rPr>
              <a:t>vt</a:t>
            </a:r>
            <a:r>
              <a:rPr lang="en-US" altLang="zh-CN" dirty="0">
                <a:latin typeface="ZztexMono-Regular"/>
              </a:rPr>
              <a:t>;</a:t>
            </a:r>
            <a:endParaRPr lang="zh-CN" altLang="en-US" dirty="0"/>
          </a:p>
        </p:txBody>
      </p:sp>
      <p:sp>
        <p:nvSpPr>
          <p:cNvPr id="9" name="下箭头 8"/>
          <p:cNvSpPr/>
          <p:nvPr/>
        </p:nvSpPr>
        <p:spPr>
          <a:xfrm>
            <a:off x="3120390" y="2493347"/>
            <a:ext cx="468630" cy="434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7108314" y="2493347"/>
            <a:ext cx="468630" cy="434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37094" y="5630585"/>
            <a:ext cx="210312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使用是</a:t>
            </a:r>
            <a:r>
              <a:rPr lang="zh-CN" altLang="en-US" b="1" dirty="0">
                <a:solidFill>
                  <a:srgbClr val="FF0000"/>
                </a:solidFill>
              </a:rPr>
              <a:t>有条件</a:t>
            </a:r>
            <a:r>
              <a:rPr lang="zh-CN" altLang="en-US" dirty="0"/>
              <a:t>的，否则会出错！！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BC1DCB-389B-407E-936B-EC33803080DC}"/>
              </a:ext>
            </a:extLst>
          </p:cNvPr>
          <p:cNvSpPr/>
          <p:nvPr/>
        </p:nvSpPr>
        <p:spPr>
          <a:xfrm>
            <a:off x="8060824" y="2446836"/>
            <a:ext cx="3682869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如果额外计算的时间，大于跳转的开销，则没必要用</a:t>
            </a:r>
          </a:p>
        </p:txBody>
      </p:sp>
    </p:spTree>
    <p:extLst>
      <p:ext uri="{BB962C8B-B14F-4D97-AF65-F5344CB8AC3E}">
        <p14:creationId xmlns:p14="http://schemas.microsoft.com/office/powerpoint/2010/main" val="272499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84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97395" y="998935"/>
            <a:ext cx="637673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long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cread</a:t>
            </a:r>
            <a:r>
              <a:rPr lang="en-US" altLang="zh-CN" sz="2400" dirty="0"/>
              <a:t>(</a:t>
            </a:r>
            <a:r>
              <a:rPr lang="zh-CN" altLang="en-US" sz="2400" dirty="0"/>
              <a:t> </a:t>
            </a:r>
            <a:r>
              <a:rPr lang="en-US" altLang="zh-CN" sz="2400" dirty="0"/>
              <a:t>long</a:t>
            </a:r>
            <a:r>
              <a:rPr lang="zh-CN" altLang="en-US" sz="2400" dirty="0"/>
              <a:t> *</a:t>
            </a:r>
            <a:r>
              <a:rPr lang="en-US" altLang="zh-CN" sz="2400" dirty="0" err="1"/>
              <a:t>xp</a:t>
            </a:r>
            <a:r>
              <a:rPr lang="en-US" altLang="zh-CN" sz="2400" dirty="0"/>
              <a:t>){</a:t>
            </a:r>
          </a:p>
          <a:p>
            <a:r>
              <a:rPr lang="en-US" altLang="zh-CN" sz="2400" dirty="0"/>
              <a:t>	return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xp</a:t>
            </a:r>
            <a:r>
              <a:rPr lang="zh-CN" altLang="en-US" sz="2400" dirty="0"/>
              <a:t> </a:t>
            </a:r>
            <a:r>
              <a:rPr lang="en-US" altLang="zh-CN" sz="2400" dirty="0"/>
              <a:t>?</a:t>
            </a:r>
            <a:r>
              <a:rPr lang="zh-CN" altLang="en-US" sz="2400" dirty="0"/>
              <a:t> *</a:t>
            </a:r>
            <a:r>
              <a:rPr lang="en-US" altLang="zh-CN" sz="2400" dirty="0" err="1"/>
              <a:t>xp</a:t>
            </a:r>
            <a:r>
              <a:rPr lang="zh-CN" altLang="en-US" sz="2400" dirty="0"/>
              <a:t> 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0);</a:t>
            </a:r>
          </a:p>
          <a:p>
            <a:r>
              <a:rPr lang="en-US" altLang="zh-CN" sz="2400" dirty="0"/>
              <a:t>}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long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cread</a:t>
            </a:r>
            <a:r>
              <a:rPr lang="en-US" altLang="zh-CN" sz="2400" dirty="0"/>
              <a:t>(long</a:t>
            </a:r>
            <a:r>
              <a:rPr lang="zh-CN" altLang="en-US" sz="2400" dirty="0"/>
              <a:t> * </a:t>
            </a:r>
            <a:r>
              <a:rPr lang="en-US" altLang="zh-CN" sz="2400" dirty="0" err="1"/>
              <a:t>xp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 err="1"/>
              <a:t>xp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%</a:t>
            </a:r>
            <a:r>
              <a:rPr lang="en-US" altLang="zh-CN" sz="2400" dirty="0" err="1"/>
              <a:t>rdi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cread</a:t>
            </a:r>
            <a:r>
              <a:rPr lang="en-US" altLang="zh-CN" sz="2400" dirty="0"/>
              <a:t>:</a:t>
            </a:r>
          </a:p>
          <a:p>
            <a:pPr marL="342900" indent="-342900">
              <a:buAutoNum type="arabicPlain" startAt="2"/>
            </a:pPr>
            <a:r>
              <a:rPr lang="en-US" altLang="zh-CN" sz="2400" dirty="0" err="1"/>
              <a:t>movq</a:t>
            </a:r>
            <a:r>
              <a:rPr lang="zh-CN" altLang="en-US" sz="2400" dirty="0"/>
              <a:t>  </a:t>
            </a:r>
            <a:r>
              <a:rPr lang="en-US" altLang="zh-CN" sz="2400" dirty="0"/>
              <a:t>	</a:t>
            </a:r>
            <a:r>
              <a:rPr lang="en-US" altLang="zh-CN" sz="2400" b="1" dirty="0">
                <a:solidFill>
                  <a:srgbClr val="FF0000"/>
                </a:solidFill>
              </a:rPr>
              <a:t>(%</a:t>
            </a:r>
            <a:r>
              <a:rPr lang="en-US" altLang="zh-CN" sz="2400" b="1" dirty="0" err="1">
                <a:solidFill>
                  <a:srgbClr val="FF0000"/>
                </a:solidFill>
              </a:rPr>
              <a:t>rdi</a:t>
            </a:r>
            <a:r>
              <a:rPr lang="en-US" altLang="zh-CN" sz="2400" b="1" dirty="0">
                <a:solidFill>
                  <a:srgbClr val="FF0000"/>
                </a:solidFill>
              </a:rPr>
              <a:t>),</a:t>
            </a:r>
            <a:r>
              <a:rPr lang="en-US" altLang="zh-CN" sz="2400" dirty="0"/>
              <a:t>	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	;v=</a:t>
            </a:r>
            <a:r>
              <a:rPr lang="zh-CN" altLang="en-US" sz="2400" dirty="0"/>
              <a:t>*</a:t>
            </a:r>
            <a:r>
              <a:rPr lang="en-US" altLang="zh-CN" sz="2400" dirty="0" err="1"/>
              <a:t>xp</a:t>
            </a:r>
            <a:endParaRPr lang="en-US" altLang="zh-CN" sz="2400" dirty="0"/>
          </a:p>
          <a:p>
            <a:pPr marL="342900" indent="-342900">
              <a:buFontTx/>
              <a:buAutoNum type="arabicPlain" startAt="2"/>
            </a:pPr>
            <a:r>
              <a:rPr lang="en-US" altLang="zh-CN" sz="2400" dirty="0" err="1"/>
              <a:t>movl</a:t>
            </a:r>
            <a:r>
              <a:rPr lang="zh-CN" altLang="en-US" sz="2400" dirty="0"/>
              <a:t> </a:t>
            </a:r>
            <a:r>
              <a:rPr lang="en-US" altLang="zh-CN" sz="2400" dirty="0"/>
              <a:t>	$0,	%</a:t>
            </a:r>
            <a:r>
              <a:rPr lang="en-US" altLang="zh-CN" sz="2400" dirty="0" err="1"/>
              <a:t>rdx</a:t>
            </a:r>
            <a:r>
              <a:rPr lang="en-US" altLang="zh-CN" sz="2400" dirty="0"/>
              <a:t>	;set</a:t>
            </a:r>
            <a:r>
              <a:rPr lang="zh-CN" altLang="en-US" sz="2400" dirty="0"/>
              <a:t> </a:t>
            </a:r>
            <a:r>
              <a:rPr lang="en-US" altLang="zh-CN" sz="2400" dirty="0" err="1"/>
              <a:t>ve</a:t>
            </a:r>
            <a:r>
              <a:rPr lang="zh-CN" altLang="en-US" sz="2400" dirty="0"/>
              <a:t> </a:t>
            </a:r>
            <a:r>
              <a:rPr lang="en-US" altLang="zh-CN" sz="2400" dirty="0"/>
              <a:t>=0</a:t>
            </a:r>
          </a:p>
          <a:p>
            <a:pPr marL="342900" indent="-342900">
              <a:buAutoNum type="arabicPlain" startAt="2"/>
            </a:pPr>
            <a:r>
              <a:rPr lang="en-US" altLang="zh-CN" sz="2400" dirty="0" err="1"/>
              <a:t>testq</a:t>
            </a:r>
            <a:r>
              <a:rPr lang="en-US" altLang="zh-CN" sz="2400" dirty="0"/>
              <a:t>	%</a:t>
            </a:r>
            <a:r>
              <a:rPr lang="en-US" altLang="zh-CN" sz="2400" dirty="0" err="1"/>
              <a:t>rdi</a:t>
            </a:r>
            <a:r>
              <a:rPr lang="en-US" altLang="zh-CN" sz="2400" dirty="0"/>
              <a:t>,	%</a:t>
            </a:r>
            <a:r>
              <a:rPr lang="en-US" altLang="zh-CN" sz="2400" dirty="0" err="1"/>
              <a:t>rdi</a:t>
            </a:r>
            <a:r>
              <a:rPr lang="zh-CN" altLang="en-US" sz="2400" dirty="0"/>
              <a:t> </a:t>
            </a:r>
            <a:r>
              <a:rPr lang="en-US" altLang="zh-CN" sz="2400" dirty="0"/>
              <a:t>	;Test</a:t>
            </a:r>
            <a:r>
              <a:rPr lang="zh-CN" altLang="en-US" sz="2400" dirty="0"/>
              <a:t> </a:t>
            </a:r>
            <a:r>
              <a:rPr lang="en-US" altLang="zh-CN" sz="2400" dirty="0"/>
              <a:t>x</a:t>
            </a:r>
          </a:p>
          <a:p>
            <a:pPr marL="342900" indent="-342900">
              <a:buAutoNum type="arabicPlain" startAt="2"/>
            </a:pPr>
            <a:r>
              <a:rPr lang="en-US" altLang="zh-CN" sz="2400" dirty="0" err="1"/>
              <a:t>comve</a:t>
            </a:r>
            <a:r>
              <a:rPr lang="en-US" altLang="zh-CN" sz="2400" dirty="0"/>
              <a:t>	%</a:t>
            </a:r>
            <a:r>
              <a:rPr lang="en-US" altLang="zh-CN" sz="2400" dirty="0" err="1"/>
              <a:t>rdx</a:t>
            </a:r>
            <a:r>
              <a:rPr lang="en-US" altLang="zh-CN" sz="2400" dirty="0"/>
              <a:t>,	%</a:t>
            </a:r>
            <a:r>
              <a:rPr lang="en-US" altLang="zh-CN" sz="2400" dirty="0" err="1"/>
              <a:t>rax</a:t>
            </a:r>
            <a:r>
              <a:rPr lang="en-US" altLang="zh-CN" sz="2400" dirty="0"/>
              <a:t>	;if</a:t>
            </a:r>
            <a:r>
              <a:rPr lang="zh-CN" altLang="en-US" sz="2400" dirty="0"/>
              <a:t> </a:t>
            </a:r>
            <a:r>
              <a:rPr lang="en-US" altLang="zh-CN" sz="2400" dirty="0"/>
              <a:t>x==0,v=</a:t>
            </a:r>
            <a:r>
              <a:rPr lang="en-US" altLang="zh-CN" sz="2400" dirty="0" err="1"/>
              <a:t>ve</a:t>
            </a:r>
            <a:endParaRPr lang="en-US" altLang="zh-CN" sz="2400" dirty="0"/>
          </a:p>
          <a:p>
            <a:pPr marL="342900" indent="-342900">
              <a:buAutoNum type="arabicPlain" startAt="2"/>
            </a:pPr>
            <a:r>
              <a:rPr lang="en-US" altLang="zh-CN" sz="2400" dirty="0"/>
              <a:t>ret				;return</a:t>
            </a:r>
            <a:r>
              <a:rPr lang="zh-CN" altLang="en-US" sz="2400" dirty="0"/>
              <a:t> </a:t>
            </a:r>
            <a:r>
              <a:rPr lang="en-US" altLang="zh-CN" sz="2400" dirty="0"/>
              <a:t>v</a:t>
            </a:r>
          </a:p>
          <a:p>
            <a:pPr marL="342900" indent="-342900">
              <a:buAutoNum type="arabicPlain" startAt="2"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74131" y="4379495"/>
            <a:ext cx="216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请用条件跳转修正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9AECE5-120F-4569-9AFC-EE38289392B2}"/>
              </a:ext>
            </a:extLst>
          </p:cNvPr>
          <p:cNvSpPr txBox="1"/>
          <p:nvPr/>
        </p:nvSpPr>
        <p:spPr>
          <a:xfrm>
            <a:off x="6704224" y="2597501"/>
            <a:ext cx="102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10278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5461" y="835302"/>
            <a:ext cx="4051340" cy="1113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3886" y="2336615"/>
            <a:ext cx="8578709" cy="40197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82220" y="1577107"/>
            <a:ext cx="216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请用条件跳转修正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9AECE5-120F-4569-9AFC-EE38289392B2}"/>
              </a:ext>
            </a:extLst>
          </p:cNvPr>
          <p:cNvSpPr txBox="1"/>
          <p:nvPr/>
        </p:nvSpPr>
        <p:spPr>
          <a:xfrm>
            <a:off x="6061966" y="543696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DBA806-6BCA-4BED-825F-D685D4D3751A}"/>
              </a:ext>
            </a:extLst>
          </p:cNvPr>
          <p:cNvSpPr txBox="1"/>
          <p:nvPr/>
        </p:nvSpPr>
        <p:spPr>
          <a:xfrm>
            <a:off x="8737600" y="3441262"/>
            <a:ext cx="256866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使用条件：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）逻辑正确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）额外计算量足够小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DBD94A3-29BB-435E-B605-7E2294BD19C3}"/>
              </a:ext>
            </a:extLst>
          </p:cNvPr>
          <p:cNvSpPr/>
          <p:nvPr/>
        </p:nvSpPr>
        <p:spPr>
          <a:xfrm>
            <a:off x="3891776" y="3902927"/>
            <a:ext cx="1360448" cy="60216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48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35B701-33DB-4F52-9913-E42E8F33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1787"/>
            <a:ext cx="10458092" cy="60671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77D671-8F90-47F9-825A-B209453C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937" y="1885526"/>
            <a:ext cx="6136463" cy="8282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63EF99-AF72-4E91-9DD3-1779AC6E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549" y="4361938"/>
            <a:ext cx="4715851" cy="193125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53C2C7-415E-40CD-8433-ED3DA962D67A}"/>
              </a:ext>
            </a:extLst>
          </p:cNvPr>
          <p:cNvSpPr txBox="1"/>
          <p:nvPr/>
        </p:nvSpPr>
        <p:spPr>
          <a:xfrm>
            <a:off x="6866549" y="3360862"/>
            <a:ext cx="3519537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如果向零舍入，负数要</a:t>
            </a:r>
            <a:r>
              <a:rPr lang="en-US" altLang="zh-CN" dirty="0"/>
              <a:t>+  (2^k)-1</a:t>
            </a:r>
            <a:r>
              <a:rPr lang="zh-CN" altLang="en-US" dirty="0"/>
              <a:t>，然后右移才能保证向零摄入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FA4D20-5E16-48C0-A42D-D40A9D2D451D}"/>
              </a:ext>
            </a:extLst>
          </p:cNvPr>
          <p:cNvSpPr txBox="1"/>
          <p:nvPr/>
        </p:nvSpPr>
        <p:spPr>
          <a:xfrm>
            <a:off x="3044282" y="1037064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highlight>
                  <a:srgbClr val="FFCC66"/>
                </a:highlight>
              </a:rPr>
              <a:t>          / </a:t>
            </a:r>
            <a:endParaRPr lang="zh-CN" altLang="en-US" dirty="0">
              <a:solidFill>
                <a:srgbClr val="FF0000"/>
              </a:solidFill>
              <a:highlight>
                <a:srgbClr val="FFCC6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980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652F67-66BA-4568-817B-0E21A57C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781715-5673-4E3A-8E1F-428C6FCA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8" y="584536"/>
            <a:ext cx="6641281" cy="52263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1D06DA-817C-469A-B6EC-2625AEED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904" y="0"/>
            <a:ext cx="4299496" cy="685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47DEC119-2243-4562-9632-10A21D2349B8}"/>
              </a:ext>
            </a:extLst>
          </p:cNvPr>
          <p:cNvGrpSpPr/>
          <p:nvPr/>
        </p:nvGrpSpPr>
        <p:grpSpPr>
          <a:xfrm>
            <a:off x="2433484" y="1548581"/>
            <a:ext cx="3398102" cy="3441004"/>
            <a:chOff x="2433484" y="1548581"/>
            <a:chExt cx="3398102" cy="344100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9D54C74-E0A1-4B21-A51B-58110B141218}"/>
                </a:ext>
              </a:extLst>
            </p:cNvPr>
            <p:cNvSpPr txBox="1"/>
            <p:nvPr/>
          </p:nvSpPr>
          <p:spPr>
            <a:xfrm>
              <a:off x="3303639" y="1548581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r>
                <a:rPr lang="zh-CN" altLang="en-US" sz="2800" dirty="0">
                  <a:solidFill>
                    <a:srgbClr val="FF0000"/>
                  </a:solidFill>
                </a:rPr>
                <a:t>*</a:t>
              </a:r>
              <a:r>
                <a:rPr lang="en-US" altLang="zh-CN" sz="2800" dirty="0">
                  <a:solidFill>
                    <a:srgbClr val="FF0000"/>
                  </a:solidFill>
                </a:rPr>
                <a:t>x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DB11F07-64AA-4F64-AAF3-72BF962A17CB}"/>
                </a:ext>
              </a:extLst>
            </p:cNvPr>
            <p:cNvSpPr txBox="1"/>
            <p:nvPr/>
          </p:nvSpPr>
          <p:spPr>
            <a:xfrm>
              <a:off x="2433484" y="1946788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y &gt; 0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6C49E28-91FE-4950-929A-144DBBDD8118}"/>
                </a:ext>
              </a:extLst>
            </p:cNvPr>
            <p:cNvSpPr txBox="1"/>
            <p:nvPr/>
          </p:nvSpPr>
          <p:spPr>
            <a:xfrm>
              <a:off x="3111910" y="2432790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&lt; y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7644EB1-EBFF-4D63-9E07-82E392B784BD}"/>
                </a:ext>
              </a:extLst>
            </p:cNvPr>
            <p:cNvSpPr txBox="1"/>
            <p:nvPr/>
          </p:nvSpPr>
          <p:spPr>
            <a:xfrm>
              <a:off x="4091277" y="2793779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y - x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B794D87-74EB-4EED-A91A-AC2A5269B641}"/>
                </a:ext>
              </a:extLst>
            </p:cNvPr>
            <p:cNvSpPr txBox="1"/>
            <p:nvPr/>
          </p:nvSpPr>
          <p:spPr>
            <a:xfrm>
              <a:off x="4091277" y="3570650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&amp; y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4DE84A7-A9C0-49D4-8B96-5C53DAFE656F}"/>
                </a:ext>
              </a:extLst>
            </p:cNvPr>
            <p:cNvSpPr txBox="1"/>
            <p:nvPr/>
          </p:nvSpPr>
          <p:spPr>
            <a:xfrm>
              <a:off x="3679482" y="4019434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y &lt;= -2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57F1EE9-E665-4444-9CC3-3C2D0AE0ECC7}"/>
                </a:ext>
              </a:extLst>
            </p:cNvPr>
            <p:cNvSpPr txBox="1"/>
            <p:nvPr/>
          </p:nvSpPr>
          <p:spPr>
            <a:xfrm>
              <a:off x="3534987" y="4466365"/>
              <a:ext cx="17403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x + y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23245" y="4169366"/>
            <a:ext cx="1214355" cy="2350381"/>
            <a:chOff x="7378750" y="4148300"/>
            <a:chExt cx="1214355" cy="2350381"/>
          </a:xfrm>
        </p:grpSpPr>
        <p:sp>
          <p:nvSpPr>
            <p:cNvPr id="13" name="圆角矩形 12"/>
            <p:cNvSpPr/>
            <p:nvPr/>
          </p:nvSpPr>
          <p:spPr>
            <a:xfrm>
              <a:off x="7378750" y="4148300"/>
              <a:ext cx="1214355" cy="448784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378750" y="6049897"/>
              <a:ext cx="1214355" cy="448784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6364530" y="2071801"/>
            <a:ext cx="1244584" cy="3000942"/>
          </a:xfrm>
          <a:custGeom>
            <a:avLst/>
            <a:gdLst>
              <a:gd name="connsiteX0" fmla="*/ 1244584 w 1244584"/>
              <a:gd name="connsiteY0" fmla="*/ 0 h 3102429"/>
              <a:gd name="connsiteX1" fmla="*/ 3613 w 1244584"/>
              <a:gd name="connsiteY1" fmla="*/ 1458686 h 3102429"/>
              <a:gd name="connsiteX2" fmla="*/ 939784 w 1244584"/>
              <a:gd name="connsiteY2" fmla="*/ 3102429 h 310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584" h="3102429">
                <a:moveTo>
                  <a:pt x="1244584" y="0"/>
                </a:moveTo>
                <a:cubicBezTo>
                  <a:pt x="649498" y="470807"/>
                  <a:pt x="54413" y="941615"/>
                  <a:pt x="3613" y="1458686"/>
                </a:cubicBezTo>
                <a:cubicBezTo>
                  <a:pt x="-47187" y="1975758"/>
                  <a:pt x="446298" y="2539093"/>
                  <a:pt x="939784" y="310242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7234685" y="2432790"/>
            <a:ext cx="288560" cy="4211160"/>
            <a:chOff x="7234685" y="2432790"/>
            <a:chExt cx="288560" cy="4211160"/>
          </a:xfrm>
        </p:grpSpPr>
        <p:sp>
          <p:nvSpPr>
            <p:cNvPr id="17" name="左大括号 16"/>
            <p:cNvSpPr/>
            <p:nvPr/>
          </p:nvSpPr>
          <p:spPr>
            <a:xfrm>
              <a:off x="7234685" y="2432790"/>
              <a:ext cx="288560" cy="2291610"/>
            </a:xfrm>
            <a:prstGeom prst="leftBrac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左大括号 17"/>
            <p:cNvSpPr/>
            <p:nvPr/>
          </p:nvSpPr>
          <p:spPr>
            <a:xfrm>
              <a:off x="7234685" y="5433732"/>
              <a:ext cx="288560" cy="1210218"/>
            </a:xfrm>
            <a:prstGeom prst="leftBrac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043948" y="2286000"/>
            <a:ext cx="2190737" cy="3752841"/>
            <a:chOff x="5043948" y="2286000"/>
            <a:chExt cx="2190737" cy="3752841"/>
          </a:xfrm>
        </p:grpSpPr>
        <p:cxnSp>
          <p:nvCxnSpPr>
            <p:cNvPr id="21" name="直接箭头连接符 20"/>
            <p:cNvCxnSpPr/>
            <p:nvPr/>
          </p:nvCxnSpPr>
          <p:spPr>
            <a:xfrm flipH="1" flipV="1">
              <a:off x="5043948" y="2286000"/>
              <a:ext cx="2190737" cy="12846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7" idx="1"/>
            </p:cNvCxnSpPr>
            <p:nvPr/>
          </p:nvCxnSpPr>
          <p:spPr>
            <a:xfrm flipH="1">
              <a:off x="5686104" y="3578595"/>
              <a:ext cx="1548581" cy="440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 flipV="1">
              <a:off x="5138057" y="4347521"/>
              <a:ext cx="2096628" cy="16775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8" idx="1"/>
            </p:cNvCxnSpPr>
            <p:nvPr/>
          </p:nvCxnSpPr>
          <p:spPr>
            <a:xfrm flipH="1" flipV="1">
              <a:off x="5043948" y="4903643"/>
              <a:ext cx="2190737" cy="11351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071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88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1421" y="594934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stdlib.h</a:t>
            </a:r>
            <a:r>
              <a:rPr lang="en-US" altLang="zh-CN" dirty="0"/>
              <a:t>&gt;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#define likely(x) __</a:t>
            </a:r>
            <a:r>
              <a:rPr lang="en-US" altLang="zh-CN" dirty="0" err="1">
                <a:solidFill>
                  <a:srgbClr val="00B0F0"/>
                </a:solidFill>
              </a:rPr>
              <a:t>builtin_expect</a:t>
            </a:r>
            <a:r>
              <a:rPr lang="en-US" altLang="zh-CN" dirty="0">
                <a:solidFill>
                  <a:srgbClr val="00B0F0"/>
                </a:solidFill>
              </a:rPr>
              <a:t>(!!(x), 1) 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#define unlikely(x) __</a:t>
            </a:r>
            <a:r>
              <a:rPr lang="en-US" altLang="zh-CN" dirty="0" err="1">
                <a:solidFill>
                  <a:srgbClr val="00B0F0"/>
                </a:solidFill>
              </a:rPr>
              <a:t>builtin_expect</a:t>
            </a:r>
            <a:r>
              <a:rPr lang="en-US" altLang="zh-CN" dirty="0">
                <a:solidFill>
                  <a:srgbClr val="00B0F0"/>
                </a:solidFill>
              </a:rPr>
              <a:t>(!!(x), 0) 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a,b,c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    a=rand();</a:t>
            </a:r>
          </a:p>
          <a:p>
            <a:r>
              <a:rPr lang="en-US" altLang="zh-CN" dirty="0"/>
              <a:t>        b=rand();</a:t>
            </a:r>
          </a:p>
          <a:p>
            <a:r>
              <a:rPr lang="en-US" altLang="zh-CN" dirty="0"/>
              <a:t>        if(</a:t>
            </a:r>
            <a:r>
              <a:rPr lang="en-US" altLang="zh-CN" b="1" dirty="0">
                <a:solidFill>
                  <a:srgbClr val="FF0000"/>
                </a:solidFill>
              </a:rPr>
              <a:t>likely</a:t>
            </a:r>
            <a:r>
              <a:rPr lang="en-US" altLang="zh-CN" dirty="0"/>
              <a:t>(a&gt;b))</a:t>
            </a:r>
          </a:p>
          <a:p>
            <a:r>
              <a:rPr lang="en-US" altLang="zh-CN" dirty="0"/>
              <a:t>                c=</a:t>
            </a:r>
            <a:r>
              <a:rPr lang="en-US" altLang="zh-CN" dirty="0" err="1"/>
              <a:t>c+a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        c=c-b;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printf</a:t>
            </a:r>
            <a:r>
              <a:rPr lang="en-US" altLang="zh-CN" dirty="0"/>
              <a:t>("===");</a:t>
            </a:r>
          </a:p>
          <a:p>
            <a:r>
              <a:rPr lang="en-US" altLang="zh-CN" dirty="0"/>
              <a:t>        if(</a:t>
            </a:r>
            <a:r>
              <a:rPr lang="en-US" altLang="zh-CN" b="1" dirty="0">
                <a:solidFill>
                  <a:srgbClr val="FF0000"/>
                </a:solidFill>
              </a:rPr>
              <a:t>unlikely</a:t>
            </a:r>
            <a:r>
              <a:rPr lang="en-US" altLang="zh-CN" dirty="0"/>
              <a:t>(a&gt;b))</a:t>
            </a:r>
          </a:p>
          <a:p>
            <a:r>
              <a:rPr lang="en-US" altLang="zh-CN" dirty="0"/>
              <a:t>                c=c*2;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        c=c*8;</a:t>
            </a:r>
          </a:p>
          <a:p>
            <a:r>
              <a:rPr lang="en-US" altLang="zh-CN" dirty="0"/>
              <a:t> return 0;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93780" y="276159"/>
            <a:ext cx="508764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#include &lt;</a:t>
            </a:r>
            <a:r>
              <a:rPr lang="en-US" altLang="zh-CN" dirty="0" err="1"/>
              <a:t>stdlib.h</a:t>
            </a:r>
            <a:r>
              <a:rPr lang="en-US" altLang="zh-CN" dirty="0"/>
              <a:t>&gt;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#define likely(x) __</a:t>
            </a:r>
            <a:r>
              <a:rPr lang="en-US" altLang="zh-CN" dirty="0" err="1">
                <a:solidFill>
                  <a:srgbClr val="00B0F0"/>
                </a:solidFill>
              </a:rPr>
              <a:t>builtin_expect</a:t>
            </a:r>
            <a:r>
              <a:rPr lang="en-US" altLang="zh-CN" dirty="0">
                <a:solidFill>
                  <a:srgbClr val="00B0F0"/>
                </a:solidFill>
              </a:rPr>
              <a:t>(!!(x), 1) 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#define unlikely(x) __</a:t>
            </a:r>
            <a:r>
              <a:rPr lang="en-US" altLang="zh-CN" dirty="0" err="1">
                <a:solidFill>
                  <a:srgbClr val="00B0F0"/>
                </a:solidFill>
              </a:rPr>
              <a:t>builtin_expect</a:t>
            </a:r>
            <a:r>
              <a:rPr lang="en-US" altLang="zh-CN" dirty="0">
                <a:solidFill>
                  <a:srgbClr val="00B0F0"/>
                </a:solidFill>
              </a:rPr>
              <a:t>(!!(x), 0) 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a,b,c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    a=rand();</a:t>
            </a:r>
          </a:p>
          <a:p>
            <a:r>
              <a:rPr lang="en-US" altLang="zh-CN" dirty="0"/>
              <a:t>        b=rand();</a:t>
            </a:r>
          </a:p>
          <a:p>
            <a:r>
              <a:rPr lang="en-US" altLang="zh-CN" dirty="0"/>
              <a:t>        if(</a:t>
            </a:r>
            <a:r>
              <a:rPr lang="en-US" altLang="zh-CN" b="1" dirty="0">
                <a:solidFill>
                  <a:srgbClr val="FF0000"/>
                </a:solidFill>
              </a:rPr>
              <a:t>likely</a:t>
            </a:r>
            <a:r>
              <a:rPr lang="en-US" altLang="zh-CN" dirty="0"/>
              <a:t>(a&gt;b))</a:t>
            </a:r>
          </a:p>
          <a:p>
            <a:r>
              <a:rPr lang="en-US" altLang="zh-CN" dirty="0"/>
              <a:t>               { c=</a:t>
            </a:r>
            <a:r>
              <a:rPr lang="en-US" altLang="zh-CN" dirty="0" err="1"/>
              <a:t>c+a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 err="1"/>
              <a:t>printf</a:t>
            </a:r>
            <a:r>
              <a:rPr lang="zh-CN" altLang="en-US" dirty="0"/>
              <a:t> </a:t>
            </a:r>
            <a:r>
              <a:rPr lang="en-US" altLang="zh-CN" dirty="0"/>
              <a:t>(“111\n”);}</a:t>
            </a:r>
          </a:p>
          <a:p>
            <a:r>
              <a:rPr lang="en-US" altLang="zh-CN" dirty="0"/>
              <a:t>        else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</a:p>
          <a:p>
            <a:r>
              <a:rPr lang="en-US" altLang="zh-CN" dirty="0"/>
              <a:t>                {</a:t>
            </a:r>
            <a:r>
              <a:rPr lang="zh-CN" altLang="en-US" dirty="0"/>
              <a:t> </a:t>
            </a:r>
            <a:r>
              <a:rPr lang="en-US" altLang="zh-CN" dirty="0"/>
              <a:t>c=</a:t>
            </a:r>
            <a:r>
              <a:rPr lang="en-US" altLang="zh-CN" dirty="0" err="1"/>
              <a:t>c-b;printf</a:t>
            </a:r>
            <a:r>
              <a:rPr lang="en-US" altLang="zh-CN" dirty="0"/>
              <a:t>(“222\n”);}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printf</a:t>
            </a:r>
            <a:r>
              <a:rPr lang="en-US" altLang="zh-CN" dirty="0"/>
              <a:t>("===");</a:t>
            </a:r>
          </a:p>
          <a:p>
            <a:r>
              <a:rPr lang="en-US" altLang="zh-CN" dirty="0"/>
              <a:t>        if(</a:t>
            </a:r>
            <a:r>
              <a:rPr lang="en-US" altLang="zh-CN" b="1" dirty="0">
                <a:solidFill>
                  <a:srgbClr val="FF0000"/>
                </a:solidFill>
              </a:rPr>
              <a:t>unlikely</a:t>
            </a:r>
            <a:r>
              <a:rPr lang="en-US" altLang="zh-CN" dirty="0"/>
              <a:t>(a&gt;b))</a:t>
            </a:r>
          </a:p>
          <a:p>
            <a:r>
              <a:rPr lang="en-US" altLang="zh-CN" dirty="0"/>
              <a:t>                {</a:t>
            </a:r>
            <a:r>
              <a:rPr lang="zh-CN" altLang="en-US" dirty="0"/>
              <a:t> </a:t>
            </a:r>
            <a:r>
              <a:rPr lang="en-US" altLang="zh-CN" dirty="0"/>
              <a:t>c=c*2;getchar();}</a:t>
            </a:r>
          </a:p>
          <a:p>
            <a:r>
              <a:rPr lang="en-US" altLang="zh-CN" dirty="0"/>
              <a:t>        else</a:t>
            </a:r>
          </a:p>
          <a:p>
            <a:r>
              <a:rPr lang="en-US" altLang="zh-CN" dirty="0"/>
              <a:t>                {c=c*8;getchar();}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       </a:t>
            </a:r>
            <a:endParaRPr lang="en-US" altLang="zh-CN" dirty="0"/>
          </a:p>
          <a:p>
            <a:r>
              <a:rPr lang="zh-CN" altLang="en-US" dirty="0"/>
              <a:t>        </a:t>
            </a:r>
            <a:r>
              <a:rPr lang="en-US" altLang="zh-CN" dirty="0"/>
              <a:t>return 0;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2091690" y="3497580"/>
            <a:ext cx="4903470" cy="2261437"/>
            <a:chOff x="2091690" y="3497580"/>
            <a:chExt cx="4903470" cy="2261437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2091690" y="3497580"/>
              <a:ext cx="4903470" cy="342900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V="1">
              <a:off x="2091690" y="3987805"/>
              <a:ext cx="4903470" cy="342900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V="1">
              <a:off x="2091690" y="4873411"/>
              <a:ext cx="4903470" cy="342900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2091690" y="5416117"/>
              <a:ext cx="4903470" cy="342900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5957560" y="2009298"/>
            <a:ext cx="5769620" cy="101566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likely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使得</a:t>
            </a:r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if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后面的执行语句紧跟着前面的程序，</a:t>
            </a:r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unlikely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使得</a:t>
            </a:r>
            <a:r>
              <a:rPr lang="en-US" altLang="zh-CN" sz="2000" dirty="0">
                <a:solidFill>
                  <a:srgbClr val="4D4D4D"/>
                </a:solidFill>
                <a:latin typeface="-apple-system"/>
              </a:rPr>
              <a:t>else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后面的语句紧跟着前面的程序，</a:t>
            </a:r>
            <a:endParaRPr lang="en-US" altLang="zh-CN" sz="2000" dirty="0">
              <a:solidFill>
                <a:srgbClr val="4D4D4D"/>
              </a:solidFill>
              <a:latin typeface="-apple-system"/>
            </a:endParaRPr>
          </a:p>
          <a:p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这样就会被</a:t>
            </a:r>
            <a:r>
              <a:rPr lang="en-US" altLang="zh-CN" sz="2000" b="1" dirty="0">
                <a:solidFill>
                  <a:srgbClr val="FF0000"/>
                </a:solidFill>
                <a:latin typeface="-apple-system"/>
              </a:rPr>
              <a:t>cache</a:t>
            </a: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预读取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，增加程序 的执行速度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2418070" y="2653367"/>
            <a:ext cx="1788170" cy="101566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使用条件传送</a:t>
            </a:r>
            <a:endParaRPr lang="en-US" altLang="zh-CN" sz="2000" dirty="0"/>
          </a:p>
          <a:p>
            <a:r>
              <a:rPr lang="en-US" altLang="zh-CN" sz="2000" dirty="0"/>
              <a:t>likely/unlikely</a:t>
            </a:r>
            <a:r>
              <a:rPr lang="zh-CN" altLang="en-US" sz="2000" dirty="0"/>
              <a:t>无差别</a:t>
            </a:r>
          </a:p>
        </p:txBody>
      </p:sp>
    </p:spTree>
    <p:extLst>
      <p:ext uri="{BB962C8B-B14F-4D97-AF65-F5344CB8AC3E}">
        <p14:creationId xmlns:p14="http://schemas.microsoft.com/office/powerpoint/2010/main" val="38061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89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3.4.4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语言循环代码的产生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语言三种循环结构</a:t>
            </a:r>
            <a:endParaRPr lang="en-US" altLang="zh-CN" dirty="0"/>
          </a:p>
          <a:p>
            <a:pPr lvl="2"/>
            <a:r>
              <a:rPr lang="en-US" altLang="zh-CN" dirty="0"/>
              <a:t>for/do-while/while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do-while</a:t>
            </a:r>
          </a:p>
          <a:p>
            <a:pPr lvl="2"/>
            <a:r>
              <a:rPr lang="zh-CN" altLang="en-US" dirty="0"/>
              <a:t>转换模板：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767840" y="4231600"/>
            <a:ext cx="29184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do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);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55030" y="4231600"/>
            <a:ext cx="4552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loop: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	if (t)</a:t>
            </a:r>
          </a:p>
          <a:p>
            <a:r>
              <a:rPr lang="en-US" altLang="zh-CN" dirty="0">
                <a:latin typeface="ZztexMono-Regular"/>
              </a:rPr>
              <a:t>	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loop;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4834890" y="4697730"/>
            <a:ext cx="67437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509260" y="4617720"/>
            <a:ext cx="2217420" cy="1738631"/>
            <a:chOff x="5509260" y="4617720"/>
            <a:chExt cx="2217420" cy="1738631"/>
          </a:xfrm>
        </p:grpSpPr>
        <p:sp>
          <p:nvSpPr>
            <p:cNvPr id="7" name="任意多边形 6"/>
            <p:cNvSpPr/>
            <p:nvPr/>
          </p:nvSpPr>
          <p:spPr>
            <a:xfrm>
              <a:off x="5955030" y="4617720"/>
              <a:ext cx="1611630" cy="1013261"/>
            </a:xfrm>
            <a:custGeom>
              <a:avLst/>
              <a:gdLst>
                <a:gd name="connsiteX0" fmla="*/ 1611630 w 1611630"/>
                <a:gd name="connsiteY0" fmla="*/ 994410 h 1013261"/>
                <a:gd name="connsiteX1" fmla="*/ 457200 w 1611630"/>
                <a:gd name="connsiteY1" fmla="*/ 880110 h 1013261"/>
                <a:gd name="connsiteX2" fmla="*/ 0 w 1611630"/>
                <a:gd name="connsiteY2" fmla="*/ 0 h 10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1630" h="1013261">
                  <a:moveTo>
                    <a:pt x="1611630" y="994410"/>
                  </a:moveTo>
                  <a:cubicBezTo>
                    <a:pt x="1168717" y="1020127"/>
                    <a:pt x="725805" y="1045845"/>
                    <a:pt x="457200" y="880110"/>
                  </a:cubicBezTo>
                  <a:cubicBezTo>
                    <a:pt x="188595" y="714375"/>
                    <a:pt x="94297" y="357187"/>
                    <a:pt x="0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dash"/>
              <a:tailEnd type="stealth" w="lg" len="lg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09260" y="5710020"/>
              <a:ext cx="2217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向前跳转</a:t>
              </a:r>
              <a:endParaRPr lang="en-US" altLang="zh-CN" b="1" dirty="0"/>
            </a:p>
            <a:p>
              <a:r>
                <a:rPr lang="zh-CN" altLang="en-US" b="1" dirty="0"/>
                <a:t>循环检测依据之一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07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2C758A-147F-42A0-81A3-E0952A7DB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B4949C-BC32-4461-BD4D-FDF1F62D9001}"/>
              </a:ext>
            </a:extLst>
          </p:cNvPr>
          <p:cNvSpPr txBox="1"/>
          <p:nvPr/>
        </p:nvSpPr>
        <p:spPr>
          <a:xfrm>
            <a:off x="673029" y="755372"/>
            <a:ext cx="3095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r>
              <a:rPr lang="en-US" altLang="zh-CN" b="1" dirty="0"/>
              <a:t>-</a:t>
            </a:r>
            <a:r>
              <a:rPr lang="zh-CN" altLang="en-US" b="1" dirty="0"/>
              <a:t>代码示例（链接后）：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158E82-3D9C-47D5-9140-89A93EA3AF1D}"/>
              </a:ext>
            </a:extLst>
          </p:cNvPr>
          <p:cNvSpPr/>
          <p:nvPr/>
        </p:nvSpPr>
        <p:spPr>
          <a:xfrm>
            <a:off x="869577" y="1395443"/>
            <a:ext cx="38368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/>
              <a:t>void </a:t>
            </a:r>
            <a:r>
              <a:rPr lang="en-US" altLang="zh-CN" dirty="0" err="1">
                <a:solidFill>
                  <a:srgbClr val="FF0000"/>
                </a:solidFill>
              </a:rPr>
              <a:t>multstore</a:t>
            </a:r>
            <a:r>
              <a:rPr lang="en-US" altLang="zh-CN" dirty="0"/>
              <a:t>(long, long, long *);</a:t>
            </a:r>
          </a:p>
          <a:p>
            <a:endParaRPr lang="en-US" altLang="zh-CN" dirty="0"/>
          </a:p>
          <a:p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r>
              <a:rPr lang="en-US" altLang="zh-CN" dirty="0"/>
              <a:t>{       long d;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multstore</a:t>
            </a:r>
            <a:r>
              <a:rPr lang="en-US" altLang="zh-CN" dirty="0"/>
              <a:t>(2,3,&amp;d);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printf</a:t>
            </a:r>
            <a:r>
              <a:rPr lang="en-US" altLang="zh-CN" dirty="0"/>
              <a:t>("2*3 --&gt; %</a:t>
            </a:r>
            <a:r>
              <a:rPr lang="en-US" altLang="zh-CN" dirty="0" err="1"/>
              <a:t>ld</a:t>
            </a:r>
            <a:r>
              <a:rPr lang="en-US" altLang="zh-CN" dirty="0"/>
              <a:t>\</a:t>
            </a:r>
            <a:r>
              <a:rPr lang="en-US" altLang="zh-CN" dirty="0" err="1"/>
              <a:t>n",d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    return 0;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long </a:t>
            </a:r>
            <a:r>
              <a:rPr lang="en-US" altLang="zh-CN" dirty="0">
                <a:solidFill>
                  <a:srgbClr val="FF0000"/>
                </a:solidFill>
              </a:rPr>
              <a:t>mult2</a:t>
            </a:r>
            <a:r>
              <a:rPr lang="en-US" altLang="zh-CN" dirty="0"/>
              <a:t>(long </a:t>
            </a:r>
            <a:r>
              <a:rPr lang="en-US" altLang="zh-CN" dirty="0" err="1"/>
              <a:t>a,long</a:t>
            </a:r>
            <a:r>
              <a:rPr lang="en-US" altLang="zh-CN" dirty="0"/>
              <a:t> b)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        long s=a*b;</a:t>
            </a:r>
          </a:p>
          <a:p>
            <a:r>
              <a:rPr lang="en-US" altLang="zh-CN" dirty="0"/>
              <a:t>        return s;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8F9D2C-85F1-4FC4-A75A-DCCEF398DDF6}"/>
              </a:ext>
            </a:extLst>
          </p:cNvPr>
          <p:cNvSpPr/>
          <p:nvPr/>
        </p:nvSpPr>
        <p:spPr>
          <a:xfrm>
            <a:off x="5029200" y="16652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000000000040056b &lt;</a:t>
            </a:r>
            <a:r>
              <a:rPr lang="en-US" altLang="zh-CN" dirty="0" err="1"/>
              <a:t>multstore</a:t>
            </a:r>
            <a:r>
              <a:rPr lang="en-US" altLang="zh-CN" dirty="0"/>
              <a:t>&gt;:</a:t>
            </a:r>
          </a:p>
          <a:p>
            <a:r>
              <a:rPr lang="en-US" altLang="zh-CN" dirty="0"/>
              <a:t>  </a:t>
            </a:r>
            <a:r>
              <a:rPr lang="en-US" altLang="zh-CN" b="1" dirty="0">
                <a:solidFill>
                  <a:srgbClr val="FF0000"/>
                </a:solidFill>
              </a:rPr>
              <a:t>40056b</a:t>
            </a:r>
            <a:r>
              <a:rPr lang="en-US" altLang="zh-CN" dirty="0"/>
              <a:t>:	53                   	push   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40056c:	48 89 d3             	</a:t>
            </a:r>
            <a:r>
              <a:rPr lang="en-US" altLang="zh-CN" dirty="0" err="1"/>
              <a:t>mov</a:t>
            </a:r>
            <a:r>
              <a:rPr lang="en-US" altLang="zh-CN" dirty="0"/>
              <a:t>    %</a:t>
            </a:r>
            <a:r>
              <a:rPr lang="en-US" altLang="zh-CN" dirty="0" err="1"/>
              <a:t>rdx</a:t>
            </a:r>
            <a:r>
              <a:rPr lang="en-US" altLang="zh-CN" dirty="0"/>
              <a:t>,%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40056f:	e8 </a:t>
            </a:r>
            <a:r>
              <a:rPr lang="en-US" altLang="zh-CN" dirty="0" err="1"/>
              <a:t>ef</a:t>
            </a:r>
            <a:r>
              <a:rPr lang="en-US" altLang="zh-CN" dirty="0"/>
              <a:t> </a:t>
            </a:r>
            <a:r>
              <a:rPr lang="en-US" altLang="zh-CN" dirty="0" err="1"/>
              <a:t>ff</a:t>
            </a:r>
            <a:r>
              <a:rPr lang="en-US" altLang="zh-CN" dirty="0"/>
              <a:t> </a:t>
            </a:r>
            <a:r>
              <a:rPr lang="en-US" altLang="zh-CN" dirty="0" err="1"/>
              <a:t>ff</a:t>
            </a:r>
            <a:r>
              <a:rPr lang="en-US" altLang="zh-CN" dirty="0"/>
              <a:t> </a:t>
            </a:r>
            <a:r>
              <a:rPr lang="en-US" altLang="zh-CN" dirty="0" err="1"/>
              <a:t>ff</a:t>
            </a:r>
            <a:r>
              <a:rPr lang="en-US" altLang="zh-CN" dirty="0"/>
              <a:t>       	</a:t>
            </a:r>
            <a:r>
              <a:rPr lang="en-US" altLang="zh-CN" dirty="0" err="1"/>
              <a:t>callq</a:t>
            </a:r>
            <a:r>
              <a:rPr lang="en-US" altLang="zh-CN" dirty="0"/>
              <a:t>  </a:t>
            </a:r>
            <a:r>
              <a:rPr lang="en-US" altLang="zh-CN" b="1" dirty="0">
                <a:solidFill>
                  <a:srgbClr val="FF0000"/>
                </a:solidFill>
              </a:rPr>
              <a:t>400563</a:t>
            </a:r>
            <a:r>
              <a:rPr lang="en-US" altLang="zh-CN" dirty="0"/>
              <a:t> &lt;mult2&gt;</a:t>
            </a:r>
          </a:p>
          <a:p>
            <a:r>
              <a:rPr lang="en-US" altLang="zh-CN" dirty="0"/>
              <a:t>  400574:	48 89 03             	</a:t>
            </a:r>
            <a:r>
              <a:rPr lang="en-US" altLang="zh-CN" dirty="0" err="1"/>
              <a:t>mov</a:t>
            </a:r>
            <a:r>
              <a:rPr lang="en-US" altLang="zh-CN" dirty="0"/>
              <a:t>    %</a:t>
            </a:r>
            <a:r>
              <a:rPr lang="en-US" altLang="zh-CN" dirty="0" err="1"/>
              <a:t>rax</a:t>
            </a:r>
            <a:r>
              <a:rPr lang="en-US" altLang="zh-CN" dirty="0"/>
              <a:t>,(%</a:t>
            </a:r>
            <a:r>
              <a:rPr lang="en-US" altLang="zh-CN" dirty="0" err="1"/>
              <a:t>rbx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400577:	5b                   	pop    %</a:t>
            </a:r>
            <a:r>
              <a:rPr lang="en-US" altLang="zh-CN" dirty="0" err="1"/>
              <a:t>rbx</a:t>
            </a:r>
            <a:endParaRPr lang="en-US" altLang="zh-CN" dirty="0"/>
          </a:p>
          <a:p>
            <a:r>
              <a:rPr lang="en-US" altLang="zh-CN" dirty="0"/>
              <a:t>  400578:	c3                   	</a:t>
            </a:r>
            <a:r>
              <a:rPr lang="en-US" altLang="zh-CN" dirty="0" err="1"/>
              <a:t>retq</a:t>
            </a:r>
            <a:r>
              <a:rPr lang="en-US" altLang="zh-CN" dirty="0"/>
              <a:t>   </a:t>
            </a:r>
          </a:p>
          <a:p>
            <a:r>
              <a:rPr lang="en-US" altLang="zh-CN" dirty="0"/>
              <a:t>  400579:	0f 1f 80 00 00 00 00 	</a:t>
            </a:r>
            <a:r>
              <a:rPr lang="en-US" altLang="zh-CN" dirty="0" err="1"/>
              <a:t>nopl</a:t>
            </a:r>
            <a:r>
              <a:rPr lang="en-US" altLang="zh-CN" dirty="0"/>
              <a:t>   0x0(%</a:t>
            </a:r>
            <a:r>
              <a:rPr lang="en-US" altLang="zh-CN" dirty="0" err="1"/>
              <a:t>rax</a:t>
            </a:r>
            <a:r>
              <a:rPr lang="en-US" altLang="zh-CN" dirty="0"/>
              <a:t>)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2A43507-A0AE-4AAD-8C25-0FE99A02A14D}"/>
              </a:ext>
            </a:extLst>
          </p:cNvPr>
          <p:cNvSpPr/>
          <p:nvPr/>
        </p:nvSpPr>
        <p:spPr>
          <a:xfrm>
            <a:off x="5090160" y="1966976"/>
            <a:ext cx="1005840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063C9B-FC10-42D9-9C49-616C4DACEDD1}"/>
              </a:ext>
            </a:extLst>
          </p:cNvPr>
          <p:cNvSpPr txBox="1"/>
          <p:nvPr/>
        </p:nvSpPr>
        <p:spPr>
          <a:xfrm>
            <a:off x="4091489" y="909260"/>
            <a:ext cx="81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起点不为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F20603E-E57B-4B75-8BB0-74F370FBE3EF}"/>
              </a:ext>
            </a:extLst>
          </p:cNvPr>
          <p:cNvCxnSpPr>
            <a:cxnSpLocks/>
            <a:stCxn id="7" idx="2"/>
            <a:endCxn id="6" idx="2"/>
          </p:cNvCxnSpPr>
          <p:nvPr/>
        </p:nvCxnSpPr>
        <p:spPr>
          <a:xfrm>
            <a:off x="4497254" y="1555591"/>
            <a:ext cx="592906" cy="56569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98A97A0F-B235-4338-9DA6-4D28DEA7CD9E}"/>
              </a:ext>
            </a:extLst>
          </p:cNvPr>
          <p:cNvSpPr/>
          <p:nvPr/>
        </p:nvSpPr>
        <p:spPr>
          <a:xfrm>
            <a:off x="8251901" y="2510790"/>
            <a:ext cx="1908099" cy="308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862F1F-E634-469E-A7DD-643DBA7B75AE}"/>
              </a:ext>
            </a:extLst>
          </p:cNvPr>
          <p:cNvSpPr txBox="1"/>
          <p:nvPr/>
        </p:nvSpPr>
        <p:spPr>
          <a:xfrm>
            <a:off x="9854897" y="1469104"/>
            <a:ext cx="163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有确定地址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A963B5-F5FD-46EC-BEA1-B122E01EEA21}"/>
              </a:ext>
            </a:extLst>
          </p:cNvPr>
          <p:cNvCxnSpPr>
            <a:cxnSpLocks/>
            <a:stCxn id="10" idx="2"/>
            <a:endCxn id="9" idx="7"/>
          </p:cNvCxnSpPr>
          <p:nvPr/>
        </p:nvCxnSpPr>
        <p:spPr>
          <a:xfrm flipH="1">
            <a:off x="9880565" y="1838436"/>
            <a:ext cx="791577" cy="7175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3063C9B-FC10-42D9-9C49-616C4DACEDD1}"/>
              </a:ext>
            </a:extLst>
          </p:cNvPr>
          <p:cNvSpPr txBox="1"/>
          <p:nvPr/>
        </p:nvSpPr>
        <p:spPr>
          <a:xfrm>
            <a:off x="2788024" y="5202189"/>
            <a:ext cx="6008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生成可执行文件：</a:t>
            </a:r>
            <a:r>
              <a:rPr lang="en-US" altLang="zh-CN" dirty="0" err="1">
                <a:solidFill>
                  <a:srgbClr val="00B050"/>
                </a:solidFill>
              </a:rPr>
              <a:t>gcc</a:t>
            </a:r>
            <a:r>
              <a:rPr lang="en-US" altLang="zh-CN" dirty="0">
                <a:solidFill>
                  <a:srgbClr val="00B050"/>
                </a:solidFill>
              </a:rPr>
              <a:t> –</a:t>
            </a:r>
            <a:r>
              <a:rPr lang="en-US" altLang="zh-CN" dirty="0" err="1">
                <a:solidFill>
                  <a:srgbClr val="00B050"/>
                </a:solidFill>
              </a:rPr>
              <a:t>Og</a:t>
            </a:r>
            <a:r>
              <a:rPr lang="en-US" altLang="zh-CN" dirty="0">
                <a:solidFill>
                  <a:srgbClr val="00B050"/>
                </a:solidFill>
              </a:rPr>
              <a:t> – o </a:t>
            </a:r>
            <a:r>
              <a:rPr lang="en-US" altLang="zh-CN" dirty="0" err="1">
                <a:solidFill>
                  <a:srgbClr val="00B050"/>
                </a:solidFill>
              </a:rPr>
              <a:t>prog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main.c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mstore.c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en-US" altLang="zh-CN" dirty="0">
                <a:solidFill>
                  <a:srgbClr val="00B050"/>
                </a:solidFill>
              </a:rPr>
              <a:t>		</a:t>
            </a:r>
            <a:r>
              <a:rPr lang="en-US" altLang="zh-CN" dirty="0" err="1">
                <a:solidFill>
                  <a:srgbClr val="00B050"/>
                </a:solidFill>
              </a:rPr>
              <a:t>gcc</a:t>
            </a:r>
            <a:r>
              <a:rPr lang="en-US" altLang="zh-CN" dirty="0">
                <a:solidFill>
                  <a:srgbClr val="00B050"/>
                </a:solidFill>
              </a:rPr>
              <a:t> –</a:t>
            </a:r>
            <a:r>
              <a:rPr lang="en-US" altLang="zh-CN" dirty="0" err="1">
                <a:solidFill>
                  <a:srgbClr val="00B050"/>
                </a:solidFill>
              </a:rPr>
              <a:t>Og</a:t>
            </a:r>
            <a:r>
              <a:rPr lang="en-US" altLang="zh-CN" dirty="0">
                <a:solidFill>
                  <a:srgbClr val="00B050"/>
                </a:solidFill>
              </a:rPr>
              <a:t> –o </a:t>
            </a:r>
            <a:r>
              <a:rPr lang="en-US" altLang="zh-CN" dirty="0" err="1">
                <a:solidFill>
                  <a:srgbClr val="00B050"/>
                </a:solidFill>
              </a:rPr>
              <a:t>prog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main.c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mstore.o</a:t>
            </a:r>
            <a:endParaRPr lang="en-US" altLang="zh-CN" dirty="0">
              <a:solidFill>
                <a:srgbClr val="00B050"/>
              </a:solidFill>
            </a:endParaRPr>
          </a:p>
          <a:p>
            <a:r>
              <a:rPr lang="zh-CN" altLang="en-US" dirty="0">
                <a:solidFill>
                  <a:srgbClr val="00B050"/>
                </a:solidFill>
              </a:rPr>
              <a:t>区别？</a:t>
            </a:r>
          </a:p>
        </p:txBody>
      </p:sp>
    </p:spTree>
    <p:extLst>
      <p:ext uri="{BB962C8B-B14F-4D97-AF65-F5344CB8AC3E}">
        <p14:creationId xmlns:p14="http://schemas.microsoft.com/office/powerpoint/2010/main" val="26095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90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700" y="662940"/>
            <a:ext cx="352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do-while</a:t>
            </a:r>
          </a:p>
          <a:p>
            <a:r>
              <a:rPr lang="zh-CN" altLang="en-US" b="1" dirty="0"/>
              <a:t>代码示例（求</a:t>
            </a:r>
            <a:r>
              <a:rPr lang="en-US" altLang="zh-CN" b="1" dirty="0"/>
              <a:t>n!</a:t>
            </a:r>
            <a:r>
              <a:rPr lang="zh-CN" altLang="en-US" b="1" dirty="0"/>
              <a:t>）：</a:t>
            </a:r>
          </a:p>
        </p:txBody>
      </p:sp>
      <p:sp>
        <p:nvSpPr>
          <p:cNvPr id="4" name="矩形 3"/>
          <p:cNvSpPr/>
          <p:nvPr/>
        </p:nvSpPr>
        <p:spPr>
          <a:xfrm>
            <a:off x="676275" y="1447770"/>
            <a:ext cx="40043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(a) C code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fact_do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n)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 = 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do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*= n;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	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n = n-1;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 while (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n &gt; 1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5082540" y="132695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(c) Corresponding assembly-language code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Argument: n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+8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Registers: n in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edx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, result in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eax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result = 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.L2: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loop: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result *= n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subl $1, %edx 		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Decrement n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pt-BR" altLang="zh-CN" b="1" dirty="0">
                <a:solidFill>
                  <a:srgbClr val="FF0000"/>
                </a:solidFill>
                <a:latin typeface="ZztexMono-Regular"/>
              </a:rPr>
              <a:t>cmpl $1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, %edx 		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Compare n:1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jg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 .L2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	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If &gt;,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loop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Return result</a:t>
            </a:r>
          </a:p>
        </p:txBody>
      </p:sp>
      <p:sp>
        <p:nvSpPr>
          <p:cNvPr id="6" name="矩形 5"/>
          <p:cNvSpPr/>
          <p:nvPr/>
        </p:nvSpPr>
        <p:spPr>
          <a:xfrm>
            <a:off x="807720" y="4918204"/>
            <a:ext cx="3741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(b) Register usage</a:t>
            </a:r>
          </a:p>
          <a:p>
            <a:r>
              <a:rPr lang="en-US" altLang="zh-CN" dirty="0">
                <a:solidFill>
                  <a:srgbClr val="000000"/>
                </a:solidFill>
                <a:latin typeface="TimesTen-Roman"/>
              </a:rPr>
              <a:t>Register Variable Initially</a:t>
            </a:r>
          </a:p>
          <a:p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result 	</a:t>
            </a:r>
            <a:r>
              <a:rPr lang="en-US" altLang="zh-CN" dirty="0">
                <a:solidFill>
                  <a:srgbClr val="000000"/>
                </a:solidFill>
                <a:latin typeface="TimesTen-Roman"/>
              </a:rPr>
              <a:t>1</a:t>
            </a:r>
          </a:p>
          <a:p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n 	</a:t>
            </a:r>
            <a:r>
              <a:rPr lang="en-US" altLang="zh-CN" i="1" dirty="0">
                <a:solidFill>
                  <a:srgbClr val="000000"/>
                </a:solidFill>
                <a:latin typeface="MTMIZ"/>
              </a:rPr>
              <a:t>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FD9A20-2E72-451C-A66F-E0568F1A9E25}"/>
              </a:ext>
            </a:extLst>
          </p:cNvPr>
          <p:cNvSpPr txBox="1"/>
          <p:nvPr/>
        </p:nvSpPr>
        <p:spPr>
          <a:xfrm>
            <a:off x="6965349" y="50164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24472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91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73430" y="640348"/>
            <a:ext cx="56959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</a:t>
            </a:r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dw_loop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x,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y, 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n)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do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x += n;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y *= n;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n--;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6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ZztexMono-Regular"/>
              </a:rPr>
              <a:t>     </a:t>
            </a:r>
            <a:r>
              <a:rPr lang="pt-BR" altLang="zh-CN" sz="2400" dirty="0">
                <a:solidFill>
                  <a:srgbClr val="000000"/>
                </a:solidFill>
                <a:latin typeface="ZztexMono-Regular"/>
              </a:rPr>
              <a:t>} while ((n &gt; 0) &amp;&amp; (y &lt; n));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return x;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625590" y="640348"/>
            <a:ext cx="52730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x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+8, y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+12, n at </a:t>
            </a:r>
            <a:r>
              <a:rPr lang="en-US" altLang="zh-CN" sz="2000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sz="2000" i="1" dirty="0">
                <a:solidFill>
                  <a:srgbClr val="00AEF0"/>
                </a:solidFill>
                <a:latin typeface="ZztexMono-Italic"/>
              </a:rPr>
              <a:t>+16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2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12(%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16(%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4</a:t>
            </a:r>
            <a:r>
              <a:rPr lang="en-US" altLang="zh-CN" sz="1000" dirty="0">
                <a:solidFill>
                  <a:srgbClr val="00B050"/>
                </a:solidFill>
                <a:latin typeface="StoneSans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ZztexMono-Regular"/>
              </a:rPr>
              <a:t>.L2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: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5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addl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eax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subl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testl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9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jle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.L5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10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cmpl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ecx</a:t>
            </a:r>
            <a:endParaRPr lang="en-US" altLang="zh-CN" sz="2400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11 	</a:t>
            </a:r>
            <a:r>
              <a:rPr lang="en-US" altLang="zh-CN" sz="2400" dirty="0" err="1">
                <a:solidFill>
                  <a:srgbClr val="000000"/>
                </a:solidFill>
                <a:latin typeface="ZztexMono-Regular"/>
              </a:rPr>
              <a:t>jl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 .L2</a:t>
            </a:r>
          </a:p>
          <a:p>
            <a:r>
              <a:rPr lang="en-US" altLang="zh-CN" sz="1000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en-US" altLang="zh-CN" sz="2400" dirty="0">
                <a:solidFill>
                  <a:srgbClr val="00B050"/>
                </a:solidFill>
                <a:latin typeface="ZztexMono-Regular"/>
              </a:rPr>
              <a:t>.L5</a:t>
            </a:r>
            <a:r>
              <a:rPr lang="en-US" altLang="zh-CN" sz="2400" dirty="0">
                <a:solidFill>
                  <a:srgbClr val="000000"/>
                </a:solidFill>
                <a:latin typeface="ZztexMono-Regular"/>
              </a:rPr>
              <a:t>: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960120" y="4023360"/>
            <a:ext cx="56654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寄存器使用表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条件表达式和循环体在汇编中的行号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 注释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注意</a:t>
            </a:r>
            <a:r>
              <a:rPr lang="en-US" altLang="zh-CN" dirty="0">
                <a:solidFill>
                  <a:srgbClr val="FF0000"/>
                </a:solidFill>
              </a:rPr>
              <a:t>&amp;&amp;</a:t>
            </a:r>
            <a:r>
              <a:rPr lang="zh-CN" altLang="en-US" dirty="0">
                <a:solidFill>
                  <a:srgbClr val="FF0000"/>
                </a:solidFill>
              </a:rPr>
              <a:t>的实现方式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如何判定跳转指令时条件分支还是循环？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A979F7-2098-43FF-9C1D-67D663052614}"/>
              </a:ext>
            </a:extLst>
          </p:cNvPr>
          <p:cNvSpPr txBox="1"/>
          <p:nvPr/>
        </p:nvSpPr>
        <p:spPr>
          <a:xfrm>
            <a:off x="5502585" y="457581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097810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07ADA8-FD4E-4BA5-838E-B2B2D0F3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4D1E62-179C-4DE1-B88B-AEC4834D27CB}"/>
              </a:ext>
            </a:extLst>
          </p:cNvPr>
          <p:cNvSpPr txBox="1"/>
          <p:nvPr/>
        </p:nvSpPr>
        <p:spPr>
          <a:xfrm>
            <a:off x="7879945" y="88597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48108A-51F6-4449-9C04-31B6CA5BD5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554" y="611817"/>
            <a:ext cx="6464559" cy="31078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CD650E-BAE3-44D6-B6FE-8FB0A795E4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1143" y="3431022"/>
            <a:ext cx="5442031" cy="31078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82429" y="3719708"/>
            <a:ext cx="918653" cy="38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源代码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82779" y="3719708"/>
            <a:ext cx="11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翻译模板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42348" y="5559938"/>
            <a:ext cx="11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汇编代码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1805940" y="3719708"/>
            <a:ext cx="3095977" cy="1840230"/>
          </a:xfrm>
          <a:custGeom>
            <a:avLst/>
            <a:gdLst>
              <a:gd name="connsiteX0" fmla="*/ 0 w 3337560"/>
              <a:gd name="connsiteY0" fmla="*/ 48057 h 1385367"/>
              <a:gd name="connsiteX1" fmla="*/ 2091690 w 3337560"/>
              <a:gd name="connsiteY1" fmla="*/ 162357 h 1385367"/>
              <a:gd name="connsiteX2" fmla="*/ 3337560 w 3337560"/>
              <a:gd name="connsiteY2" fmla="*/ 1385367 h 138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7560" h="1385367">
                <a:moveTo>
                  <a:pt x="0" y="48057"/>
                </a:moveTo>
                <a:cubicBezTo>
                  <a:pt x="767715" y="-6236"/>
                  <a:pt x="1535430" y="-60528"/>
                  <a:pt x="2091690" y="162357"/>
                </a:cubicBezTo>
                <a:cubicBezTo>
                  <a:pt x="2647950" y="385242"/>
                  <a:pt x="2992755" y="885304"/>
                  <a:pt x="3337560" y="1385367"/>
                </a:cubicBezTo>
              </a:path>
            </a:pathLst>
          </a:custGeom>
          <a:noFill/>
          <a:ln w="28575">
            <a:solidFill>
              <a:srgbClr val="00B050"/>
            </a:solidFill>
            <a:tailEnd type="stealth" w="lg" len="lg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2596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60D2DE-6D54-4879-A16B-5E1A35D4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3A1915-3E17-4DA2-A82F-BBF3DADA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9" y="679113"/>
            <a:ext cx="4436653" cy="4037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25411F-E5C6-472D-A86E-E2063420B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82" y="684606"/>
            <a:ext cx="4776970" cy="46141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B70D55-B66D-47C7-970F-C72C78679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5298725"/>
            <a:ext cx="7519639" cy="8801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B330C34-18D5-4EA0-BD43-63CECF92F067}"/>
              </a:ext>
            </a:extLst>
          </p:cNvPr>
          <p:cNvSpPr txBox="1"/>
          <p:nvPr/>
        </p:nvSpPr>
        <p:spPr>
          <a:xfrm>
            <a:off x="3578539" y="4375395"/>
            <a:ext cx="1215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 -&gt; </a:t>
            </a:r>
            <a:r>
              <a:rPr lang="en-US" altLang="zh-CN" dirty="0" err="1">
                <a:solidFill>
                  <a:srgbClr val="FF0000"/>
                </a:solidFill>
              </a:rPr>
              <a:t>rax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y -&gt; </a:t>
            </a:r>
            <a:r>
              <a:rPr lang="en-US" altLang="zh-CN" dirty="0" err="1">
                <a:solidFill>
                  <a:srgbClr val="FF0000"/>
                </a:solidFill>
              </a:rPr>
              <a:t>rcx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n -&gt; </a:t>
            </a:r>
            <a:r>
              <a:rPr lang="en-US" altLang="zh-CN" dirty="0" err="1">
                <a:solidFill>
                  <a:srgbClr val="FF0000"/>
                </a:solidFill>
              </a:rPr>
              <a:t>rdx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94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while</a:t>
            </a:r>
          </a:p>
          <a:p>
            <a:pPr lvl="2"/>
            <a:r>
              <a:rPr lang="zh-CN" altLang="en-US" dirty="0"/>
              <a:t>转换模板：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733550" y="1939975"/>
            <a:ext cx="3067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)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1692444"/>
            <a:ext cx="47701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zh-CN" altLang="en-US" dirty="0">
                <a:latin typeface="ZztexMono-Regular"/>
              </a:rPr>
              <a:t> </a:t>
            </a:r>
            <a:r>
              <a:rPr lang="en-US" altLang="zh-CN" dirty="0">
                <a:latin typeface="ZztexMono-Regular"/>
              </a:rPr>
              <a:t>test;</a:t>
            </a:r>
          </a:p>
          <a:p>
            <a:r>
              <a:rPr lang="en-US" altLang="zh-CN" dirty="0">
                <a:latin typeface="ZztexMono-Regular"/>
              </a:rPr>
              <a:t>loop:</a:t>
            </a:r>
          </a:p>
          <a:p>
            <a:r>
              <a:rPr lang="en-US" altLang="zh-CN" dirty="0">
                <a:latin typeface="ZztexMono-Regular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dirty="0">
                <a:latin typeface="ZztexMono-Regular"/>
              </a:rPr>
              <a:t>test:	</a:t>
            </a:r>
          </a:p>
          <a:p>
            <a:r>
              <a:rPr lang="en-US" altLang="zh-CN" dirty="0">
                <a:latin typeface="ZztexMono-Regular"/>
              </a:rPr>
              <a:t>	if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)</a:t>
            </a:r>
          </a:p>
          <a:p>
            <a:r>
              <a:rPr lang="en-US" altLang="zh-CN" dirty="0">
                <a:latin typeface="ZztexMono-Regular"/>
              </a:rPr>
              <a:t>	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loop;</a:t>
            </a:r>
          </a:p>
          <a:p>
            <a:r>
              <a:rPr lang="en-US" altLang="zh-CN" dirty="0">
                <a:latin typeface="ZztexMono-Regular"/>
              </a:rPr>
              <a:t>	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5006340" y="2434590"/>
            <a:ext cx="60579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96000" y="4115827"/>
            <a:ext cx="4659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zh-CN" altLang="en-US" dirty="0">
                <a:latin typeface="ZztexMono-Regular"/>
              </a:rPr>
              <a:t> </a:t>
            </a:r>
            <a:r>
              <a:rPr lang="en-US" altLang="zh-CN" dirty="0">
                <a:latin typeface="ZztexMono-Regular"/>
              </a:rPr>
              <a:t>test;</a:t>
            </a:r>
          </a:p>
          <a:p>
            <a:r>
              <a:rPr lang="en-US" altLang="zh-CN" dirty="0">
                <a:latin typeface="ZztexMono-Regular"/>
              </a:rPr>
              <a:t>loop:</a:t>
            </a:r>
          </a:p>
          <a:p>
            <a:r>
              <a:rPr lang="en-US" altLang="zh-CN" dirty="0">
                <a:latin typeface="ZztexMono-Regular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dirty="0">
                <a:latin typeface="ZztexMono-Regular"/>
              </a:rPr>
              <a:t>test:	</a:t>
            </a:r>
          </a:p>
          <a:p>
            <a:r>
              <a:rPr lang="en-US" altLang="zh-CN" dirty="0">
                <a:latin typeface="ZztexMono-Regular"/>
              </a:rPr>
              <a:t>	t=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</a:p>
          <a:p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	</a:t>
            </a:r>
            <a:r>
              <a:rPr lang="en-US" altLang="zh-CN" dirty="0">
                <a:latin typeface="ZztexMono-Regular"/>
              </a:rPr>
              <a:t>if(t)</a:t>
            </a:r>
          </a:p>
          <a:p>
            <a:r>
              <a:rPr lang="en-US" altLang="zh-CN" dirty="0">
                <a:latin typeface="ZztexMono-Regular"/>
              </a:rPr>
              <a:t>	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loop;</a:t>
            </a:r>
          </a:p>
          <a:p>
            <a:r>
              <a:rPr lang="en-US" altLang="zh-CN" dirty="0">
                <a:latin typeface="ZztexMono-Regular"/>
              </a:rPr>
              <a:t>	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7404735" y="3647433"/>
            <a:ext cx="361950" cy="435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29242" y="738554"/>
            <a:ext cx="394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第一种编译方法：</a:t>
            </a:r>
            <a:r>
              <a:rPr lang="en-US" altLang="zh-CN" b="1" dirty="0">
                <a:solidFill>
                  <a:srgbClr val="FF0000"/>
                </a:solidFill>
              </a:rPr>
              <a:t>jump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to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middle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823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95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700" y="6629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while</a:t>
            </a:r>
          </a:p>
          <a:p>
            <a:r>
              <a:rPr lang="zh-CN" altLang="en-US" b="1" dirty="0"/>
              <a:t>代码示例：</a:t>
            </a:r>
          </a:p>
        </p:txBody>
      </p:sp>
      <p:sp>
        <p:nvSpPr>
          <p:cNvPr id="7" name="矩形 6"/>
          <p:cNvSpPr/>
          <p:nvPr/>
        </p:nvSpPr>
        <p:spPr>
          <a:xfrm>
            <a:off x="373380" y="1361242"/>
            <a:ext cx="28727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(a) C code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fact_while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n)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 = 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while (n &gt; 1)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*= n;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n = n-1;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84220" y="662940"/>
            <a:ext cx="48158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(b) Equivalent </a:t>
            </a:r>
            <a:r>
              <a:rPr lang="en-US" altLang="zh-CN" dirty="0" err="1">
                <a:solidFill>
                  <a:srgbClr val="000000"/>
                </a:solidFill>
                <a:latin typeface="StoneSans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StoneSans"/>
              </a:rPr>
              <a:t> version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fact_while_jm_goto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n)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 = 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AEF0"/>
                </a:solidFill>
                <a:latin typeface="StoneSans"/>
              </a:rPr>
              <a:t>g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oto</a:t>
            </a:r>
            <a:r>
              <a:rPr lang="zh-CN" altLang="en-US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test;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loop: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dirty="0">
                <a:solidFill>
                  <a:srgbClr val="000000"/>
                </a:solidFill>
                <a:latin typeface="ZztexMono-Regular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</a:t>
            </a:r>
            <a:r>
              <a:rPr lang="zh-CN" altLang="en-US" dirty="0">
                <a:solidFill>
                  <a:srgbClr val="000000"/>
                </a:solidFill>
                <a:latin typeface="ZztexMono-Regular"/>
              </a:rPr>
              <a:t> *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=</a:t>
            </a:r>
            <a:r>
              <a:rPr lang="zh-CN" altLang="en-US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n=n=1;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test: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if (n &gt; 1)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loop;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</a:t>
            </a:r>
            <a:endParaRPr lang="en-US" altLang="zh-CN" dirty="0">
              <a:solidFill>
                <a:srgbClr val="00000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96000" y="23860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(c) Corresponding assembly-language code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Argument: n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+8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Registers: n in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edx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, result in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eax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result = 1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en-US" altLang="zh-CN" dirty="0" err="1">
                <a:solidFill>
                  <a:srgbClr val="00AEF0"/>
                </a:solidFill>
                <a:latin typeface="StoneSans"/>
              </a:rPr>
              <a:t>jmp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en-US" altLang="zh-CN" dirty="0">
                <a:solidFill>
                  <a:srgbClr val="00AEF0"/>
                </a:solidFill>
                <a:latin typeface="StoneSans"/>
              </a:rPr>
              <a:t>.L7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jump</a:t>
            </a:r>
            <a:r>
              <a:rPr lang="zh-CN" altLang="en-US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to</a:t>
            </a:r>
            <a:r>
              <a:rPr lang="zh-CN" altLang="en-US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test-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exp</a:t>
            </a:r>
            <a:endParaRPr lang="pt-BR" altLang="zh-CN" i="1" dirty="0">
              <a:solidFill>
                <a:srgbClr val="00AEF0"/>
              </a:solidFill>
              <a:latin typeface="ZztexMono-Italic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endParaRPr lang="en-US" altLang="zh-CN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.L10: </a:t>
            </a:r>
            <a:endParaRPr lang="en-US" altLang="zh-CN" b="1" dirty="0">
              <a:solidFill>
                <a:srgbClr val="00AEF0"/>
              </a:solidFill>
              <a:latin typeface="ZztexMono-Bold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result *= n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subl $1, %edx 	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Decrement n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.L7: </a:t>
            </a:r>
            <a:r>
              <a:rPr lang="pt-BR" altLang="zh-CN" dirty="0">
                <a:solidFill>
                  <a:srgbClr val="00AEF0"/>
                </a:solidFill>
                <a:latin typeface="StoneSans"/>
              </a:rPr>
              <a:t>	</a:t>
            </a:r>
            <a:r>
              <a:rPr lang="pt-BR" altLang="zh-CN" b="1" dirty="0">
                <a:solidFill>
                  <a:srgbClr val="FF0000"/>
                </a:solidFill>
                <a:latin typeface="ZztexMono-Regular"/>
              </a:rPr>
              <a:t>cmpl $1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, %edx 	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Compare n:1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	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jg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 .L10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If &gt;,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loop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done: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Return result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0D6C0C-3FB6-41EA-831F-FFAB8AEB1754}"/>
              </a:ext>
            </a:extLst>
          </p:cNvPr>
          <p:cNvSpPr txBox="1"/>
          <p:nvPr/>
        </p:nvSpPr>
        <p:spPr>
          <a:xfrm>
            <a:off x="6965349" y="50164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801337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BE2611-7E4A-423B-88EA-55294811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9DF3C5-F100-4BDA-A340-F0BB191B9E30}"/>
              </a:ext>
            </a:extLst>
          </p:cNvPr>
          <p:cNvSpPr txBox="1"/>
          <p:nvPr/>
        </p:nvSpPr>
        <p:spPr>
          <a:xfrm>
            <a:off x="1787421" y="914400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64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427A12-B1E5-4439-94D0-4129A380D4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9118" y="136524"/>
            <a:ext cx="7402012" cy="3740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6ED27E-BF7D-41B8-8A7E-9E959546C17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577" y="2688559"/>
            <a:ext cx="5493221" cy="40329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11367" y="2963072"/>
            <a:ext cx="918653" cy="38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源代码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88184" y="3832227"/>
            <a:ext cx="11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翻译模板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51798" y="5716082"/>
            <a:ext cx="11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汇编代码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7059168" y="3240156"/>
            <a:ext cx="1240784" cy="2566283"/>
          </a:xfrm>
          <a:custGeom>
            <a:avLst/>
            <a:gdLst>
              <a:gd name="connsiteX0" fmla="*/ 393192 w 1240784"/>
              <a:gd name="connsiteY0" fmla="*/ 0 h 2688336"/>
              <a:gd name="connsiteX1" fmla="*/ 1234440 w 1240784"/>
              <a:gd name="connsiteY1" fmla="*/ 1042416 h 2688336"/>
              <a:gd name="connsiteX2" fmla="*/ 0 w 1240784"/>
              <a:gd name="connsiteY2" fmla="*/ 2688336 h 268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0784" h="2688336">
                <a:moveTo>
                  <a:pt x="393192" y="0"/>
                </a:moveTo>
                <a:cubicBezTo>
                  <a:pt x="846582" y="297180"/>
                  <a:pt x="1299972" y="594360"/>
                  <a:pt x="1234440" y="1042416"/>
                </a:cubicBezTo>
                <a:cubicBezTo>
                  <a:pt x="1168908" y="1490472"/>
                  <a:pt x="584454" y="2089404"/>
                  <a:pt x="0" y="2688336"/>
                </a:cubicBezTo>
              </a:path>
            </a:pathLst>
          </a:custGeom>
          <a:noFill/>
          <a:ln w="28575">
            <a:solidFill>
              <a:srgbClr val="00B050"/>
            </a:solidFill>
            <a:tailEnd type="stealth" w="lg" len="lg"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5110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54981E-87B4-458F-B7CF-14DBE07C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214EC6-4DBA-4583-B18D-68BF2E2CB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40" y="639104"/>
            <a:ext cx="4038706" cy="27898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8FD938-04E6-484C-B8EA-4C83ED4DA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300" y="639104"/>
            <a:ext cx="4038706" cy="14765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549196-0E2F-4789-8CF9-B8641F3F7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300" y="2115683"/>
            <a:ext cx="4601180" cy="24933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31F167-F5B8-47CB-94FF-F3A4D548B721}"/>
              </a:ext>
            </a:extLst>
          </p:cNvPr>
          <p:cNvSpPr txBox="1"/>
          <p:nvPr/>
        </p:nvSpPr>
        <p:spPr>
          <a:xfrm>
            <a:off x="2680007" y="1443540"/>
            <a:ext cx="1776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      1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a&lt;b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result*(</a:t>
            </a:r>
            <a:r>
              <a:rPr lang="en-US" altLang="zh-CN" dirty="0" err="1">
                <a:solidFill>
                  <a:srgbClr val="FF0000"/>
                </a:solidFill>
              </a:rPr>
              <a:t>a+b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a +1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5764696" y="3696408"/>
            <a:ext cx="983974" cy="526774"/>
          </a:xfrm>
          <a:custGeom>
            <a:avLst/>
            <a:gdLst>
              <a:gd name="connsiteX0" fmla="*/ 983974 w 983974"/>
              <a:gd name="connsiteY0" fmla="*/ 526774 h 526774"/>
              <a:gd name="connsiteX1" fmla="*/ 0 w 983974"/>
              <a:gd name="connsiteY1" fmla="*/ 0 h 52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974" h="526774">
                <a:moveTo>
                  <a:pt x="983974" y="526774"/>
                </a:moveTo>
                <a:cubicBezTo>
                  <a:pt x="501098" y="419100"/>
                  <a:pt x="18222" y="311426"/>
                  <a:pt x="0" y="0"/>
                </a:cubicBezTo>
              </a:path>
            </a:pathLst>
          </a:custGeom>
          <a:noFill/>
        </p:spPr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55162" y="2354625"/>
            <a:ext cx="1943203" cy="1848679"/>
            <a:chOff x="3791675" y="2236304"/>
            <a:chExt cx="1943203" cy="1848679"/>
          </a:xfrm>
        </p:grpSpPr>
        <p:sp>
          <p:nvSpPr>
            <p:cNvPr id="10" name="任意多边形 9"/>
            <p:cNvSpPr/>
            <p:nvPr/>
          </p:nvSpPr>
          <p:spPr>
            <a:xfrm>
              <a:off x="4430999" y="2236304"/>
              <a:ext cx="1303879" cy="1848679"/>
            </a:xfrm>
            <a:custGeom>
              <a:avLst/>
              <a:gdLst>
                <a:gd name="connsiteX0" fmla="*/ 1303879 w 1303879"/>
                <a:gd name="connsiteY0" fmla="*/ 1848679 h 1848679"/>
                <a:gd name="connsiteX1" fmla="*/ 1853 w 1303879"/>
                <a:gd name="connsiteY1" fmla="*/ 566531 h 1848679"/>
                <a:gd name="connsiteX2" fmla="*/ 1075279 w 1303879"/>
                <a:gd name="connsiteY2" fmla="*/ 0 h 184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879" h="1848679">
                  <a:moveTo>
                    <a:pt x="1303879" y="1848679"/>
                  </a:moveTo>
                  <a:cubicBezTo>
                    <a:pt x="671916" y="1361661"/>
                    <a:pt x="39953" y="874644"/>
                    <a:pt x="1853" y="566531"/>
                  </a:cubicBezTo>
                  <a:cubicBezTo>
                    <a:pt x="-36247" y="258418"/>
                    <a:pt x="519516" y="129209"/>
                    <a:pt x="1075279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prstDash val="solid"/>
              <a:tailEnd type="stealth" w="lg" len="lg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791675" y="3207360"/>
              <a:ext cx="1119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向前跳转</a:t>
              </a:r>
              <a:endParaRPr lang="en-US" altLang="zh-CN" b="1" dirty="0"/>
            </a:p>
            <a:p>
              <a:r>
                <a:rPr lang="zh-CN" altLang="en-US" b="1" dirty="0"/>
                <a:t>（循环）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021459" y="1694341"/>
            <a:ext cx="3466558" cy="1823163"/>
            <a:chOff x="5021459" y="1694341"/>
            <a:chExt cx="3466558" cy="1823163"/>
          </a:xfrm>
        </p:grpSpPr>
        <p:sp>
          <p:nvSpPr>
            <p:cNvPr id="7" name="椭圆 6"/>
            <p:cNvSpPr/>
            <p:nvPr/>
          </p:nvSpPr>
          <p:spPr>
            <a:xfrm>
              <a:off x="6370983" y="1758278"/>
              <a:ext cx="2117034" cy="35740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zh-CN" altLang="en-US" dirty="0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731384" y="1907364"/>
              <a:ext cx="878138" cy="1610140"/>
            </a:xfrm>
            <a:custGeom>
              <a:avLst/>
              <a:gdLst>
                <a:gd name="connsiteX0" fmla="*/ 629660 w 878138"/>
                <a:gd name="connsiteY0" fmla="*/ 0 h 1610140"/>
                <a:gd name="connsiteX1" fmla="*/ 3494 w 878138"/>
                <a:gd name="connsiteY1" fmla="*/ 626166 h 1610140"/>
                <a:gd name="connsiteX2" fmla="*/ 878138 w 878138"/>
                <a:gd name="connsiteY2" fmla="*/ 1610140 h 161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8138" h="1610140">
                  <a:moveTo>
                    <a:pt x="629660" y="0"/>
                  </a:moveTo>
                  <a:cubicBezTo>
                    <a:pt x="295870" y="178904"/>
                    <a:pt x="-37919" y="357809"/>
                    <a:pt x="3494" y="626166"/>
                  </a:cubicBezTo>
                  <a:cubicBezTo>
                    <a:pt x="44907" y="894523"/>
                    <a:pt x="461522" y="1252331"/>
                    <a:pt x="878138" y="1610140"/>
                  </a:cubicBezTo>
                </a:path>
              </a:pathLst>
            </a:custGeom>
            <a:noFill/>
            <a:ln w="22225">
              <a:solidFill>
                <a:srgbClr val="FF0000"/>
              </a:solidFill>
              <a:tailEnd type="stealth" w="lg" len="lg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21459" y="1694341"/>
              <a:ext cx="1042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jump to middle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8724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98</a:t>
            </a:fld>
            <a:endParaRPr lang="zh-CN" altLang="en-US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09600" y="651510"/>
            <a:ext cx="10972800" cy="45034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while</a:t>
            </a:r>
          </a:p>
          <a:p>
            <a:pPr lvl="2"/>
            <a:r>
              <a:rPr lang="zh-CN" altLang="en-US" dirty="0"/>
              <a:t>转换模板：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733550" y="1939975"/>
            <a:ext cx="3067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)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  <a:endParaRPr lang="zh-CN" altLang="en-US" b="1" i="1" dirty="0">
              <a:solidFill>
                <a:srgbClr val="0070C0"/>
              </a:solidFill>
              <a:latin typeface="TimesTen-Ital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1692444"/>
            <a:ext cx="47701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	if (!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)</a:t>
            </a:r>
          </a:p>
          <a:p>
            <a:r>
              <a:rPr lang="en-US" altLang="zh-CN" dirty="0">
                <a:latin typeface="ZztexMono-Regular"/>
              </a:rPr>
              <a:t>	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done;</a:t>
            </a:r>
          </a:p>
          <a:p>
            <a:r>
              <a:rPr lang="en-US" altLang="zh-CN" dirty="0">
                <a:latin typeface="ZztexMono-Regular"/>
              </a:rPr>
              <a:t>	do</a:t>
            </a:r>
          </a:p>
          <a:p>
            <a:r>
              <a:rPr lang="en-US" altLang="zh-CN" i="1" dirty="0">
                <a:latin typeface="TimesTen-Italic"/>
              </a:rPr>
              <a:t>	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dirty="0">
                <a:latin typeface="ZztexMono-Regular"/>
              </a:rPr>
              <a:t>	while (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);</a:t>
            </a:r>
          </a:p>
          <a:p>
            <a:r>
              <a:rPr lang="en-US" altLang="zh-CN" dirty="0">
                <a:latin typeface="ZztexMono-Regular"/>
              </a:rPr>
              <a:t>done: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585710" y="491023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do-while</a:t>
            </a:r>
            <a:r>
              <a:rPr lang="zh-CN" altLang="en-US" dirty="0"/>
              <a:t>略有不同，有可能出现循环体一次都不需要执行的情况</a:t>
            </a:r>
          </a:p>
        </p:txBody>
      </p:sp>
      <p:cxnSp>
        <p:nvCxnSpPr>
          <p:cNvPr id="8" name="直接箭头连接符 7"/>
          <p:cNvCxnSpPr>
            <a:stCxn id="6" idx="2"/>
          </p:cNvCxnSpPr>
          <p:nvPr/>
        </p:nvCxnSpPr>
        <p:spPr>
          <a:xfrm flipH="1">
            <a:off x="8275320" y="1137354"/>
            <a:ext cx="1158240" cy="6382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右箭头 8"/>
          <p:cNvSpPr/>
          <p:nvPr/>
        </p:nvSpPr>
        <p:spPr>
          <a:xfrm>
            <a:off x="5006340" y="2434590"/>
            <a:ext cx="605790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96000" y="4115827"/>
            <a:ext cx="46596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	if (!t)</a:t>
            </a:r>
          </a:p>
          <a:p>
            <a:r>
              <a:rPr lang="en-US" altLang="zh-CN" dirty="0">
                <a:latin typeface="ZztexMono-Regular"/>
              </a:rPr>
              <a:t>	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done;</a:t>
            </a:r>
          </a:p>
          <a:p>
            <a:r>
              <a:rPr lang="en-US" altLang="zh-CN" dirty="0">
                <a:latin typeface="ZztexMono-Regular"/>
              </a:rPr>
              <a:t>loop:</a:t>
            </a:r>
          </a:p>
          <a:p>
            <a:r>
              <a:rPr lang="en-US" altLang="zh-CN" i="1" dirty="0">
                <a:latin typeface="TimesTen-Italic"/>
              </a:rPr>
              <a:t>	</a:t>
            </a:r>
            <a:r>
              <a:rPr lang="en-US" altLang="zh-CN" b="1" i="1" dirty="0">
                <a:solidFill>
                  <a:srgbClr val="0070C0"/>
                </a:solidFill>
                <a:latin typeface="TimesTen-Italic"/>
              </a:rPr>
              <a:t>body-statement</a:t>
            </a:r>
          </a:p>
          <a:p>
            <a:r>
              <a:rPr lang="en-US" altLang="zh-CN" dirty="0">
                <a:latin typeface="ZztexMono-Regular"/>
              </a:rPr>
              <a:t>	t = </a:t>
            </a:r>
            <a:r>
              <a:rPr lang="en-US" altLang="zh-CN" b="1" i="1" dirty="0">
                <a:solidFill>
                  <a:srgbClr val="FF0000"/>
                </a:solidFill>
                <a:latin typeface="TimesTen-Italic"/>
              </a:rPr>
              <a:t>test-expr</a:t>
            </a:r>
            <a:r>
              <a:rPr lang="en-US" altLang="zh-CN" dirty="0">
                <a:latin typeface="ZztexMono-Regular"/>
              </a:rPr>
              <a:t>;</a:t>
            </a:r>
          </a:p>
          <a:p>
            <a:r>
              <a:rPr lang="en-US" altLang="zh-CN" dirty="0">
                <a:latin typeface="ZztexMono-Regular"/>
              </a:rPr>
              <a:t>	if (t)</a:t>
            </a:r>
          </a:p>
          <a:p>
            <a:r>
              <a:rPr lang="en-US" altLang="zh-CN" dirty="0">
                <a:latin typeface="ZztexMono-Regular"/>
              </a:rPr>
              <a:t>		</a:t>
            </a:r>
            <a:r>
              <a:rPr lang="en-US" altLang="zh-CN" dirty="0" err="1">
                <a:latin typeface="ZztexMono-Regular"/>
              </a:rPr>
              <a:t>goto</a:t>
            </a:r>
            <a:r>
              <a:rPr lang="en-US" altLang="zh-CN" dirty="0">
                <a:latin typeface="ZztexMono-Regular"/>
              </a:rPr>
              <a:t> loop;</a:t>
            </a:r>
          </a:p>
          <a:p>
            <a:r>
              <a:rPr lang="en-US" altLang="zh-CN" dirty="0">
                <a:latin typeface="ZztexMono-Regular"/>
              </a:rPr>
              <a:t>done: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7404735" y="3647433"/>
            <a:ext cx="361950" cy="435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89170" y="1810656"/>
            <a:ext cx="186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可以借助于</a:t>
            </a:r>
            <a:endParaRPr lang="en-US" altLang="zh-CN" dirty="0"/>
          </a:p>
          <a:p>
            <a:r>
              <a:rPr lang="en-US" altLang="zh-CN" dirty="0"/>
              <a:t>do-while</a:t>
            </a:r>
            <a:r>
              <a:rPr lang="zh-CN" altLang="en-US" dirty="0"/>
              <a:t>来转换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08555" y="768022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第二种编译方法：</a:t>
            </a:r>
            <a:r>
              <a:rPr lang="en-US" altLang="zh-CN" b="1" dirty="0">
                <a:solidFill>
                  <a:srgbClr val="FF0000"/>
                </a:solidFill>
              </a:rPr>
              <a:t>guarded-do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925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99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700" y="6629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while</a:t>
            </a:r>
          </a:p>
          <a:p>
            <a:r>
              <a:rPr lang="zh-CN" altLang="en-US" b="1" dirty="0"/>
              <a:t>代码示例：</a:t>
            </a:r>
          </a:p>
        </p:txBody>
      </p:sp>
      <p:sp>
        <p:nvSpPr>
          <p:cNvPr id="7" name="矩形 6"/>
          <p:cNvSpPr/>
          <p:nvPr/>
        </p:nvSpPr>
        <p:spPr>
          <a:xfrm>
            <a:off x="373380" y="1361242"/>
            <a:ext cx="28727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(a) C code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fact_while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n)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 = 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while (n &gt; 1) 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*= n;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n = n-1;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84220" y="662940"/>
            <a:ext cx="48158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(b) Equivalent </a:t>
            </a:r>
            <a:r>
              <a:rPr lang="en-US" altLang="zh-CN" dirty="0" err="1">
                <a:solidFill>
                  <a:srgbClr val="000000"/>
                </a:solidFill>
                <a:latin typeface="StoneSans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StoneSans"/>
              </a:rPr>
              <a:t> version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fact_while_gd_goto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n)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{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3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result = 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if (n &lt;= 1)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done;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loop: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7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result *= n;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8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N = n-1;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if (n &gt; 1)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   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goto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loop;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11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done: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12 </a:t>
            </a:r>
            <a:r>
              <a:rPr lang="zh-CN" altLang="en-US" dirty="0">
                <a:solidFill>
                  <a:srgbClr val="00AEF0"/>
                </a:solidFill>
                <a:latin typeface="StoneSans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return result;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13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}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96000" y="23860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toneSans"/>
              </a:rPr>
              <a:t>(c) Corresponding assembly-language code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Argument: n at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%ebp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+8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Registers: n in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edx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, result in </a:t>
            </a:r>
            <a:r>
              <a:rPr lang="en-US" altLang="zh-CN" dirty="0">
                <a:solidFill>
                  <a:srgbClr val="00AEF0"/>
                </a:solidFill>
                <a:latin typeface="ZztexMono-Regular"/>
              </a:rPr>
              <a:t>%</a:t>
            </a:r>
            <a:r>
              <a:rPr lang="en-US" altLang="zh-CN" dirty="0" err="1">
                <a:solidFill>
                  <a:srgbClr val="00AEF0"/>
                </a:solidFill>
                <a:latin typeface="ZztexMono-Regular"/>
              </a:rPr>
              <a:t>eax</a:t>
            </a:r>
            <a:endParaRPr lang="en-US" altLang="zh-CN" dirty="0">
              <a:solidFill>
                <a:srgbClr val="00AEF0"/>
              </a:solidFill>
              <a:latin typeface="ZztexMono-Regular"/>
            </a:endParaRP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8(%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ebp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),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Get n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2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movl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$1,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Set result = 1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3 	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cmpl $1, %edx 		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Compare n:1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4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jle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.L7 	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If &lt;=,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5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.L10: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loop: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6 	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imull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edx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, %</a:t>
            </a:r>
            <a:r>
              <a:rPr lang="en-US" altLang="zh-CN" dirty="0" err="1">
                <a:solidFill>
                  <a:srgbClr val="000000"/>
                </a:solidFill>
                <a:latin typeface="ZztexMono-Regular"/>
              </a:rPr>
              <a:t>eax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 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Compute result *= n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7 	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subl $1, %edx 	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Decrement n</a:t>
            </a:r>
          </a:p>
          <a:p>
            <a:r>
              <a:rPr lang="pt-BR" altLang="zh-CN" dirty="0">
                <a:solidFill>
                  <a:srgbClr val="00AEF0"/>
                </a:solidFill>
                <a:latin typeface="StoneSans"/>
              </a:rPr>
              <a:t>8 	</a:t>
            </a:r>
            <a:r>
              <a:rPr lang="pt-BR" altLang="zh-CN" b="1" dirty="0">
                <a:solidFill>
                  <a:srgbClr val="FF0000"/>
                </a:solidFill>
                <a:latin typeface="ZztexMono-Regular"/>
              </a:rPr>
              <a:t>cmpl $1</a:t>
            </a:r>
            <a:r>
              <a:rPr lang="pt-BR" altLang="zh-CN" dirty="0">
                <a:solidFill>
                  <a:srgbClr val="000000"/>
                </a:solidFill>
                <a:latin typeface="ZztexMono-Regular"/>
              </a:rPr>
              <a:t>, %edx 	</a:t>
            </a:r>
            <a:r>
              <a:rPr lang="pt-BR" altLang="zh-CN" i="1" dirty="0">
                <a:solidFill>
                  <a:srgbClr val="00AEF0"/>
                </a:solidFill>
                <a:latin typeface="ZztexMono-Italic"/>
              </a:rPr>
              <a:t>Compare n:1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9 	</a:t>
            </a:r>
            <a:r>
              <a:rPr lang="en-US" altLang="zh-CN" b="1" dirty="0" err="1">
                <a:solidFill>
                  <a:srgbClr val="FF0000"/>
                </a:solidFill>
                <a:latin typeface="ZztexMono-Regular"/>
              </a:rPr>
              <a:t>jg</a:t>
            </a:r>
            <a:r>
              <a:rPr lang="en-US" altLang="zh-CN" b="1" dirty="0">
                <a:solidFill>
                  <a:srgbClr val="FF0000"/>
                </a:solidFill>
                <a:latin typeface="ZztexMono-Regular"/>
              </a:rPr>
              <a:t> .L10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	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If &gt;, </a:t>
            </a:r>
            <a:r>
              <a:rPr lang="en-US" altLang="zh-CN" i="1" dirty="0" err="1">
                <a:solidFill>
                  <a:srgbClr val="00AEF0"/>
                </a:solidFill>
                <a:latin typeface="ZztexMono-Italic"/>
              </a:rPr>
              <a:t>goto</a:t>
            </a:r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loop</a:t>
            </a:r>
          </a:p>
          <a:p>
            <a:r>
              <a:rPr lang="en-US" altLang="zh-CN" dirty="0">
                <a:solidFill>
                  <a:srgbClr val="00AEF0"/>
                </a:solidFill>
                <a:latin typeface="StoneSans"/>
              </a:rPr>
              <a:t>10 </a:t>
            </a:r>
            <a:r>
              <a:rPr lang="en-US" altLang="zh-CN" dirty="0">
                <a:solidFill>
                  <a:srgbClr val="000000"/>
                </a:solidFill>
                <a:latin typeface="ZztexMono-Regular"/>
              </a:rPr>
              <a:t>.L7: </a:t>
            </a:r>
            <a:r>
              <a:rPr lang="en-US" altLang="zh-CN" b="1" dirty="0">
                <a:solidFill>
                  <a:srgbClr val="00AEF0"/>
                </a:solidFill>
                <a:latin typeface="ZztexMono-Bold"/>
              </a:rPr>
              <a:t>done:</a:t>
            </a:r>
          </a:p>
          <a:p>
            <a:r>
              <a:rPr lang="en-US" altLang="zh-CN" i="1" dirty="0">
                <a:solidFill>
                  <a:srgbClr val="00AEF0"/>
                </a:solidFill>
                <a:latin typeface="ZztexMono-Italic"/>
              </a:rPr>
              <a:t>Return result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1E625E-EEA1-41BB-A787-D8D900F2DAB4}"/>
              </a:ext>
            </a:extLst>
          </p:cNvPr>
          <p:cNvSpPr txBox="1"/>
          <p:nvPr/>
        </p:nvSpPr>
        <p:spPr>
          <a:xfrm>
            <a:off x="6965349" y="501649"/>
            <a:ext cx="9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32</a:t>
            </a:r>
            <a:r>
              <a:rPr lang="zh-CN" altLang="en-US" sz="2800" b="1" dirty="0">
                <a:solidFill>
                  <a:srgbClr val="FF0000"/>
                </a:solidFill>
              </a:rPr>
              <a:t>位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617163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</a:spPr>
      <a:bodyPr wrap="none">
        <a:spAutoFit/>
      </a:bodyPr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11355</TotalTime>
  <Words>19627</Words>
  <Application>Microsoft Office PowerPoint</Application>
  <PresentationFormat>宽屏</PresentationFormat>
  <Paragraphs>3184</Paragraphs>
  <Slides>211</Slides>
  <Notes>108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211</vt:i4>
      </vt:variant>
    </vt:vector>
  </HeadingPairs>
  <TitlesOfParts>
    <vt:vector size="228" baseType="lpstr">
      <vt:lpstr>-apple-system</vt:lpstr>
      <vt:lpstr>MTMIZ</vt:lpstr>
      <vt:lpstr>MTSYN</vt:lpstr>
      <vt:lpstr>StoneSans</vt:lpstr>
      <vt:lpstr>TimesTen-Italic</vt:lpstr>
      <vt:lpstr>TimesTen-Roman</vt:lpstr>
      <vt:lpstr>ZztexMono-Bold</vt:lpstr>
      <vt:lpstr>ZztexMono-Italic</vt:lpstr>
      <vt:lpstr>ZztexMono-Regular</vt:lpstr>
      <vt:lpstr>等线</vt:lpstr>
      <vt:lpstr>宋体</vt:lpstr>
      <vt:lpstr>微软雅黑</vt:lpstr>
      <vt:lpstr>Arial</vt:lpstr>
      <vt:lpstr>Calibri</vt:lpstr>
      <vt:lpstr>Courier New</vt:lpstr>
      <vt:lpstr>Wingdings</vt:lpstr>
      <vt:lpstr>1_Office 主题</vt:lpstr>
      <vt:lpstr>Chapter 3 程序的机器级表示</vt:lpstr>
      <vt:lpstr>3.1 程序编码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3.2 汇编语言中访问数据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算术与逻辑操作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3.5 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3.6 数组/结构/联合体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链接 </dc:title>
  <dc:creator>IE</dc:creator>
  <cp:lastModifiedBy>L6-505</cp:lastModifiedBy>
  <cp:revision>626</cp:revision>
  <cp:lastPrinted>2017-05-10T07:59:22Z</cp:lastPrinted>
  <dcterms:created xsi:type="dcterms:W3CDTF">2016-01-21T00:46:33Z</dcterms:created>
  <dcterms:modified xsi:type="dcterms:W3CDTF">2021-04-19T13:51:49Z</dcterms:modified>
</cp:coreProperties>
</file>